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7" r:id="rId2"/>
  </p:sldMasterIdLst>
  <p:notesMasterIdLst>
    <p:notesMasterId r:id="rId27"/>
  </p:notesMasterIdLst>
  <p:sldIdLst>
    <p:sldId id="326" r:id="rId3"/>
    <p:sldId id="257" r:id="rId4"/>
    <p:sldId id="262" r:id="rId5"/>
    <p:sldId id="263" r:id="rId6"/>
    <p:sldId id="265" r:id="rId7"/>
    <p:sldId id="267" r:id="rId8"/>
    <p:sldId id="327" r:id="rId9"/>
    <p:sldId id="273" r:id="rId10"/>
    <p:sldId id="279" r:id="rId11"/>
    <p:sldId id="329" r:id="rId12"/>
    <p:sldId id="286" r:id="rId13"/>
    <p:sldId id="287" r:id="rId14"/>
    <p:sldId id="330" r:id="rId15"/>
    <p:sldId id="290" r:id="rId16"/>
    <p:sldId id="332" r:id="rId17"/>
    <p:sldId id="305" r:id="rId18"/>
    <p:sldId id="309" r:id="rId19"/>
    <p:sldId id="331" r:id="rId20"/>
    <p:sldId id="317" r:id="rId21"/>
    <p:sldId id="319" r:id="rId22"/>
    <p:sldId id="320" r:id="rId23"/>
    <p:sldId id="321" r:id="rId24"/>
    <p:sldId id="322" r:id="rId25"/>
    <p:sldId id="325" r:id="rId26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0C5"/>
    <a:srgbClr val="DF5492"/>
    <a:srgbClr val="100B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00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0048D-9E82-4552-BBE9-2F33E6BA11D0}" type="doc">
      <dgm:prSet loTypeId="urn:microsoft.com/office/officeart/2005/8/layout/cycle4#1" loCatId="cycle" qsTypeId="urn:microsoft.com/office/officeart/2005/8/quickstyle/simple1#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79504F0-FA69-41F9-BE09-1EBBDFF89CA4}">
      <dgm:prSet phldrT="[Text]" custT="1"/>
      <dgm:spPr>
        <a:xfrm>
          <a:off x="986066" y="417964"/>
          <a:ext cx="2062641" cy="2062641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2400" b="1" dirty="0" smtClean="0">
              <a:solidFill>
                <a:sysClr val="window" lastClr="CCE8CF"/>
              </a:solidFill>
              <a:latin typeface="微软雅黑" pitchFamily="34" charset="-122"/>
              <a:ea typeface="微软雅黑" pitchFamily="34" charset="-122"/>
              <a:cs typeface="+mn-cs"/>
            </a:rPr>
            <a:t>适应证</a:t>
          </a:r>
          <a:endParaRPr lang="en-US" sz="2400" b="1" dirty="0">
            <a:solidFill>
              <a:sysClr val="window" lastClr="CCE8CF"/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74E0C971-F17E-45E7-B983-E945C68D5B24}" type="parTrans" cxnId="{466A346A-85B9-4302-A5BB-7583F117E850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3CDCE719-AA82-4382-BB94-E322FC2BA6D4}" type="sibTrans" cxnId="{466A346A-85B9-4302-A5BB-7583F117E850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44CF9409-3308-4018-A2CD-A89E7C38D4DC}">
      <dgm:prSet phldrT="[Text]" custT="1"/>
      <dgm:spPr>
        <a:xfrm rot="5400000">
          <a:off x="3143980" y="417964"/>
          <a:ext cx="2062641" cy="2062641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2400" b="1" dirty="0">
              <a:solidFill>
                <a:sysClr val="window" lastClr="CCE8CF"/>
              </a:solidFill>
              <a:latin typeface="微软雅黑" pitchFamily="34" charset="-122"/>
              <a:ea typeface="微软雅黑" pitchFamily="34" charset="-122"/>
              <a:cs typeface="+mn-cs"/>
            </a:rPr>
            <a:t>有效性</a:t>
          </a:r>
          <a:endParaRPr lang="en-US" sz="2400" b="1" dirty="0">
            <a:solidFill>
              <a:sysClr val="window" lastClr="CCE8CF"/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C8176AA7-5B7D-4FE4-9238-0DE852884637}" type="parTrans" cxnId="{29A9410C-8BA8-4B30-8471-83224E1186E9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4DC5C502-D37A-497A-A206-682538A0C84E}" type="sibTrans" cxnId="{29A9410C-8BA8-4B30-8471-83224E1186E9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D675A2B5-6199-4CE8-9EFB-42C292B69CD8}">
      <dgm:prSet phldrT="[Text]" custT="1"/>
      <dgm:spPr>
        <a:xfrm>
          <a:off x="3839466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无效药物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68BE5ADC-4554-41D2-AE58-B50A79E8BF2B}" type="parTrans" cxnId="{22BA877D-EC3D-4ECD-A8C7-6DC40BFF0F38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D5BC2CA4-5B44-42CA-9BFD-2B1CDBF712AC}" type="sibTrans" cxnId="{22BA877D-EC3D-4ECD-A8C7-6DC40BFF0F38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AD061E32-41AA-473A-BBC4-645EA3AB81A5}">
      <dgm:prSet phldrT="[Text]" custT="1"/>
      <dgm:spPr>
        <a:xfrm rot="10800000">
          <a:off x="3143980" y="2575878"/>
          <a:ext cx="2062641" cy="2062641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2400" b="1" dirty="0">
              <a:solidFill>
                <a:sysClr val="window" lastClr="CCE8CF"/>
              </a:solidFill>
              <a:latin typeface="微软雅黑" pitchFamily="34" charset="-122"/>
              <a:ea typeface="微软雅黑" pitchFamily="34" charset="-122"/>
              <a:cs typeface="+mn-cs"/>
            </a:rPr>
            <a:t>安全性</a:t>
          </a:r>
          <a:endParaRPr lang="en-US" sz="2400" b="1" dirty="0">
            <a:solidFill>
              <a:sysClr val="window" lastClr="CCE8CF"/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3C8CE47C-D0A1-4E9A-88CD-0548E9EE71A0}" type="parTrans" cxnId="{6022997A-B041-4D33-8741-1815DABBC044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05AAB267-E945-46F5-B404-4208BEEE00E8}" type="sibTrans" cxnId="{6022997A-B041-4D33-8741-1815DABBC044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C06C7671-B942-418C-A191-772AA0DEB7AB}">
      <dgm:prSet phldrT="[Text]" custT="1"/>
      <dgm:spPr>
        <a:xfrm>
          <a:off x="3839466" y="3385691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0" indent="0"/>
          <a:r>
            <a:rPr lang="zh-CN" alt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药品不良反应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51869716-3792-45EE-B910-5C0EB8EE3CE5}" type="parTrans" cxnId="{C4507C4D-436F-454D-823D-656B3C51F621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90B8870A-0ED1-4B1B-8037-02B30E24B6BC}" type="sibTrans" cxnId="{C4507C4D-436F-454D-823D-656B3C51F621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8B8E2556-A54E-4797-A202-1F4ADDCEC713}">
      <dgm:prSet phldrT="[Text]" custT="1"/>
      <dgm:spPr>
        <a:xfrm rot="16200000">
          <a:off x="986066" y="2575878"/>
          <a:ext cx="2062641" cy="2062641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2400" b="1" dirty="0">
              <a:solidFill>
                <a:sysClr val="window" lastClr="CCE8CF"/>
              </a:solidFill>
              <a:latin typeface="微软雅黑" pitchFamily="34" charset="-122"/>
              <a:ea typeface="微软雅黑" pitchFamily="34" charset="-122"/>
              <a:cs typeface="+mn-cs"/>
            </a:rPr>
            <a:t>依从性</a:t>
          </a:r>
          <a:endParaRPr lang="en-US" sz="2400" b="1" dirty="0">
            <a:solidFill>
              <a:sysClr val="window" lastClr="CCE8CF"/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3C2944BA-A202-417F-BD9C-20A75B7BD6CA}" type="parTrans" cxnId="{96B28E5A-2107-437E-9724-062971D6C0DF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46F9A008-4174-43E2-9832-A745ED31C4FE}" type="sibTrans" cxnId="{96B28E5A-2107-437E-9724-062971D6C0DF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91E75CAB-1005-4768-B787-129AED056EF3}">
      <dgm:prSet phldrT="[Text]" custT="1"/>
      <dgm:spPr>
        <a:xfrm>
          <a:off x="0" y="3385691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用药依从性差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975DCABB-2DA9-41C1-991D-BACD8FE7B523}" type="parTrans" cxnId="{0FC72865-8F11-4BF7-A271-AA01901B98F5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9615AFA9-8038-43CE-9307-A0050A7C2E84}" type="sibTrans" cxnId="{0FC72865-8F11-4BF7-A271-AA01901B98F5}">
      <dgm:prSet/>
      <dgm:spPr/>
      <dgm:t>
        <a:bodyPr/>
        <a:lstStyle/>
        <a:p>
          <a:endParaRPr lang="en-US" sz="2800" b="1">
            <a:latin typeface="微软雅黑" pitchFamily="34" charset="-122"/>
            <a:ea typeface="微软雅黑" pitchFamily="34" charset="-122"/>
          </a:endParaRPr>
        </a:p>
      </dgm:t>
    </dgm:pt>
    <dgm:pt modelId="{16ACBCB5-9081-4394-9169-2D0F71049596}">
      <dgm:prSet phldrT="[Text]" custT="1"/>
      <dgm:spPr>
        <a:xfrm>
          <a:off x="0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药物治疗不足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0134EE7C-746D-48F7-A357-9380AB5150E8}" type="parTrans" cxnId="{8C4CA978-0580-45B7-A3D4-53549D933DBB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31A1057E-20F0-45E8-B855-183DA22DD413}" type="sibTrans" cxnId="{8C4CA978-0580-45B7-A3D4-53549D933DBB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7F954175-8D9D-437F-8347-10A339E461F8}">
      <dgm:prSet phldrT="[Text]" custT="1"/>
      <dgm:spPr>
        <a:xfrm>
          <a:off x="3839466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剂量不足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BE3DD98A-77D2-429F-8CBE-0A613F552C34}" type="parTrans" cxnId="{F314C2DC-DED4-4955-BCB2-CC3AFBA48091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E0FC48A6-64AA-4E75-BF98-39C9AB4884BE}" type="sibTrans" cxnId="{F314C2DC-DED4-4955-BCB2-CC3AFBA48091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0B43670D-1DB1-4FA5-A1BF-F75419B50914}">
      <dgm:prSet custT="1"/>
      <dgm:spPr>
        <a:xfrm>
          <a:off x="3839466" y="3385691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0" indent="0"/>
          <a:r>
            <a:rPr lang="zh-CN" alt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剂量过高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85AFE13C-3EA5-4A75-B967-D4DDD0AA1F03}" type="parTrans" cxnId="{147BD3CD-90C4-4B97-A95C-ABAA3E61BB70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69856F48-E094-42D0-92F8-7F53155191AD}" type="sibTrans" cxnId="{147BD3CD-90C4-4B97-A95C-ABAA3E61BB70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D0387D87-F980-4136-B24F-2C2D39A647EB}">
      <dgm:prSet phldrT="[Text]" custT="1"/>
      <dgm:spPr>
        <a:xfrm>
          <a:off x="0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CN" alt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itchFamily="34" charset="-122"/>
              <a:ea typeface="微软雅黑" pitchFamily="34" charset="-122"/>
              <a:cs typeface="+mn-cs"/>
            </a:rPr>
            <a:t>药物治疗过度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C6382F1A-C729-4202-89AA-7A9E5FFDC532}" type="parTrans" cxnId="{43D44120-A022-483F-A83E-4C47CD3ADEDC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229993D3-3F0C-4322-9B1F-26997DBD7B4B}" type="sibTrans" cxnId="{43D44120-A022-483F-A83E-4C47CD3ADEDC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2B807B12-A994-436E-A027-38556D1D5CCC}">
      <dgm:prSet phldrT="[Text]" custT="1"/>
      <dgm:spPr>
        <a:xfrm>
          <a:off x="3839466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CF56D78C-8F3F-40BA-8A03-21F10D316E67}" type="parTrans" cxnId="{0B7E0C23-0DEE-443B-A8A0-6288DFF66A0A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674EEDB5-BB41-4CEB-A122-5EE88F3F26DE}" type="sibTrans" cxnId="{0B7E0C23-0DEE-443B-A8A0-6288DFF66A0A}">
      <dgm:prSet/>
      <dgm:spPr/>
      <dgm:t>
        <a:bodyPr/>
        <a:lstStyle/>
        <a:p>
          <a:endParaRPr lang="en-US" sz="2400">
            <a:latin typeface="微软雅黑" pitchFamily="34" charset="-122"/>
            <a:ea typeface="微软雅黑" pitchFamily="34" charset="-122"/>
          </a:endParaRPr>
        </a:p>
      </dgm:t>
    </dgm:pt>
    <dgm:pt modelId="{DAC2FB7A-6576-2A49-9FEE-99EC7FF5C437}">
      <dgm:prSet phldrT="[Text]" custT="1"/>
      <dgm:spPr>
        <a:xfrm>
          <a:off x="0" y="146439"/>
          <a:ext cx="2353221" cy="1524353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软雅黑" pitchFamily="34" charset="-122"/>
            <a:ea typeface="微软雅黑" pitchFamily="34" charset="-122"/>
            <a:cs typeface="+mn-cs"/>
          </a:endParaRPr>
        </a:p>
      </dgm:t>
    </dgm:pt>
    <dgm:pt modelId="{98BBD476-640D-7940-8F38-2CADDC6914A1}" type="parTrans" cxnId="{D573E69F-A948-CB4B-A219-5CA46C6BA61F}">
      <dgm:prSet/>
      <dgm:spPr/>
      <dgm:t>
        <a:bodyPr/>
        <a:lstStyle/>
        <a:p>
          <a:endParaRPr lang="zh-CN" altLang="en-US"/>
        </a:p>
      </dgm:t>
    </dgm:pt>
    <dgm:pt modelId="{45EA81E4-DF22-EC40-A47A-C8DC38443EF4}" type="sibTrans" cxnId="{D573E69F-A948-CB4B-A219-5CA46C6BA61F}">
      <dgm:prSet/>
      <dgm:spPr/>
      <dgm:t>
        <a:bodyPr/>
        <a:lstStyle/>
        <a:p>
          <a:endParaRPr lang="zh-CN" altLang="en-US"/>
        </a:p>
      </dgm:t>
    </dgm:pt>
    <dgm:pt modelId="{18137904-EB9F-4FDD-BD3B-799378B4BD63}" type="pres">
      <dgm:prSet presAssocID="{6310048D-9E82-4552-BBE9-2F33E6BA11D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BD49755-B77A-4C9D-BC74-06F09002F836}" type="pres">
      <dgm:prSet presAssocID="{6310048D-9E82-4552-BBE9-2F33E6BA11D0}" presName="children" presStyleCnt="0"/>
      <dgm:spPr/>
    </dgm:pt>
    <dgm:pt modelId="{41C66481-7EFA-4117-99A6-4AA65A028745}" type="pres">
      <dgm:prSet presAssocID="{6310048D-9E82-4552-BBE9-2F33E6BA11D0}" presName="child1group" presStyleCnt="0"/>
      <dgm:spPr/>
    </dgm:pt>
    <dgm:pt modelId="{3F4C4A22-BCE4-4052-891E-2CB75F036A45}" type="pres">
      <dgm:prSet presAssocID="{6310048D-9E82-4552-BBE9-2F33E6BA11D0}" presName="child1" presStyleLbl="bgAcc1" presStyleIdx="0" presStyleCnt="4" custScaleX="130043" custLinFactNeighborX="-38410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200870D4-EE3C-402B-8C30-7B84C6609EBF}" type="pres">
      <dgm:prSet presAssocID="{6310048D-9E82-4552-BBE9-2F33E6BA11D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E8EFA7-8671-4E5E-96F7-C30AE3908781}" type="pres">
      <dgm:prSet presAssocID="{6310048D-9E82-4552-BBE9-2F33E6BA11D0}" presName="child2group" presStyleCnt="0"/>
      <dgm:spPr/>
    </dgm:pt>
    <dgm:pt modelId="{860F4367-BC3A-448B-8849-D07E3593001B}" type="pres">
      <dgm:prSet presAssocID="{6310048D-9E82-4552-BBE9-2F33E6BA11D0}" presName="child2" presStyleLbl="bgAcc1" presStyleIdx="1" presStyleCnt="4" custScaleX="138426" custLinFactNeighborX="30470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DBA1FC50-A0D3-4B9F-BF30-5A5ACA454A83}" type="pres">
      <dgm:prSet presAssocID="{6310048D-9E82-4552-BBE9-2F33E6BA11D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D93D55-2683-49AE-AA52-BAFA87E97E68}" type="pres">
      <dgm:prSet presAssocID="{6310048D-9E82-4552-BBE9-2F33E6BA11D0}" presName="child3group" presStyleCnt="0"/>
      <dgm:spPr/>
    </dgm:pt>
    <dgm:pt modelId="{D27AAC61-9658-4044-8297-232CC3E0479A}" type="pres">
      <dgm:prSet presAssocID="{6310048D-9E82-4552-BBE9-2F33E6BA11D0}" presName="child3" presStyleLbl="bgAcc1" presStyleIdx="2" presStyleCnt="4" custScaleX="136920" custLinFactNeighborX="29635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B9E0531A-8480-40BA-9B2D-236C8C2B9DAF}" type="pres">
      <dgm:prSet presAssocID="{6310048D-9E82-4552-BBE9-2F33E6BA11D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7F3004-A969-4EA0-A60D-E978286BE638}" type="pres">
      <dgm:prSet presAssocID="{6310048D-9E82-4552-BBE9-2F33E6BA11D0}" presName="child4group" presStyleCnt="0"/>
      <dgm:spPr/>
    </dgm:pt>
    <dgm:pt modelId="{9E6BEF9D-14AE-4DC0-91CD-9B0324766418}" type="pres">
      <dgm:prSet presAssocID="{6310048D-9E82-4552-BBE9-2F33E6BA11D0}" presName="child4" presStyleLbl="bgAcc1" presStyleIdx="3" presStyleCnt="4" custScaleX="131862" custLinFactNeighborX="-3704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C4E5FF3B-7F8B-4A96-8265-3EB433F3ADCB}" type="pres">
      <dgm:prSet presAssocID="{6310048D-9E82-4552-BBE9-2F33E6BA11D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BEE759-D702-40DF-ABFE-B8677CC62A14}" type="pres">
      <dgm:prSet presAssocID="{6310048D-9E82-4552-BBE9-2F33E6BA11D0}" presName="childPlaceholder" presStyleCnt="0"/>
      <dgm:spPr/>
    </dgm:pt>
    <dgm:pt modelId="{77CFA39D-002E-4262-B3BD-05993ED9936D}" type="pres">
      <dgm:prSet presAssocID="{6310048D-9E82-4552-BBE9-2F33E6BA11D0}" presName="circle" presStyleCnt="0"/>
      <dgm:spPr/>
    </dgm:pt>
    <dgm:pt modelId="{1136A97C-F08A-4306-9139-D0AA6CDD0CD5}" type="pres">
      <dgm:prSet presAssocID="{6310048D-9E82-4552-BBE9-2F33E6BA11D0}" presName="quadrant1" presStyleLbl="node1" presStyleIdx="0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zh-CN" altLang="en-US"/>
        </a:p>
      </dgm:t>
    </dgm:pt>
    <dgm:pt modelId="{743CFCB8-3B0E-460B-9039-7BB480631F8C}" type="pres">
      <dgm:prSet presAssocID="{6310048D-9E82-4552-BBE9-2F33E6BA11D0}" presName="quadrant2" presStyleLbl="node1" presStyleIdx="1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zh-CN" altLang="en-US"/>
        </a:p>
      </dgm:t>
    </dgm:pt>
    <dgm:pt modelId="{AFC748F8-34D6-44B8-862E-411ADE1FE952}" type="pres">
      <dgm:prSet presAssocID="{6310048D-9E82-4552-BBE9-2F33E6BA11D0}" presName="quadrant3" presStyleLbl="node1" presStyleIdx="2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zh-CN" altLang="en-US"/>
        </a:p>
      </dgm:t>
    </dgm:pt>
    <dgm:pt modelId="{C526A1D2-4CFC-4B9E-909A-7C4CA964C337}" type="pres">
      <dgm:prSet presAssocID="{6310048D-9E82-4552-BBE9-2F33E6BA11D0}" presName="quadrant4" presStyleLbl="node1" presStyleIdx="3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zh-CN" altLang="en-US"/>
        </a:p>
      </dgm:t>
    </dgm:pt>
    <dgm:pt modelId="{220B2D22-97D6-43C2-97A4-C48FFC73DECF}" type="pres">
      <dgm:prSet presAssocID="{6310048D-9E82-4552-BBE9-2F33E6BA11D0}" presName="quadrantPlaceholder" presStyleCnt="0"/>
      <dgm:spPr/>
    </dgm:pt>
    <dgm:pt modelId="{A7C68C53-937A-48E6-87E9-841FAF8E3207}" type="pres">
      <dgm:prSet presAssocID="{6310048D-9E82-4552-BBE9-2F33E6BA11D0}" presName="center1" presStyleLbl="fgShp" presStyleIdx="0" presStyleCnt="2"/>
      <dgm:spPr>
        <a:xfrm>
          <a:off x="2740264" y="2099517"/>
          <a:ext cx="712159" cy="619268"/>
        </a:xfrm>
        <a:prstGeom prst="circularArrow">
          <a:avLst/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zh-CN" altLang="en-US"/>
        </a:p>
      </dgm:t>
    </dgm:pt>
    <dgm:pt modelId="{6E9DD97C-222B-4113-9CC9-1C7522BA6C39}" type="pres">
      <dgm:prSet presAssocID="{6310048D-9E82-4552-BBE9-2F33E6BA11D0}" presName="center2" presStyleLbl="fgShp" presStyleIdx="1" presStyleCnt="2"/>
      <dgm:spPr>
        <a:xfrm rot="10800000">
          <a:off x="2740264" y="2337698"/>
          <a:ext cx="712159" cy="619268"/>
        </a:xfrm>
        <a:prstGeom prst="circularArrow">
          <a:avLst/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zh-CN" altLang="en-US"/>
        </a:p>
      </dgm:t>
    </dgm:pt>
  </dgm:ptLst>
  <dgm:cxnLst>
    <dgm:cxn modelId="{22BA877D-EC3D-4ECD-A8C7-6DC40BFF0F38}" srcId="{44CF9409-3308-4018-A2CD-A89E7C38D4DC}" destId="{D675A2B5-6199-4CE8-9EFB-42C292B69CD8}" srcOrd="1" destOrd="0" parTransId="{68BE5ADC-4554-41D2-AE58-B50A79E8BF2B}" sibTransId="{D5BC2CA4-5B44-42CA-9BFD-2B1CDBF712AC}"/>
    <dgm:cxn modelId="{9EDD3807-05CA-614C-A3CB-7412501385B0}" type="presOf" srcId="{379504F0-FA69-41F9-BE09-1EBBDFF89CA4}" destId="{1136A97C-F08A-4306-9139-D0AA6CDD0CD5}" srcOrd="0" destOrd="0" presId="urn:microsoft.com/office/officeart/2005/8/layout/cycle4#1"/>
    <dgm:cxn modelId="{3054DE38-4493-614C-B0BB-3103B46C0BDE}" type="presOf" srcId="{C06C7671-B942-418C-A191-772AA0DEB7AB}" destId="{D27AAC61-9658-4044-8297-232CC3E0479A}" srcOrd="0" destOrd="0" presId="urn:microsoft.com/office/officeart/2005/8/layout/cycle4#1"/>
    <dgm:cxn modelId="{A1E2C2DA-1AD4-B040-8C73-68985CD17A52}" type="presOf" srcId="{2B807B12-A994-436E-A027-38556D1D5CCC}" destId="{860F4367-BC3A-448B-8849-D07E3593001B}" srcOrd="0" destOrd="0" presId="urn:microsoft.com/office/officeart/2005/8/layout/cycle4#1"/>
    <dgm:cxn modelId="{4CC47E98-AD89-BD41-9A4C-131D435EC372}" type="presOf" srcId="{0B43670D-1DB1-4FA5-A1BF-F75419B50914}" destId="{D27AAC61-9658-4044-8297-232CC3E0479A}" srcOrd="0" destOrd="1" presId="urn:microsoft.com/office/officeart/2005/8/layout/cycle4#1"/>
    <dgm:cxn modelId="{4B13B980-6245-CC48-850F-171C80922DBC}" type="presOf" srcId="{DAC2FB7A-6576-2A49-9FEE-99EC7FF5C437}" destId="{3F4C4A22-BCE4-4052-891E-2CB75F036A45}" srcOrd="0" destOrd="0" presId="urn:microsoft.com/office/officeart/2005/8/layout/cycle4#1"/>
    <dgm:cxn modelId="{2CD66D88-9C9C-3C49-9EFF-B9168DBC147C}" type="presOf" srcId="{91E75CAB-1005-4768-B787-129AED056EF3}" destId="{C4E5FF3B-7F8B-4A96-8265-3EB433F3ADCB}" srcOrd="1" destOrd="0" presId="urn:microsoft.com/office/officeart/2005/8/layout/cycle4#1"/>
    <dgm:cxn modelId="{F7BDE617-E105-2649-B768-F14E0ABADBD5}" type="presOf" srcId="{2B807B12-A994-436E-A027-38556D1D5CCC}" destId="{DBA1FC50-A0D3-4B9F-BF30-5A5ACA454A83}" srcOrd="1" destOrd="0" presId="urn:microsoft.com/office/officeart/2005/8/layout/cycle4#1"/>
    <dgm:cxn modelId="{F314C2DC-DED4-4955-BCB2-CC3AFBA48091}" srcId="{44CF9409-3308-4018-A2CD-A89E7C38D4DC}" destId="{7F954175-8D9D-437F-8347-10A339E461F8}" srcOrd="2" destOrd="0" parTransId="{BE3DD98A-77D2-429F-8CBE-0A613F552C34}" sibTransId="{E0FC48A6-64AA-4E75-BF98-39C9AB4884BE}"/>
    <dgm:cxn modelId="{54E715C0-4F9A-CA47-9793-5701BE5FFA25}" type="presOf" srcId="{7F954175-8D9D-437F-8347-10A339E461F8}" destId="{DBA1FC50-A0D3-4B9F-BF30-5A5ACA454A83}" srcOrd="1" destOrd="2" presId="urn:microsoft.com/office/officeart/2005/8/layout/cycle4#1"/>
    <dgm:cxn modelId="{29A9410C-8BA8-4B30-8471-83224E1186E9}" srcId="{6310048D-9E82-4552-BBE9-2F33E6BA11D0}" destId="{44CF9409-3308-4018-A2CD-A89E7C38D4DC}" srcOrd="1" destOrd="0" parTransId="{C8176AA7-5B7D-4FE4-9238-0DE852884637}" sibTransId="{4DC5C502-D37A-497A-A206-682538A0C84E}"/>
    <dgm:cxn modelId="{0FC72865-8F11-4BF7-A271-AA01901B98F5}" srcId="{8B8E2556-A54E-4797-A202-1F4ADDCEC713}" destId="{91E75CAB-1005-4768-B787-129AED056EF3}" srcOrd="0" destOrd="0" parTransId="{975DCABB-2DA9-41C1-991D-BACD8FE7B523}" sibTransId="{9615AFA9-8038-43CE-9307-A0050A7C2E84}"/>
    <dgm:cxn modelId="{7D2195EB-E95A-A044-9A0D-706E3D07875F}" type="presOf" srcId="{D675A2B5-6199-4CE8-9EFB-42C292B69CD8}" destId="{DBA1FC50-A0D3-4B9F-BF30-5A5ACA454A83}" srcOrd="1" destOrd="1" presId="urn:microsoft.com/office/officeart/2005/8/layout/cycle4#1"/>
    <dgm:cxn modelId="{6022997A-B041-4D33-8741-1815DABBC044}" srcId="{6310048D-9E82-4552-BBE9-2F33E6BA11D0}" destId="{AD061E32-41AA-473A-BBC4-645EA3AB81A5}" srcOrd="2" destOrd="0" parTransId="{3C8CE47C-D0A1-4E9A-88CD-0548E9EE71A0}" sibTransId="{05AAB267-E945-46F5-B404-4208BEEE00E8}"/>
    <dgm:cxn modelId="{921909BF-320D-1E47-973D-F8F743443656}" type="presOf" srcId="{AD061E32-41AA-473A-BBC4-645EA3AB81A5}" destId="{AFC748F8-34D6-44B8-862E-411ADE1FE952}" srcOrd="0" destOrd="0" presId="urn:microsoft.com/office/officeart/2005/8/layout/cycle4#1"/>
    <dgm:cxn modelId="{03E38DE2-9405-1441-BBF0-9776EB0D0F4C}" type="presOf" srcId="{DAC2FB7A-6576-2A49-9FEE-99EC7FF5C437}" destId="{200870D4-EE3C-402B-8C30-7B84C6609EBF}" srcOrd="1" destOrd="0" presId="urn:microsoft.com/office/officeart/2005/8/layout/cycle4#1"/>
    <dgm:cxn modelId="{0B7E0C23-0DEE-443B-A8A0-6288DFF66A0A}" srcId="{44CF9409-3308-4018-A2CD-A89E7C38D4DC}" destId="{2B807B12-A994-436E-A027-38556D1D5CCC}" srcOrd="0" destOrd="0" parTransId="{CF56D78C-8F3F-40BA-8A03-21F10D316E67}" sibTransId="{674EEDB5-BB41-4CEB-A122-5EE88F3F26DE}"/>
    <dgm:cxn modelId="{96B28E5A-2107-437E-9724-062971D6C0DF}" srcId="{6310048D-9E82-4552-BBE9-2F33E6BA11D0}" destId="{8B8E2556-A54E-4797-A202-1F4ADDCEC713}" srcOrd="3" destOrd="0" parTransId="{3C2944BA-A202-417F-BD9C-20A75B7BD6CA}" sibTransId="{46F9A008-4174-43E2-9832-A745ED31C4FE}"/>
    <dgm:cxn modelId="{0B8A3C01-7A97-D047-8F95-559C735A6718}" type="presOf" srcId="{16ACBCB5-9081-4394-9169-2D0F71049596}" destId="{200870D4-EE3C-402B-8C30-7B84C6609EBF}" srcOrd="1" destOrd="2" presId="urn:microsoft.com/office/officeart/2005/8/layout/cycle4#1"/>
    <dgm:cxn modelId="{78BE273B-D077-1548-88EE-EE7CF7539B7B}" type="presOf" srcId="{44CF9409-3308-4018-A2CD-A89E7C38D4DC}" destId="{743CFCB8-3B0E-460B-9039-7BB480631F8C}" srcOrd="0" destOrd="0" presId="urn:microsoft.com/office/officeart/2005/8/layout/cycle4#1"/>
    <dgm:cxn modelId="{B2D52251-DDEB-0A43-B0DE-6FD3DA78EE58}" type="presOf" srcId="{0B43670D-1DB1-4FA5-A1BF-F75419B50914}" destId="{B9E0531A-8480-40BA-9B2D-236C8C2B9DAF}" srcOrd="1" destOrd="1" presId="urn:microsoft.com/office/officeart/2005/8/layout/cycle4#1"/>
    <dgm:cxn modelId="{0DFDF520-A7F7-7147-865B-C9B40255505E}" type="presOf" srcId="{6310048D-9E82-4552-BBE9-2F33E6BA11D0}" destId="{18137904-EB9F-4FDD-BD3B-799378B4BD63}" srcOrd="0" destOrd="0" presId="urn:microsoft.com/office/officeart/2005/8/layout/cycle4#1"/>
    <dgm:cxn modelId="{466A346A-85B9-4302-A5BB-7583F117E850}" srcId="{6310048D-9E82-4552-BBE9-2F33E6BA11D0}" destId="{379504F0-FA69-41F9-BE09-1EBBDFF89CA4}" srcOrd="0" destOrd="0" parTransId="{74E0C971-F17E-45E7-B983-E945C68D5B24}" sibTransId="{3CDCE719-AA82-4382-BB94-E322FC2BA6D4}"/>
    <dgm:cxn modelId="{43D44120-A022-483F-A83E-4C47CD3ADEDC}" srcId="{379504F0-FA69-41F9-BE09-1EBBDFF89CA4}" destId="{D0387D87-F980-4136-B24F-2C2D39A647EB}" srcOrd="1" destOrd="0" parTransId="{C6382F1A-C729-4202-89AA-7A9E5FFDC532}" sibTransId="{229993D3-3F0C-4322-9B1F-26997DBD7B4B}"/>
    <dgm:cxn modelId="{8C4CA978-0580-45B7-A3D4-53549D933DBB}" srcId="{379504F0-FA69-41F9-BE09-1EBBDFF89CA4}" destId="{16ACBCB5-9081-4394-9169-2D0F71049596}" srcOrd="2" destOrd="0" parTransId="{0134EE7C-746D-48F7-A357-9380AB5150E8}" sibTransId="{31A1057E-20F0-45E8-B855-183DA22DD413}"/>
    <dgm:cxn modelId="{55DBE86C-05EE-834E-BD57-F274BAC230DB}" type="presOf" srcId="{16ACBCB5-9081-4394-9169-2D0F71049596}" destId="{3F4C4A22-BCE4-4052-891E-2CB75F036A45}" srcOrd="0" destOrd="2" presId="urn:microsoft.com/office/officeart/2005/8/layout/cycle4#1"/>
    <dgm:cxn modelId="{0A205361-B2E5-FD4A-9CAF-A111D9BEB825}" type="presOf" srcId="{D675A2B5-6199-4CE8-9EFB-42C292B69CD8}" destId="{860F4367-BC3A-448B-8849-D07E3593001B}" srcOrd="0" destOrd="1" presId="urn:microsoft.com/office/officeart/2005/8/layout/cycle4#1"/>
    <dgm:cxn modelId="{D573E69F-A948-CB4B-A219-5CA46C6BA61F}" srcId="{379504F0-FA69-41F9-BE09-1EBBDFF89CA4}" destId="{DAC2FB7A-6576-2A49-9FEE-99EC7FF5C437}" srcOrd="0" destOrd="0" parTransId="{98BBD476-640D-7940-8F38-2CADDC6914A1}" sibTransId="{45EA81E4-DF22-EC40-A47A-C8DC38443EF4}"/>
    <dgm:cxn modelId="{7BB68954-3470-8540-8E1E-E1C2CE2C6328}" type="presOf" srcId="{7F954175-8D9D-437F-8347-10A339E461F8}" destId="{860F4367-BC3A-448B-8849-D07E3593001B}" srcOrd="0" destOrd="2" presId="urn:microsoft.com/office/officeart/2005/8/layout/cycle4#1"/>
    <dgm:cxn modelId="{A1E62A9D-7D33-4B4D-963F-44EADDA0F13A}" type="presOf" srcId="{8B8E2556-A54E-4797-A202-1F4ADDCEC713}" destId="{C526A1D2-4CFC-4B9E-909A-7C4CA964C337}" srcOrd="0" destOrd="0" presId="urn:microsoft.com/office/officeart/2005/8/layout/cycle4#1"/>
    <dgm:cxn modelId="{697AB062-B522-B940-88A6-C243C8F0652C}" type="presOf" srcId="{D0387D87-F980-4136-B24F-2C2D39A647EB}" destId="{3F4C4A22-BCE4-4052-891E-2CB75F036A45}" srcOrd="0" destOrd="1" presId="urn:microsoft.com/office/officeart/2005/8/layout/cycle4#1"/>
    <dgm:cxn modelId="{E2E59260-7035-5645-BA01-8CEBF7BB6581}" type="presOf" srcId="{C06C7671-B942-418C-A191-772AA0DEB7AB}" destId="{B9E0531A-8480-40BA-9B2D-236C8C2B9DAF}" srcOrd="1" destOrd="0" presId="urn:microsoft.com/office/officeart/2005/8/layout/cycle4#1"/>
    <dgm:cxn modelId="{DDA22230-877B-1D45-8A0D-1A8130B7776F}" type="presOf" srcId="{D0387D87-F980-4136-B24F-2C2D39A647EB}" destId="{200870D4-EE3C-402B-8C30-7B84C6609EBF}" srcOrd="1" destOrd="1" presId="urn:microsoft.com/office/officeart/2005/8/layout/cycle4#1"/>
    <dgm:cxn modelId="{147BD3CD-90C4-4B97-A95C-ABAA3E61BB70}" srcId="{AD061E32-41AA-473A-BBC4-645EA3AB81A5}" destId="{0B43670D-1DB1-4FA5-A1BF-F75419B50914}" srcOrd="1" destOrd="0" parTransId="{85AFE13C-3EA5-4A75-B967-D4DDD0AA1F03}" sibTransId="{69856F48-E094-42D0-92F8-7F53155191AD}"/>
    <dgm:cxn modelId="{3523DD08-864F-204A-AD77-0E3CD6174741}" type="presOf" srcId="{91E75CAB-1005-4768-B787-129AED056EF3}" destId="{9E6BEF9D-14AE-4DC0-91CD-9B0324766418}" srcOrd="0" destOrd="0" presId="urn:microsoft.com/office/officeart/2005/8/layout/cycle4#1"/>
    <dgm:cxn modelId="{C4507C4D-436F-454D-823D-656B3C51F621}" srcId="{AD061E32-41AA-473A-BBC4-645EA3AB81A5}" destId="{C06C7671-B942-418C-A191-772AA0DEB7AB}" srcOrd="0" destOrd="0" parTransId="{51869716-3792-45EE-B910-5C0EB8EE3CE5}" sibTransId="{90B8870A-0ED1-4B1B-8037-02B30E24B6BC}"/>
    <dgm:cxn modelId="{2EA154A5-F402-AB43-A5B7-449A63483A6C}" type="presParOf" srcId="{18137904-EB9F-4FDD-BD3B-799378B4BD63}" destId="{1BD49755-B77A-4C9D-BC74-06F09002F836}" srcOrd="0" destOrd="0" presId="urn:microsoft.com/office/officeart/2005/8/layout/cycle4#1"/>
    <dgm:cxn modelId="{241DBA47-3241-B146-AF00-ED2F775F51B1}" type="presParOf" srcId="{1BD49755-B77A-4C9D-BC74-06F09002F836}" destId="{41C66481-7EFA-4117-99A6-4AA65A028745}" srcOrd="0" destOrd="0" presId="urn:microsoft.com/office/officeart/2005/8/layout/cycle4#1"/>
    <dgm:cxn modelId="{8E12F3AD-24A1-8842-873D-C7AC72635EF6}" type="presParOf" srcId="{41C66481-7EFA-4117-99A6-4AA65A028745}" destId="{3F4C4A22-BCE4-4052-891E-2CB75F036A45}" srcOrd="0" destOrd="0" presId="urn:microsoft.com/office/officeart/2005/8/layout/cycle4#1"/>
    <dgm:cxn modelId="{2B9CF382-3BCC-DA45-90C0-7CCF3B425044}" type="presParOf" srcId="{41C66481-7EFA-4117-99A6-4AA65A028745}" destId="{200870D4-EE3C-402B-8C30-7B84C6609EBF}" srcOrd="1" destOrd="0" presId="urn:microsoft.com/office/officeart/2005/8/layout/cycle4#1"/>
    <dgm:cxn modelId="{6260D853-892B-234C-9682-CC905D42E636}" type="presParOf" srcId="{1BD49755-B77A-4C9D-BC74-06F09002F836}" destId="{6CE8EFA7-8671-4E5E-96F7-C30AE3908781}" srcOrd="1" destOrd="0" presId="urn:microsoft.com/office/officeart/2005/8/layout/cycle4#1"/>
    <dgm:cxn modelId="{985F1653-7AEF-3140-AF38-32BA1F16E22E}" type="presParOf" srcId="{6CE8EFA7-8671-4E5E-96F7-C30AE3908781}" destId="{860F4367-BC3A-448B-8849-D07E3593001B}" srcOrd="0" destOrd="0" presId="urn:microsoft.com/office/officeart/2005/8/layout/cycle4#1"/>
    <dgm:cxn modelId="{116C82AC-E18C-B942-BE7C-C0B558B82CFB}" type="presParOf" srcId="{6CE8EFA7-8671-4E5E-96F7-C30AE3908781}" destId="{DBA1FC50-A0D3-4B9F-BF30-5A5ACA454A83}" srcOrd="1" destOrd="0" presId="urn:microsoft.com/office/officeart/2005/8/layout/cycle4#1"/>
    <dgm:cxn modelId="{45BEE677-88EE-A34A-AF8E-5913FD559C4C}" type="presParOf" srcId="{1BD49755-B77A-4C9D-BC74-06F09002F836}" destId="{D9D93D55-2683-49AE-AA52-BAFA87E97E68}" srcOrd="2" destOrd="0" presId="urn:microsoft.com/office/officeart/2005/8/layout/cycle4#1"/>
    <dgm:cxn modelId="{BCD0C1DB-8987-FA4C-8528-B33D44B89645}" type="presParOf" srcId="{D9D93D55-2683-49AE-AA52-BAFA87E97E68}" destId="{D27AAC61-9658-4044-8297-232CC3E0479A}" srcOrd="0" destOrd="0" presId="urn:microsoft.com/office/officeart/2005/8/layout/cycle4#1"/>
    <dgm:cxn modelId="{7EE52C63-ED59-9040-A889-EC17F5CC978F}" type="presParOf" srcId="{D9D93D55-2683-49AE-AA52-BAFA87E97E68}" destId="{B9E0531A-8480-40BA-9B2D-236C8C2B9DAF}" srcOrd="1" destOrd="0" presId="urn:microsoft.com/office/officeart/2005/8/layout/cycle4#1"/>
    <dgm:cxn modelId="{9D9E47AB-7A29-AF4B-A419-11E8C09F1895}" type="presParOf" srcId="{1BD49755-B77A-4C9D-BC74-06F09002F836}" destId="{867F3004-A969-4EA0-A60D-E978286BE638}" srcOrd="3" destOrd="0" presId="urn:microsoft.com/office/officeart/2005/8/layout/cycle4#1"/>
    <dgm:cxn modelId="{9BC73A98-87AA-CA4F-B616-04CD8B152768}" type="presParOf" srcId="{867F3004-A969-4EA0-A60D-E978286BE638}" destId="{9E6BEF9D-14AE-4DC0-91CD-9B0324766418}" srcOrd="0" destOrd="0" presId="urn:microsoft.com/office/officeart/2005/8/layout/cycle4#1"/>
    <dgm:cxn modelId="{DD9171B8-125A-5640-9DCF-C57DD2CA19CE}" type="presParOf" srcId="{867F3004-A969-4EA0-A60D-E978286BE638}" destId="{C4E5FF3B-7F8B-4A96-8265-3EB433F3ADCB}" srcOrd="1" destOrd="0" presId="urn:microsoft.com/office/officeart/2005/8/layout/cycle4#1"/>
    <dgm:cxn modelId="{B7FFDB16-AF3F-D841-AFCB-64D7073B6AA5}" type="presParOf" srcId="{1BD49755-B77A-4C9D-BC74-06F09002F836}" destId="{89BEE759-D702-40DF-ABFE-B8677CC62A14}" srcOrd="4" destOrd="0" presId="urn:microsoft.com/office/officeart/2005/8/layout/cycle4#1"/>
    <dgm:cxn modelId="{CAE45969-1544-724A-8970-EB0FCE3237D5}" type="presParOf" srcId="{18137904-EB9F-4FDD-BD3B-799378B4BD63}" destId="{77CFA39D-002E-4262-B3BD-05993ED9936D}" srcOrd="1" destOrd="0" presId="urn:microsoft.com/office/officeart/2005/8/layout/cycle4#1"/>
    <dgm:cxn modelId="{C7815676-DA1B-CC46-9787-46D7F2EBA411}" type="presParOf" srcId="{77CFA39D-002E-4262-B3BD-05993ED9936D}" destId="{1136A97C-F08A-4306-9139-D0AA6CDD0CD5}" srcOrd="0" destOrd="0" presId="urn:microsoft.com/office/officeart/2005/8/layout/cycle4#1"/>
    <dgm:cxn modelId="{8131E6CB-C0EB-7243-BB51-A65AC0B9E8B8}" type="presParOf" srcId="{77CFA39D-002E-4262-B3BD-05993ED9936D}" destId="{743CFCB8-3B0E-460B-9039-7BB480631F8C}" srcOrd="1" destOrd="0" presId="urn:microsoft.com/office/officeart/2005/8/layout/cycle4#1"/>
    <dgm:cxn modelId="{51FB78D4-9CDA-9941-93D0-208CDCA88A53}" type="presParOf" srcId="{77CFA39D-002E-4262-B3BD-05993ED9936D}" destId="{AFC748F8-34D6-44B8-862E-411ADE1FE952}" srcOrd="2" destOrd="0" presId="urn:microsoft.com/office/officeart/2005/8/layout/cycle4#1"/>
    <dgm:cxn modelId="{A184FA04-4DBF-4247-BF72-40285D1AF6D6}" type="presParOf" srcId="{77CFA39D-002E-4262-B3BD-05993ED9936D}" destId="{C526A1D2-4CFC-4B9E-909A-7C4CA964C337}" srcOrd="3" destOrd="0" presId="urn:microsoft.com/office/officeart/2005/8/layout/cycle4#1"/>
    <dgm:cxn modelId="{728F0F2F-BEE8-0F40-A7FE-74F9AAEE1F2A}" type="presParOf" srcId="{77CFA39D-002E-4262-B3BD-05993ED9936D}" destId="{220B2D22-97D6-43C2-97A4-C48FFC73DECF}" srcOrd="4" destOrd="0" presId="urn:microsoft.com/office/officeart/2005/8/layout/cycle4#1"/>
    <dgm:cxn modelId="{BD066302-FCE6-1449-959B-2E065B1D0980}" type="presParOf" srcId="{18137904-EB9F-4FDD-BD3B-799378B4BD63}" destId="{A7C68C53-937A-48E6-87E9-841FAF8E3207}" srcOrd="2" destOrd="0" presId="urn:microsoft.com/office/officeart/2005/8/layout/cycle4#1"/>
    <dgm:cxn modelId="{9ACB85AD-B7FB-9B43-AF0E-0A48614E4E58}" type="presParOf" srcId="{18137904-EB9F-4FDD-BD3B-799378B4BD63}" destId="{6E9DD97C-222B-4113-9CC9-1C7522BA6C39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5011FDE-7FD3-4806-86B7-204172536F57}" type="datetimeFigureOut">
              <a:rPr lang="zh-CN" altLang="en-US"/>
              <a:pPr>
                <a:defRPr/>
              </a:pPr>
              <a:t>2017/12/11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2B18848-7C9E-4693-8911-0B83426238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>
              <a:latin typeface="Arial" charset="0"/>
            </a:endParaRPr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791262-440B-4E90-8B29-314075FAF5A6}" type="slidenum">
              <a:rPr kumimoji="0" lang="en-US" altLang="zh-CN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kumimoji="0" lang="zh-CN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与患者家属的沟通策略</a:t>
            </a:r>
          </a:p>
        </p:txBody>
      </p:sp>
      <p:sp>
        <p:nvSpPr>
          <p:cNvPr id="430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4C8CB8-FC91-466B-BBA9-5AE08BC7B129}" type="slidenum">
              <a:rPr kumimoji="0"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kumimoji="0"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参考文献</a:t>
            </a:r>
          </a:p>
        </p:txBody>
      </p:sp>
      <p:sp>
        <p:nvSpPr>
          <p:cNvPr id="501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F49FC-4BCD-4954-9A51-F9FEF0A24297}" type="slidenum">
              <a:rPr kumimoji="0"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kumimoji="0"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529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7AD30E-291B-4F02-950D-B1461123D35A}" type="slidenum">
              <a:rPr kumimoji="0"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kumimoji="0"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gradFill rotWithShape="1">
          <a:gsLst>
            <a:gs pos="0">
              <a:srgbClr val="FFFFFF"/>
            </a:gs>
            <a:gs pos="100000">
              <a:srgbClr val="D9D9D9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41"/>
          <p:cNvSpPr>
            <a:spLocks noChangeArrowheads="1"/>
          </p:cNvSpPr>
          <p:nvPr/>
        </p:nvSpPr>
        <p:spPr bwMode="gray">
          <a:xfrm>
            <a:off x="685800" y="823913"/>
            <a:ext cx="8458200" cy="7159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73725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65A121A4-FC9E-4634-B2C9-8F47D8F9ACC9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6" y="51198"/>
            <a:ext cx="2078037" cy="43398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3" y="51198"/>
            <a:ext cx="6081713" cy="43398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D793414A-75FC-4A68-BFED-39923E4412F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L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445573"/>
            <a:ext cx="8827200" cy="391412"/>
          </a:xfrm>
        </p:spPr>
        <p:txBody>
          <a:bodyPr/>
          <a:lstStyle>
            <a:lvl1pPr hangingPunct="0">
              <a:defRPr sz="2500" baseline="0">
                <a:latin typeface="Verdana" panose="020B060403050404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noProof="0" dirty="0" smtClean="0"/>
              <a:t>单击此处编辑母版标题样式</a:t>
            </a:r>
            <a:endParaRPr lang="en-GB" noProof="0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gradFill rotWithShape="1">
          <a:gsLst>
            <a:gs pos="0">
              <a:srgbClr val="FFFFFF"/>
            </a:gs>
            <a:gs pos="100000">
              <a:srgbClr val="D9D9D9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41"/>
          <p:cNvSpPr>
            <a:spLocks noChangeArrowheads="1"/>
          </p:cNvSpPr>
          <p:nvPr/>
        </p:nvSpPr>
        <p:spPr bwMode="gray">
          <a:xfrm>
            <a:off x="685800" y="823913"/>
            <a:ext cx="8458200" cy="7159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73725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  <a:lvl2pPr>
              <a:defRPr>
                <a:latin typeface="微软雅黑"/>
                <a:ea typeface="微软雅黑"/>
                <a:cs typeface="微软雅黑"/>
              </a:defRPr>
            </a:lvl2pPr>
            <a:lvl3pPr>
              <a:defRPr>
                <a:latin typeface="微软雅黑"/>
                <a:ea typeface="微软雅黑"/>
                <a:cs typeface="微软雅黑"/>
              </a:defRPr>
            </a:lvl3pPr>
            <a:lvl4pPr>
              <a:defRPr>
                <a:latin typeface="微软雅黑"/>
                <a:ea typeface="微软雅黑"/>
                <a:cs typeface="微软雅黑"/>
              </a:defRPr>
            </a:lvl4pPr>
            <a:lvl5pPr>
              <a:defRPr>
                <a:latin typeface="微软雅黑"/>
                <a:ea typeface="微软雅黑"/>
                <a:cs typeface="微软雅黑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微软雅黑"/>
                <a:ea typeface="微软雅黑"/>
                <a:cs typeface="微软雅黑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96553"/>
            <a:ext cx="4038600" cy="3394472"/>
          </a:xfrm>
        </p:spPr>
        <p:txBody>
          <a:bodyPr/>
          <a:lstStyle>
            <a:lvl1pPr>
              <a:defRPr sz="2800">
                <a:latin typeface="微软雅黑"/>
                <a:ea typeface="微软雅黑"/>
                <a:cs typeface="微软雅黑"/>
              </a:defRPr>
            </a:lvl1pPr>
            <a:lvl2pPr>
              <a:defRPr sz="2400">
                <a:latin typeface="微软雅黑"/>
                <a:ea typeface="微软雅黑"/>
                <a:cs typeface="微软雅黑"/>
              </a:defRPr>
            </a:lvl2pPr>
            <a:lvl3pPr>
              <a:defRPr sz="2000">
                <a:latin typeface="微软雅黑"/>
                <a:ea typeface="微软雅黑"/>
                <a:cs typeface="微软雅黑"/>
              </a:defRPr>
            </a:lvl3pPr>
            <a:lvl4pPr>
              <a:defRPr sz="1800">
                <a:latin typeface="微软雅黑"/>
                <a:ea typeface="微软雅黑"/>
                <a:cs typeface="微软雅黑"/>
              </a:defRPr>
            </a:lvl4pPr>
            <a:lvl5pPr>
              <a:defRPr sz="1800">
                <a:latin typeface="微软雅黑"/>
                <a:ea typeface="微软雅黑"/>
                <a:cs typeface="微软雅黑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96553"/>
            <a:ext cx="4038600" cy="3394472"/>
          </a:xfrm>
        </p:spPr>
        <p:txBody>
          <a:bodyPr/>
          <a:lstStyle>
            <a:lvl1pPr>
              <a:defRPr sz="2800">
                <a:latin typeface="微软雅黑"/>
                <a:ea typeface="微软雅黑"/>
                <a:cs typeface="微软雅黑"/>
              </a:defRPr>
            </a:lvl1pPr>
            <a:lvl2pPr>
              <a:defRPr sz="2400">
                <a:latin typeface="微软雅黑"/>
                <a:ea typeface="微软雅黑"/>
                <a:cs typeface="微软雅黑"/>
              </a:defRPr>
            </a:lvl2pPr>
            <a:lvl3pPr>
              <a:defRPr sz="2000">
                <a:latin typeface="微软雅黑"/>
                <a:ea typeface="微软雅黑"/>
                <a:cs typeface="微软雅黑"/>
              </a:defRPr>
            </a:lvl3pPr>
            <a:lvl4pPr>
              <a:defRPr sz="1800">
                <a:latin typeface="微软雅黑"/>
                <a:ea typeface="微软雅黑"/>
                <a:cs typeface="微软雅黑"/>
              </a:defRPr>
            </a:lvl4pPr>
            <a:lvl5pPr>
              <a:defRPr sz="1800">
                <a:latin typeface="微软雅黑"/>
                <a:ea typeface="微软雅黑"/>
                <a:cs typeface="微软雅黑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0A97F096-63E5-4869-91A2-CE9F9D44D1EF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5"/>
          <p:cNvSpPr txBox="1"/>
          <p:nvPr userDrawn="1"/>
        </p:nvSpPr>
        <p:spPr>
          <a:xfrm>
            <a:off x="8308975" y="517525"/>
            <a:ext cx="184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defTabSz="914400">
              <a:defRPr/>
            </a:pPr>
            <a:endParaRPr kumimoji="1" lang="zh-CN" altLang="en-US" b="1" dirty="0">
              <a:solidFill>
                <a:srgbClr val="1C1C1C"/>
              </a:solidFill>
              <a:ea typeface="+mn-ea"/>
            </a:endParaRPr>
          </a:p>
        </p:txBody>
      </p:sp>
      <p:sp>
        <p:nvSpPr>
          <p:cNvPr id="4" name="文本框 6"/>
          <p:cNvSpPr txBox="1"/>
          <p:nvPr userDrawn="1"/>
        </p:nvSpPr>
        <p:spPr>
          <a:xfrm>
            <a:off x="7916863" y="576263"/>
            <a:ext cx="1857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defTabSz="914400">
              <a:defRPr/>
            </a:pPr>
            <a:endParaRPr kumimoji="1" lang="zh-CN" altLang="en-US" b="1" dirty="0">
              <a:solidFill>
                <a:srgbClr val="1C1C1C"/>
              </a:solidFill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  <a:latin typeface="微软雅黑"/>
                <a:ea typeface="微软雅黑"/>
                <a:cs typeface="微软雅黑"/>
              </a:defRPr>
            </a:lvl1pPr>
            <a:lvl2pPr>
              <a:defRPr>
                <a:solidFill>
                  <a:srgbClr val="1C1C1C"/>
                </a:solidFill>
                <a:latin typeface="微软雅黑"/>
                <a:ea typeface="微软雅黑"/>
                <a:cs typeface="微软雅黑"/>
              </a:defRPr>
            </a:lvl2pPr>
            <a:lvl3pPr>
              <a:defRPr>
                <a:solidFill>
                  <a:srgbClr val="1C1C1C"/>
                </a:solidFill>
                <a:latin typeface="微软雅黑"/>
                <a:ea typeface="微软雅黑"/>
                <a:cs typeface="微软雅黑"/>
              </a:defRPr>
            </a:lvl3pPr>
            <a:lvl4pPr>
              <a:defRPr>
                <a:solidFill>
                  <a:srgbClr val="1C1C1C"/>
                </a:solidFill>
                <a:latin typeface="微软雅黑"/>
                <a:ea typeface="微软雅黑"/>
                <a:cs typeface="微软雅黑"/>
              </a:defRPr>
            </a:lvl4pPr>
            <a:lvl5pPr>
              <a:defRPr>
                <a:solidFill>
                  <a:srgbClr val="1C1C1C"/>
                </a:solidFill>
                <a:latin typeface="微软雅黑"/>
                <a:ea typeface="微软雅黑"/>
                <a:cs typeface="微软雅黑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3EBF7FF7-AAB8-4FEC-8ED6-38105BEE5A95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33E90EEF-8915-4A85-8B72-FF6F450BA0B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5854545F-4003-4900-9751-73BCD97C5B6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4" y="51198"/>
            <a:ext cx="2078037" cy="43398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1" y="51198"/>
            <a:ext cx="6081713" cy="43398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A1B9950B-C9AB-4E37-A1C9-78C791692ED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微软雅黑"/>
                <a:ea typeface="微软雅黑"/>
                <a:cs typeface="微软雅黑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96553"/>
            <a:ext cx="4038600" cy="3394472"/>
          </a:xfrm>
        </p:spPr>
        <p:txBody>
          <a:bodyPr/>
          <a:lstStyle>
            <a:lvl1pPr>
              <a:defRPr sz="2800">
                <a:latin typeface="微软雅黑"/>
                <a:ea typeface="微软雅黑"/>
                <a:cs typeface="微软雅黑"/>
              </a:defRPr>
            </a:lvl1pPr>
            <a:lvl2pPr>
              <a:defRPr sz="2400">
                <a:latin typeface="微软雅黑"/>
                <a:ea typeface="微软雅黑"/>
                <a:cs typeface="微软雅黑"/>
              </a:defRPr>
            </a:lvl2pPr>
            <a:lvl3pPr>
              <a:defRPr sz="2000">
                <a:latin typeface="微软雅黑"/>
                <a:ea typeface="微软雅黑"/>
                <a:cs typeface="微软雅黑"/>
              </a:defRPr>
            </a:lvl3pPr>
            <a:lvl4pPr>
              <a:defRPr sz="1800">
                <a:latin typeface="微软雅黑"/>
                <a:ea typeface="微软雅黑"/>
                <a:cs typeface="微软雅黑"/>
              </a:defRPr>
            </a:lvl4pPr>
            <a:lvl5pPr>
              <a:defRPr sz="1800">
                <a:latin typeface="微软雅黑"/>
                <a:ea typeface="微软雅黑"/>
                <a:cs typeface="微软雅黑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96553"/>
            <a:ext cx="4038600" cy="3394472"/>
          </a:xfrm>
        </p:spPr>
        <p:txBody>
          <a:bodyPr/>
          <a:lstStyle>
            <a:lvl1pPr>
              <a:defRPr sz="2800">
                <a:latin typeface="微软雅黑"/>
                <a:ea typeface="微软雅黑"/>
                <a:cs typeface="微软雅黑"/>
              </a:defRPr>
            </a:lvl1pPr>
            <a:lvl2pPr>
              <a:defRPr sz="2400">
                <a:latin typeface="微软雅黑"/>
                <a:ea typeface="微软雅黑"/>
                <a:cs typeface="微软雅黑"/>
              </a:defRPr>
            </a:lvl2pPr>
            <a:lvl3pPr>
              <a:defRPr sz="2000">
                <a:latin typeface="微软雅黑"/>
                <a:ea typeface="微软雅黑"/>
                <a:cs typeface="微软雅黑"/>
              </a:defRPr>
            </a:lvl3pPr>
            <a:lvl4pPr>
              <a:defRPr sz="1800">
                <a:latin typeface="微软雅黑"/>
                <a:ea typeface="微软雅黑"/>
                <a:cs typeface="微软雅黑"/>
              </a:defRPr>
            </a:lvl4pPr>
            <a:lvl5pPr>
              <a:defRPr sz="1800">
                <a:latin typeface="微软雅黑"/>
                <a:ea typeface="微软雅黑"/>
                <a:cs typeface="微软雅黑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0A3998DD-37ED-4E9A-9E0E-D234C56CB75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5"/>
          <p:cNvSpPr txBox="1"/>
          <p:nvPr userDrawn="1"/>
        </p:nvSpPr>
        <p:spPr>
          <a:xfrm>
            <a:off x="8308975" y="517525"/>
            <a:ext cx="184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defTabSz="914400">
              <a:defRPr/>
            </a:pPr>
            <a:endParaRPr kumimoji="1" lang="zh-CN" altLang="en-US" b="1" dirty="0">
              <a:solidFill>
                <a:srgbClr val="1C1C1C"/>
              </a:solidFill>
              <a:ea typeface="+mn-ea"/>
            </a:endParaRPr>
          </a:p>
        </p:txBody>
      </p:sp>
      <p:sp>
        <p:nvSpPr>
          <p:cNvPr id="4" name="文本框 6"/>
          <p:cNvSpPr txBox="1"/>
          <p:nvPr userDrawn="1"/>
        </p:nvSpPr>
        <p:spPr>
          <a:xfrm>
            <a:off x="7916863" y="576263"/>
            <a:ext cx="1857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defTabSz="914400">
              <a:defRPr/>
            </a:pPr>
            <a:endParaRPr kumimoji="1" lang="zh-CN" altLang="en-US" b="1" dirty="0">
              <a:solidFill>
                <a:srgbClr val="1C1C1C"/>
              </a:solidFill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1BD1AAAF-6711-4F31-89AB-BA9A95747D8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fld id="{88304668-0422-4672-84B9-F669CAEB642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1C1C1C"/>
                </a:solidFill>
              </a:defRPr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94" name="Rectangle 466"/>
          <p:cNvSpPr>
            <a:spLocks noChangeArrowheads="1"/>
          </p:cNvSpPr>
          <p:nvPr/>
        </p:nvSpPr>
        <p:spPr bwMode="gray">
          <a:xfrm>
            <a:off x="0" y="0"/>
            <a:ext cx="9144000" cy="126047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84706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50995" name="Line 467"/>
          <p:cNvSpPr>
            <a:spLocks noChangeShapeType="1"/>
          </p:cNvSpPr>
          <p:nvPr/>
        </p:nvSpPr>
        <p:spPr bwMode="auto">
          <a:xfrm flipV="1">
            <a:off x="468313" y="714375"/>
            <a:ext cx="8229600" cy="15875"/>
          </a:xfrm>
          <a:prstGeom prst="line">
            <a:avLst/>
          </a:prstGeom>
          <a:noFill/>
          <a:ln w="349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69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50833" name="Rectangle 305"/>
          <p:cNvSpPr>
            <a:spLocks noChangeArrowheads="1"/>
          </p:cNvSpPr>
          <p:nvPr/>
        </p:nvSpPr>
        <p:spPr bwMode="gray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defRPr/>
            </a:pPr>
            <a:endParaRPr lang="en-US" altLang="zh-CN" sz="1400">
              <a:solidFill>
                <a:srgbClr val="1C1C1C"/>
              </a:solidFill>
            </a:endParaRPr>
          </a:p>
        </p:txBody>
      </p:sp>
      <p:sp>
        <p:nvSpPr>
          <p:cNvPr id="150987" name="Rectangle 459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50800"/>
            <a:ext cx="831215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6" r:id="rId2"/>
    <p:sldLayoutId id="2147483695" r:id="rId3"/>
    <p:sldLayoutId id="2147483702" r:id="rId4"/>
    <p:sldLayoutId id="2147483694" r:id="rId5"/>
    <p:sldLayoutId id="2147483703" r:id="rId6"/>
    <p:sldLayoutId id="2147483693" r:id="rId7"/>
    <p:sldLayoutId id="2147483704" r:id="rId8"/>
    <p:sldLayoutId id="2147483705" r:id="rId9"/>
    <p:sldLayoutId id="2147483706" r:id="rId10"/>
    <p:sldLayoutId id="2147483707" r:id="rId11"/>
    <p:sldLayoutId id="214748369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微软雅黑"/>
          <a:ea typeface="微软雅黑"/>
          <a:cs typeface="微软雅黑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微软雅黑" pitchFamily="34" charset="-122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1C1C1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C1C1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C1C1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C1C1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94" name="Rectangle 466"/>
          <p:cNvSpPr>
            <a:spLocks noChangeArrowheads="1"/>
          </p:cNvSpPr>
          <p:nvPr/>
        </p:nvSpPr>
        <p:spPr bwMode="gray">
          <a:xfrm>
            <a:off x="0" y="0"/>
            <a:ext cx="9144000" cy="126047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84706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50995" name="Line 467"/>
          <p:cNvSpPr>
            <a:spLocks noChangeShapeType="1"/>
          </p:cNvSpPr>
          <p:nvPr/>
        </p:nvSpPr>
        <p:spPr bwMode="auto">
          <a:xfrm flipV="1">
            <a:off x="468313" y="714375"/>
            <a:ext cx="8229600" cy="15875"/>
          </a:xfrm>
          <a:prstGeom prst="line">
            <a:avLst/>
          </a:prstGeom>
          <a:noFill/>
          <a:ln w="349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69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50833" name="Rectangle 305"/>
          <p:cNvSpPr>
            <a:spLocks noChangeArrowheads="1"/>
          </p:cNvSpPr>
          <p:nvPr/>
        </p:nvSpPr>
        <p:spPr bwMode="gray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defRPr/>
            </a:pPr>
            <a:endParaRPr lang="en-US" altLang="zh-CN" sz="1400">
              <a:solidFill>
                <a:srgbClr val="1C1C1C"/>
              </a:solidFill>
            </a:endParaRPr>
          </a:p>
        </p:txBody>
      </p:sp>
      <p:sp>
        <p:nvSpPr>
          <p:cNvPr id="150987" name="Rectangle 459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50800"/>
            <a:ext cx="831215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50996" name="Text Box 468"/>
          <p:cNvSpPr txBox="1">
            <a:spLocks noChangeArrowheads="1"/>
          </p:cNvSpPr>
          <p:nvPr/>
        </p:nvSpPr>
        <p:spPr bwMode="auto">
          <a:xfrm>
            <a:off x="7050088" y="525463"/>
            <a:ext cx="177165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1C1C1C"/>
                </a:solidFill>
              </a:rPr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0" r:id="rId2"/>
    <p:sldLayoutId id="2147483699" r:id="rId3"/>
    <p:sldLayoutId id="2147483709" r:id="rId4"/>
    <p:sldLayoutId id="2147483698" r:id="rId5"/>
    <p:sldLayoutId id="2147483710" r:id="rId6"/>
    <p:sldLayoutId id="2147483697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481" name="Text Box 113"/>
          <p:cNvSpPr txBox="1">
            <a:spLocks noChangeArrowheads="1"/>
          </p:cNvSpPr>
          <p:nvPr/>
        </p:nvSpPr>
        <p:spPr bwMode="white">
          <a:xfrm>
            <a:off x="2471738" y="758825"/>
            <a:ext cx="6446837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altLang="zh-CN" sz="4800" b="1">
                <a:solidFill>
                  <a:srgbClr val="F2F2F2"/>
                </a:solidFill>
              </a:rPr>
              <a:t>CMTM</a:t>
            </a:r>
            <a:r>
              <a:rPr lang="zh-CN" altLang="en-US" sz="4800" b="1">
                <a:solidFill>
                  <a:srgbClr val="F2F2F2"/>
                </a:solidFill>
              </a:rPr>
              <a:t> 案例讨论</a:t>
            </a:r>
            <a:endParaRPr lang="en-US" altLang="zh-CN" sz="4800" b="1">
              <a:solidFill>
                <a:srgbClr val="F2F2F2"/>
              </a:solidFill>
            </a:endParaRPr>
          </a:p>
        </p:txBody>
      </p:sp>
      <p:sp>
        <p:nvSpPr>
          <p:cNvPr id="27650" name="Text Box 114"/>
          <p:cNvSpPr txBox="1">
            <a:spLocks noChangeArrowheads="1"/>
          </p:cNvSpPr>
          <p:nvPr/>
        </p:nvSpPr>
        <p:spPr bwMode="auto">
          <a:xfrm>
            <a:off x="1798638" y="2751138"/>
            <a:ext cx="5546725" cy="1169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zh-CN" altLang="en-US" sz="2800">
                <a:solidFill>
                  <a:srgbClr val="5C414F"/>
                </a:solidFill>
                <a:latin typeface="Heiti SC Medium"/>
                <a:ea typeface="Heiti SC Medium"/>
                <a:cs typeface="Heiti SC Medium"/>
              </a:rPr>
              <a:t>首都医科大学附属北京世纪坛医院</a:t>
            </a:r>
            <a:endParaRPr lang="en-US" altLang="zh-CN" sz="2800">
              <a:solidFill>
                <a:srgbClr val="5C414F"/>
              </a:solidFill>
              <a:latin typeface="Heiti SC Medium"/>
              <a:ea typeface="Heiti SC Medium"/>
              <a:cs typeface="Heiti SC Medium"/>
            </a:endParaRPr>
          </a:p>
          <a:p>
            <a:pPr algn="ctr" defTabSz="914400">
              <a:spcBef>
                <a:spcPct val="50000"/>
              </a:spcBef>
            </a:pPr>
            <a:r>
              <a:rPr lang="zh-CN" altLang="en-US" sz="2800">
                <a:solidFill>
                  <a:srgbClr val="5C414F"/>
                </a:solidFill>
                <a:latin typeface="Heiti SC Medium"/>
                <a:ea typeface="Heiti SC Medium"/>
                <a:cs typeface="Heiti SC Medium"/>
              </a:rPr>
              <a:t>栗    芳</a:t>
            </a:r>
            <a:endParaRPr lang="en-US" altLang="zh-CN" sz="2800">
              <a:solidFill>
                <a:srgbClr val="5C414F"/>
              </a:solidFill>
              <a:latin typeface="Heiti SC Medium"/>
              <a:ea typeface="Heiti SC Medium"/>
              <a:cs typeface="Heiti S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05100" y="3276600"/>
            <a:ext cx="4533900" cy="427038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274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2745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03425" y="3276600"/>
            <a:ext cx="609600" cy="427038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196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05100" y="25574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03425" y="25574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08325" y="2546350"/>
            <a:ext cx="227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权重排序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05100" y="18335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E1DFE0"/>
              </a:solidFill>
              <a:ea typeface="+mn-ea"/>
            </a:endParaRPr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03425" y="18335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E1DFE0"/>
              </a:solidFill>
              <a:ea typeface="+mn-ea"/>
            </a:endParaRPr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05100" y="113665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E1DFE0"/>
              </a:solidFill>
              <a:ea typeface="+mn-ea"/>
            </a:endParaRPr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03425" y="113665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E1DFE0"/>
              </a:solidFill>
              <a:ea typeface="+mn-ea"/>
            </a:endParaRP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08325" y="1143000"/>
            <a:ext cx="358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E1DFE0"/>
                </a:solidFill>
                <a:latin typeface="微软雅黑" pitchFamily="34" charset="-122"/>
                <a:ea typeface="微软雅黑" pitchFamily="34" charset="-122"/>
              </a:rPr>
              <a:t>信息收集</a:t>
            </a:r>
            <a:r>
              <a:rPr lang="en-US" altLang="zh-CN" sz="2400" dirty="0">
                <a:solidFill>
                  <a:srgbClr val="E1DFE0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>
                <a:solidFill>
                  <a:srgbClr val="E1DFE0"/>
                </a:solidFill>
                <a:latin typeface="微软雅黑" pitchFamily="34" charset="-122"/>
                <a:ea typeface="微软雅黑" pitchFamily="34" charset="-122"/>
              </a:rPr>
              <a:t>核实信息</a:t>
            </a:r>
            <a:endParaRPr lang="zh-CN" altLang="en-US" sz="2400" dirty="0">
              <a:solidFill>
                <a:srgbClr val="E1DFE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08325" y="182245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rgbClr val="E1DFE0"/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en-US" altLang="zh-CN" sz="2400" dirty="0">
                <a:solidFill>
                  <a:srgbClr val="E1DFE0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endParaRPr lang="zh-CN" altLang="en-US" sz="2400" dirty="0">
              <a:solidFill>
                <a:srgbClr val="E1DFE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21" name="Text Box 465"/>
          <p:cNvSpPr txBox="1">
            <a:spLocks noChangeArrowheads="1"/>
          </p:cNvSpPr>
          <p:nvPr/>
        </p:nvSpPr>
        <p:spPr bwMode="gray">
          <a:xfrm>
            <a:off x="3108325" y="3300413"/>
            <a:ext cx="424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MTM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面谈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调整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PMR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36775" y="110013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E1DFE0"/>
                </a:solidFill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36775" y="180498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E1DFE0"/>
                </a:solidFill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36775" y="2519363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27250" y="324167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9148" name="Rectangle 4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宋体" charset="-122"/>
              </a:rPr>
              <a:t>Contents</a:t>
            </a:r>
          </a:p>
        </p:txBody>
      </p:sp>
      <p:sp>
        <p:nvSpPr>
          <p:cNvPr id="37906" name="文本框 1"/>
          <p:cNvSpPr txBox="1">
            <a:spLocks noChangeArrowheads="1"/>
          </p:cNvSpPr>
          <p:nvPr/>
        </p:nvSpPr>
        <p:spPr bwMode="auto">
          <a:xfrm>
            <a:off x="2208213" y="-179388"/>
            <a:ext cx="185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/>
          </a:p>
        </p:txBody>
      </p:sp>
      <p:sp>
        <p:nvSpPr>
          <p:cNvPr id="20" name="Freeform 485"/>
          <p:cNvSpPr>
            <a:spLocks/>
          </p:cNvSpPr>
          <p:nvPr/>
        </p:nvSpPr>
        <p:spPr bwMode="gray">
          <a:xfrm>
            <a:off x="2690813" y="398780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1" name="Freeform 486"/>
          <p:cNvSpPr>
            <a:spLocks/>
          </p:cNvSpPr>
          <p:nvPr/>
        </p:nvSpPr>
        <p:spPr bwMode="gray">
          <a:xfrm>
            <a:off x="1989138" y="398780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2" name="Text Box 463"/>
          <p:cNvSpPr txBox="1">
            <a:spLocks noChangeArrowheads="1"/>
          </p:cNvSpPr>
          <p:nvPr/>
        </p:nvSpPr>
        <p:spPr bwMode="gray">
          <a:xfrm>
            <a:off x="3094038" y="3976688"/>
            <a:ext cx="3581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转诊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+SOAP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Box 468"/>
          <p:cNvSpPr txBox="1">
            <a:spLocks noChangeArrowheads="1"/>
          </p:cNvSpPr>
          <p:nvPr/>
        </p:nvSpPr>
        <p:spPr bwMode="gray">
          <a:xfrm>
            <a:off x="2122488" y="395922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5</a:t>
            </a:r>
            <a:endParaRPr lang="en-US" altLang="zh-CN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标题 1"/>
          <p:cNvSpPr>
            <a:spLocks noGrp="1"/>
          </p:cNvSpPr>
          <p:nvPr>
            <p:ph type="title"/>
          </p:nvPr>
        </p:nvSpPr>
        <p:spPr>
          <a:xfrm>
            <a:off x="168275" y="61913"/>
            <a:ext cx="875665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>
                <a:latin typeface="Arial" charset="0"/>
                <a:ea typeface="微软雅黑" charset="0"/>
              </a:rPr>
              <a:t>MRP</a:t>
            </a:r>
            <a:r>
              <a:rPr lang="zh-CN" altLang="en-US">
                <a:latin typeface="微软雅黑" charset="0"/>
                <a:ea typeface="微软雅黑" charset="0"/>
              </a:rPr>
              <a:t>权重排序</a:t>
            </a:r>
            <a:endParaRPr lang="zh-CN" altLang="en-US">
              <a:latin typeface="Arial" charset="0"/>
              <a:ea typeface="微软雅黑" charset="0"/>
            </a:endParaRPr>
          </a:p>
        </p:txBody>
      </p:sp>
      <p:sp>
        <p:nvSpPr>
          <p:cNvPr id="38914" name="内容占位符 2"/>
          <p:cNvSpPr>
            <a:spLocks noGrp="1"/>
          </p:cNvSpPr>
          <p:nvPr>
            <p:ph idx="1"/>
          </p:nvPr>
        </p:nvSpPr>
        <p:spPr>
          <a:xfrm>
            <a:off x="457200" y="996950"/>
            <a:ext cx="8229600" cy="1084263"/>
          </a:xfrm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  <a:ea typeface="微软雅黑" pitchFamily="34" charset="-122"/>
            </a:endParaRPr>
          </a:p>
        </p:txBody>
      </p:sp>
      <p:pic>
        <p:nvPicPr>
          <p:cNvPr id="38915" name="图片 3" descr="说明: 小组讨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75" y="4425950"/>
            <a:ext cx="12303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组合 4"/>
          <p:cNvGrpSpPr>
            <a:grpSpLocks/>
          </p:cNvGrpSpPr>
          <p:nvPr/>
        </p:nvGrpSpPr>
        <p:grpSpPr bwMode="auto">
          <a:xfrm>
            <a:off x="1271588" y="1576388"/>
            <a:ext cx="6170612" cy="1866900"/>
            <a:chOff x="1476375" y="2349500"/>
            <a:chExt cx="5497513" cy="3200400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476375" y="3213100"/>
              <a:ext cx="1549381" cy="993775"/>
            </a:xfrm>
            <a:prstGeom prst="rect">
              <a:avLst/>
            </a:prstGeom>
            <a:ln w="6350">
              <a:solidFill>
                <a:srgbClr val="000000"/>
              </a:solidFill>
              <a:miter lim="800000"/>
              <a:headEnd/>
              <a:tailEnd/>
            </a:ln>
          </p:spPr>
          <p:style>
            <a:lnRef idx="0">
              <a:scrgbClr r="0" g="0" b="0"/>
            </a:lnRef>
            <a:fillRef idx="1003">
              <a:schemeClr val="dk2"/>
            </a:fillRef>
            <a:effectRef idx="0">
              <a:scrgbClr r="0" g="0" b="0"/>
            </a:effectRef>
            <a:fontRef idx="major"/>
          </p:style>
          <p:txBody>
            <a:bodyPr lIns="91428" tIns="91428" rIns="91428" bIns="91428" anchor="ctr" anchorCtr="1"/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  <a:cs typeface="宋体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b="1" dirty="0" smtClean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endParaRPr>
            </a:p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CN" b="1" dirty="0" smtClean="0">
                <a:solidFill>
                  <a:srgbClr val="FFFF00"/>
                </a:solidFill>
                <a:latin typeface="微软雅黑" charset="0"/>
                <a:cs typeface="Arial" charset="0"/>
              </a:endParaRPr>
            </a:p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CN" altLang="en-US" b="1" dirty="0" smtClean="0">
                  <a:solidFill>
                    <a:srgbClr val="FFFF00"/>
                  </a:solidFill>
                  <a:latin typeface="微软雅黑" charset="0"/>
                  <a:ea typeface="微软雅黑" charset="0"/>
                  <a:cs typeface="微软雅黑" charset="0"/>
                </a:rPr>
                <a:t>专业因素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580063" y="3284538"/>
              <a:ext cx="1393825" cy="993775"/>
            </a:xfrm>
            <a:prstGeom prst="rect">
              <a:avLst/>
            </a:prstGeom>
            <a:ln w="6350">
              <a:solidFill>
                <a:srgbClr val="000000"/>
              </a:solidFill>
              <a:miter lim="800000"/>
              <a:headEnd/>
              <a:tailEnd/>
            </a:ln>
          </p:spPr>
          <p:style>
            <a:lnRef idx="0">
              <a:scrgbClr r="0" g="0" b="0"/>
            </a:lnRef>
            <a:fillRef idx="1003">
              <a:schemeClr val="dk2"/>
            </a:fillRef>
            <a:effectRef idx="0">
              <a:scrgbClr r="0" g="0" b="0"/>
            </a:effectRef>
            <a:fontRef idx="major"/>
          </p:style>
          <p:txBody>
            <a:bodyPr lIns="91428" tIns="91428" rIns="91428" bIns="91428" anchor="ctr" anchorCtr="1"/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  <a:cs typeface="宋体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宋体" charset="0"/>
                </a:defRPr>
              </a:lvl9pPr>
            </a:lstStyle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CN" b="1" smtClean="0">
                <a:solidFill>
                  <a:srgbClr val="FFFF00"/>
                </a:solidFill>
                <a:latin typeface="微软雅黑" charset="0"/>
                <a:cs typeface="Arial" charset="0"/>
              </a:endParaRPr>
            </a:p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CN" b="1" smtClean="0">
                <a:solidFill>
                  <a:srgbClr val="FFFF00"/>
                </a:solidFill>
                <a:latin typeface="微软雅黑" charset="0"/>
                <a:cs typeface="Arial" charset="0"/>
              </a:endParaRPr>
            </a:p>
            <a:p>
              <a:pPr algn="ctr" fontAlgn="auto">
                <a:lnSpc>
                  <a:spcPts val="74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CN" altLang="en-US" b="1" smtClean="0">
                  <a:solidFill>
                    <a:srgbClr val="FFFF00"/>
                  </a:solidFill>
                  <a:latin typeface="微软雅黑" charset="0"/>
                  <a:ea typeface="微软雅黑" charset="0"/>
                  <a:cs typeface="微软雅黑" charset="0"/>
                </a:rPr>
                <a:t>患者预期</a:t>
              </a:r>
            </a:p>
          </p:txBody>
        </p:sp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3478383" y="2349500"/>
              <a:ext cx="1839742" cy="32004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1003">
              <a:schemeClr val="dk2"/>
            </a:fillRef>
            <a:effectRef idx="0">
              <a:scrgbClr r="0" g="0" b="0"/>
            </a:effectRef>
            <a:fontRef idx="major"/>
          </p:style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标题 1"/>
          <p:cNvSpPr>
            <a:spLocks noGrp="1"/>
          </p:cNvSpPr>
          <p:nvPr>
            <p:ph type="title"/>
          </p:nvPr>
        </p:nvSpPr>
        <p:spPr>
          <a:xfrm>
            <a:off x="219075" y="0"/>
            <a:ext cx="8756650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Arial" charset="0"/>
                <a:ea typeface="微软雅黑" charset="0"/>
              </a:rPr>
              <a:t>权重排序策略</a:t>
            </a:r>
          </a:p>
        </p:txBody>
      </p:sp>
      <p:sp>
        <p:nvSpPr>
          <p:cNvPr id="3993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smtClean="0">
                <a:latin typeface="Arial" charset="0"/>
                <a:ea typeface="微软雅黑" pitchFamily="34" charset="-122"/>
              </a:rPr>
              <a:t>把患者的用药感觉和体验放在首位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——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患者具有最终主导权</a:t>
            </a:r>
            <a:endParaRPr lang="en-US" altLang="zh-CN" sz="2400" smtClean="0">
              <a:latin typeface="Arial" charset="0"/>
              <a:ea typeface="微软雅黑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smtClean="0">
                <a:latin typeface="Arial" charset="0"/>
                <a:ea typeface="微软雅黑" pitchFamily="34" charset="-122"/>
              </a:rPr>
              <a:t>患者迫切需要解决的问题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——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优先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smtClean="0">
                <a:latin typeface="Arial" charset="0"/>
                <a:ea typeface="微软雅黑" pitchFamily="34" charset="-122"/>
              </a:rPr>
              <a:t>容易解决、可以立刻解决的问题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——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优先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smtClean="0">
                <a:latin typeface="Arial" charset="0"/>
                <a:ea typeface="微软雅黑" pitchFamily="34" charset="-122"/>
              </a:rPr>
              <a:t>临床严重副作用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——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优先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05100" y="3276600"/>
            <a:ext cx="4533900" cy="427038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274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2745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03425" y="3276600"/>
            <a:ext cx="609600" cy="427038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196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05100" y="25574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03425" y="25574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08325" y="2546350"/>
            <a:ext cx="227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权重排序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05100" y="18335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03425" y="18335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05100" y="113665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03425" y="113665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08325" y="1143000"/>
            <a:ext cx="358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信息收集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核实信息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08325" y="182245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21" name="Text Box 465"/>
          <p:cNvSpPr txBox="1">
            <a:spLocks noChangeArrowheads="1"/>
          </p:cNvSpPr>
          <p:nvPr/>
        </p:nvSpPr>
        <p:spPr bwMode="gray">
          <a:xfrm>
            <a:off x="3108325" y="3300413"/>
            <a:ext cx="424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MTM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面谈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调整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PMR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36775" y="110013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36775" y="180498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36775" y="2519363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>
                <a:solidFill>
                  <a:schemeClr val="accent5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27250" y="324167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9148" name="Rectangle 4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宋体" charset="-122"/>
              </a:rPr>
              <a:t>Contents</a:t>
            </a:r>
          </a:p>
        </p:txBody>
      </p:sp>
      <p:sp>
        <p:nvSpPr>
          <p:cNvPr id="40978" name="文本框 1"/>
          <p:cNvSpPr txBox="1">
            <a:spLocks noChangeArrowheads="1"/>
          </p:cNvSpPr>
          <p:nvPr/>
        </p:nvSpPr>
        <p:spPr bwMode="auto">
          <a:xfrm>
            <a:off x="2208213" y="-179388"/>
            <a:ext cx="185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/>
          </a:p>
        </p:txBody>
      </p:sp>
      <p:sp>
        <p:nvSpPr>
          <p:cNvPr id="20" name="Freeform 485"/>
          <p:cNvSpPr>
            <a:spLocks/>
          </p:cNvSpPr>
          <p:nvPr/>
        </p:nvSpPr>
        <p:spPr bwMode="gray">
          <a:xfrm>
            <a:off x="2690813" y="398780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1" name="Freeform 486"/>
          <p:cNvSpPr>
            <a:spLocks/>
          </p:cNvSpPr>
          <p:nvPr/>
        </p:nvSpPr>
        <p:spPr bwMode="gray">
          <a:xfrm>
            <a:off x="1989138" y="398780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2" name="Text Box 463"/>
          <p:cNvSpPr txBox="1">
            <a:spLocks noChangeArrowheads="1"/>
          </p:cNvSpPr>
          <p:nvPr/>
        </p:nvSpPr>
        <p:spPr bwMode="gray">
          <a:xfrm>
            <a:off x="3094038" y="3976688"/>
            <a:ext cx="3581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转诊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+SOAP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Box 468"/>
          <p:cNvSpPr txBox="1">
            <a:spLocks noChangeArrowheads="1"/>
          </p:cNvSpPr>
          <p:nvPr/>
        </p:nvSpPr>
        <p:spPr bwMode="gray">
          <a:xfrm>
            <a:off x="2122488" y="395922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5</a:t>
            </a:r>
            <a:endParaRPr lang="en-US" altLang="zh-CN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标题 1"/>
          <p:cNvSpPr>
            <a:spLocks noGrp="1"/>
          </p:cNvSpPr>
          <p:nvPr>
            <p:ph type="title"/>
          </p:nvPr>
        </p:nvSpPr>
        <p:spPr>
          <a:xfrm>
            <a:off x="219075" y="93663"/>
            <a:ext cx="8756650" cy="5635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Arial" charset="0"/>
                <a:ea typeface="微软雅黑" charset="0"/>
              </a:rPr>
              <a:t>面谈</a:t>
            </a:r>
          </a:p>
        </p:txBody>
      </p:sp>
      <p:pic>
        <p:nvPicPr>
          <p:cNvPr id="41986" name="图片 9" descr="说明: 角色演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8" y="4313238"/>
            <a:ext cx="13589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内容占位符 1"/>
          <p:cNvSpPr>
            <a:spLocks noGrp="1"/>
          </p:cNvSpPr>
          <p:nvPr>
            <p:ph idx="1"/>
          </p:nvPr>
        </p:nvSpPr>
        <p:spPr>
          <a:xfrm>
            <a:off x="457200" y="996950"/>
            <a:ext cx="8229600" cy="1114425"/>
          </a:xfrm>
        </p:spPr>
        <p:txBody>
          <a:bodyPr/>
          <a:lstStyle/>
          <a:p>
            <a:pPr eaLnBrk="1" hangingPunct="1"/>
            <a:endParaRPr kumimoji="1" lang="zh-CN" altLang="en-US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14593" y="1555507"/>
            <a:ext cx="5620482" cy="2443294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lIns="67624" tIns="33812" rIns="67624" bIns="33812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点评内容提示：</a:t>
            </a:r>
            <a:endParaRPr lang="en-US" altLang="zh-CN" sz="2400" dirty="0">
              <a:solidFill>
                <a:srgbClr val="FFFF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开放性问题</a:t>
            </a:r>
            <a:r>
              <a:rPr lang="en-US" altLang="zh-CN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or</a:t>
            </a:r>
            <a:r>
              <a:rPr lang="zh-CN" altLang="en-US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封闭式问题</a:t>
            </a:r>
            <a:endParaRPr lang="en-US" altLang="zh-CN" sz="2000" dirty="0">
              <a:solidFill>
                <a:srgbClr val="FFFF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同理心的体现</a:t>
            </a:r>
            <a:endParaRPr lang="en-US" altLang="zh-CN" sz="2000" dirty="0">
              <a:solidFill>
                <a:srgbClr val="FFFF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是否关注了患者的健康素养问题</a:t>
            </a:r>
            <a:endParaRPr lang="en-US" altLang="zh-CN" sz="2000" dirty="0">
              <a:solidFill>
                <a:srgbClr val="FFFF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zh-CN" altLang="en-US" sz="2000" dirty="0">
                <a:solidFill>
                  <a:srgbClr val="FFFF00"/>
                </a:solidFill>
                <a:latin typeface="微软雅黑" charset="0"/>
                <a:ea typeface="微软雅黑" charset="0"/>
                <a:cs typeface="微软雅黑" charset="0"/>
              </a:rPr>
              <a:t>是否能引导患者主动提供药物治疗相关信息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/>
          </a:p>
        </p:txBody>
      </p:sp>
      <p:sp>
        <p:nvSpPr>
          <p:cNvPr id="440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kumimoji="1" lang="zh-CN" altLang="en-US" smtClean="0">
                <a:latin typeface="微软雅黑" pitchFamily="34" charset="-122"/>
                <a:ea typeface="微软雅黑" pitchFamily="34" charset="-122"/>
              </a:rPr>
              <a:t>骨关节炎药物治疗：</a:t>
            </a:r>
            <a:r>
              <a:rPr kumimoji="1" lang="en-US" altLang="zh-CN" smtClean="0">
                <a:latin typeface="微软雅黑" pitchFamily="34" charset="-122"/>
                <a:ea typeface="微软雅黑" pitchFamily="34" charset="-122"/>
              </a:rPr>
              <a:t>NSAIDs</a:t>
            </a:r>
            <a:r>
              <a:rPr kumimoji="1" lang="zh-CN" altLang="en-US" smtClean="0">
                <a:latin typeface="微软雅黑" pitchFamily="34" charset="-122"/>
                <a:ea typeface="微软雅黑" pitchFamily="34" charset="-122"/>
              </a:rPr>
              <a:t>类药</a:t>
            </a:r>
            <a:endParaRPr kumimoji="1" lang="en-US" altLang="zh-CN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r>
              <a:rPr kumimoji="1" lang="zh-CN" altLang="en-US" smtClean="0">
                <a:latin typeface="微软雅黑" pitchFamily="34" charset="-122"/>
                <a:ea typeface="微软雅黑" pitchFamily="34" charset="-122"/>
              </a:rPr>
              <a:t>氨基葡萄糖的使用</a:t>
            </a:r>
            <a:endParaRPr kumimoji="1" lang="en-US" altLang="zh-CN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r>
              <a:rPr kumimoji="1" lang="zh-CN" altLang="en-US" smtClean="0">
                <a:latin typeface="微软雅黑" pitchFamily="34" charset="-122"/>
                <a:ea typeface="微软雅黑" pitchFamily="34" charset="-122"/>
              </a:rPr>
              <a:t>复合维生素</a:t>
            </a:r>
            <a:r>
              <a:rPr kumimoji="1" lang="en-US" altLang="zh-CN" smtClean="0">
                <a:latin typeface="微软雅黑" pitchFamily="34" charset="-122"/>
                <a:ea typeface="微软雅黑" pitchFamily="34" charset="-122"/>
              </a:rPr>
              <a:t>B</a:t>
            </a:r>
          </a:p>
          <a:p>
            <a:pPr eaLnBrk="1" hangingPunct="1"/>
            <a:endParaRPr kumimoji="1" lang="zh-CN" altLang="en-US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标题 1"/>
          <p:cNvSpPr>
            <a:spLocks noGrp="1"/>
          </p:cNvSpPr>
          <p:nvPr>
            <p:ph type="title"/>
          </p:nvPr>
        </p:nvSpPr>
        <p:spPr>
          <a:xfrm>
            <a:off x="385763" y="87313"/>
            <a:ext cx="8589962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latin typeface="Arial" charset="0"/>
                <a:ea typeface="微软雅黑" charset="0"/>
              </a:rPr>
              <a:t>MAP</a:t>
            </a:r>
            <a:r>
              <a:rPr lang="zh-CN" altLang="en-US" dirty="0">
                <a:latin typeface="Arial" charset="0"/>
                <a:ea typeface="微软雅黑" charset="0"/>
              </a:rPr>
              <a:t>制定要素</a:t>
            </a:r>
          </a:p>
        </p:txBody>
      </p:sp>
      <p:sp>
        <p:nvSpPr>
          <p:cNvPr id="4" name="矩形 3"/>
          <p:cNvSpPr/>
          <p:nvPr/>
        </p:nvSpPr>
        <p:spPr>
          <a:xfrm>
            <a:off x="219075" y="1066800"/>
            <a:ext cx="4113213" cy="30114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lIns="67624" tIns="33812" rIns="67624" bIns="33812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30257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34829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9401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43973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要确定治疗控制目标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可实现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能观察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可测量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转诊给专科医师或专科药师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4649788" y="1066800"/>
            <a:ext cx="4121150" cy="35274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lIns="67624" tIns="33812" rIns="67624" bIns="33812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30257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34829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9401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4397375" indent="-739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有明确干预措施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开展药物治疗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停止药物治疗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增加给药剂量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减少给药剂量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fontAlgn="auto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charset="0"/>
                <a:ea typeface="微软雅黑" charset="0"/>
                <a:cs typeface="微软雅黑" charset="0"/>
              </a:rPr>
              <a:t>进行个体化患者指导和教育</a:t>
            </a:r>
            <a:endParaRPr lang="en-US" altLang="zh-CN" sz="2400" dirty="0">
              <a:solidFill>
                <a:srgbClr val="1C1C1C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标题 1"/>
          <p:cNvSpPr>
            <a:spLocks noGrp="1"/>
          </p:cNvSpPr>
          <p:nvPr>
            <p:ph type="title"/>
          </p:nvPr>
        </p:nvSpPr>
        <p:spPr>
          <a:xfrm>
            <a:off x="457200" y="31750"/>
            <a:ext cx="8518525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微软雅黑" charset="0"/>
                <a:ea typeface="Hei" charset="0"/>
                <a:cs typeface="Hei" charset="0"/>
              </a:rPr>
              <a:t>动机性面谈</a:t>
            </a:r>
            <a:endParaRPr lang="zh-CN" altLang="en-US" dirty="0">
              <a:latin typeface="微软雅黑" charset="0"/>
              <a:ea typeface="微软雅黑" charset="0"/>
            </a:endParaRPr>
          </a:p>
        </p:txBody>
      </p:sp>
      <p:sp>
        <p:nvSpPr>
          <p:cNvPr id="460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smtClean="0">
                <a:latin typeface="微软雅黑" pitchFamily="34" charset="-122"/>
                <a:ea typeface="黑体" pitchFamily="49" charset="-122"/>
              </a:rPr>
              <a:t>表达同理心</a:t>
            </a: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黑体" pitchFamily="49" charset="-122"/>
              </a:rPr>
              <a:t>提出差异（帮助患者自己意识到他们应该改变）</a:t>
            </a: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黑体" pitchFamily="49" charset="-122"/>
              </a:rPr>
              <a:t>化解阻力（不要卷入与病人争论，因为争论中患者通常会反对改变）</a:t>
            </a: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黑体" pitchFamily="49" charset="-122"/>
              </a:rPr>
              <a:t>支持自我成就感</a:t>
            </a:r>
            <a:endParaRPr lang="en-US" altLang="zh-CN" sz="2400" smtClean="0">
              <a:latin typeface="微软雅黑" pitchFamily="34" charset="-122"/>
              <a:ea typeface="Hei"/>
              <a:cs typeface="Hei"/>
            </a:endParaRP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黑体" pitchFamily="49" charset="-122"/>
              </a:rPr>
              <a:t>让患者加入疾病治疗方案制定的过程中</a:t>
            </a:r>
            <a:endParaRPr lang="en-US" altLang="zh-CN" sz="2400" smtClean="0">
              <a:latin typeface="微软雅黑" pitchFamily="34" charset="-122"/>
              <a:ea typeface="Hei"/>
              <a:cs typeface="Hei"/>
            </a:endParaRPr>
          </a:p>
          <a:p>
            <a:pPr lvl="1" eaLnBrk="1" hangingPunct="1"/>
            <a:r>
              <a:rPr lang="zh-CN" altLang="en-US" sz="2000" b="1" smtClean="0">
                <a:latin typeface="微软雅黑" pitchFamily="34" charset="-122"/>
                <a:ea typeface="黑体" pitchFamily="49" charset="-122"/>
              </a:rPr>
              <a:t>个性化</a:t>
            </a:r>
            <a:endParaRPr lang="en-US" altLang="zh-CN" sz="2000" b="1" smtClean="0">
              <a:latin typeface="微软雅黑" pitchFamily="34" charset="-122"/>
              <a:ea typeface="Hei"/>
              <a:cs typeface="Hei"/>
            </a:endParaRPr>
          </a:p>
          <a:p>
            <a:pPr lvl="1" eaLnBrk="1" hangingPunct="1"/>
            <a:r>
              <a:rPr lang="zh-CN" altLang="en-US" sz="2000" b="1" smtClean="0">
                <a:latin typeface="微软雅黑" pitchFamily="34" charset="-122"/>
                <a:ea typeface="黑体" pitchFamily="49" charset="-122"/>
              </a:rPr>
              <a:t>以患者为中心</a:t>
            </a:r>
          </a:p>
          <a:p>
            <a:pPr eaLnBrk="1" hangingPunct="1"/>
            <a:endParaRPr lang="zh-CN" altLang="en-US" sz="2400" smtClean="0">
              <a:latin typeface="微软雅黑" pitchFamily="34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05100" y="3276600"/>
            <a:ext cx="4533900" cy="427038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274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2745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03425" y="3276600"/>
            <a:ext cx="609600" cy="427038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196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05100" y="25574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03425" y="25574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08325" y="2546350"/>
            <a:ext cx="227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权重排序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05100" y="18335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03425" y="18335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05100" y="113665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03425" y="113665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08325" y="1143000"/>
            <a:ext cx="358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信息收集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核实信息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08325" y="182245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21" name="Text Box 465"/>
          <p:cNvSpPr txBox="1">
            <a:spLocks noChangeArrowheads="1"/>
          </p:cNvSpPr>
          <p:nvPr/>
        </p:nvSpPr>
        <p:spPr bwMode="gray">
          <a:xfrm>
            <a:off x="3108325" y="3300413"/>
            <a:ext cx="424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MTM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面谈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调整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PMR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MAP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36775" y="110013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36775" y="180498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36775" y="2519363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>
                <a:solidFill>
                  <a:schemeClr val="accent5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27250" y="324167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4</a:t>
            </a:r>
          </a:p>
        </p:txBody>
      </p:sp>
      <p:sp>
        <p:nvSpPr>
          <p:cNvPr id="199148" name="Rectangle 4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宋体" charset="-122"/>
              </a:rPr>
              <a:t>Contents</a:t>
            </a:r>
          </a:p>
        </p:txBody>
      </p:sp>
      <p:sp>
        <p:nvSpPr>
          <p:cNvPr id="47122" name="文本框 1"/>
          <p:cNvSpPr txBox="1">
            <a:spLocks noChangeArrowheads="1"/>
          </p:cNvSpPr>
          <p:nvPr/>
        </p:nvSpPr>
        <p:spPr bwMode="auto">
          <a:xfrm>
            <a:off x="2208213" y="-179388"/>
            <a:ext cx="185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/>
          </a:p>
        </p:txBody>
      </p:sp>
      <p:sp>
        <p:nvSpPr>
          <p:cNvPr id="20" name="Freeform 485"/>
          <p:cNvSpPr>
            <a:spLocks/>
          </p:cNvSpPr>
          <p:nvPr/>
        </p:nvSpPr>
        <p:spPr bwMode="gray">
          <a:xfrm>
            <a:off x="2690813" y="398780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1" name="Freeform 486"/>
          <p:cNvSpPr>
            <a:spLocks/>
          </p:cNvSpPr>
          <p:nvPr/>
        </p:nvSpPr>
        <p:spPr bwMode="gray">
          <a:xfrm>
            <a:off x="1989138" y="398780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2" name="Text Box 463"/>
          <p:cNvSpPr txBox="1">
            <a:spLocks noChangeArrowheads="1"/>
          </p:cNvSpPr>
          <p:nvPr/>
        </p:nvSpPr>
        <p:spPr bwMode="gray">
          <a:xfrm>
            <a:off x="3094038" y="3976688"/>
            <a:ext cx="3581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转诊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+SOAP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Box 468"/>
          <p:cNvSpPr txBox="1">
            <a:spLocks noChangeArrowheads="1"/>
          </p:cNvSpPr>
          <p:nvPr/>
        </p:nvSpPr>
        <p:spPr bwMode="gray">
          <a:xfrm>
            <a:off x="2122488" y="395922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5</a:t>
            </a:r>
            <a:endParaRPr lang="en-US" altLang="zh-CN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标题 1"/>
          <p:cNvSpPr>
            <a:spLocks noGrp="1"/>
          </p:cNvSpPr>
          <p:nvPr>
            <p:ph type="title"/>
          </p:nvPr>
        </p:nvSpPr>
        <p:spPr>
          <a:xfrm>
            <a:off x="387350" y="117475"/>
            <a:ext cx="8756650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Arial" charset="0"/>
                <a:ea typeface="微软雅黑" charset="0"/>
              </a:rPr>
              <a:t>转诊信书</a:t>
            </a:r>
            <a:r>
              <a:rPr lang="zh-CN" altLang="en-US" dirty="0" smtClean="0">
                <a:latin typeface="Arial" charset="0"/>
                <a:ea typeface="微软雅黑" charset="0"/>
              </a:rPr>
              <a:t>写</a:t>
            </a:r>
            <a:endParaRPr lang="zh-CN" altLang="en-US" dirty="0">
              <a:latin typeface="Arial" charset="0"/>
              <a:ea typeface="微软雅黑" charset="0"/>
            </a:endParaRPr>
          </a:p>
        </p:txBody>
      </p:sp>
      <p:sp>
        <p:nvSpPr>
          <p:cNvPr id="481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latin typeface="Arial" charset="0"/>
                <a:ea typeface="微软雅黑" pitchFamily="34" charset="-122"/>
              </a:rPr>
              <a:t>具体</a:t>
            </a:r>
            <a:endParaRPr lang="en-US" altLang="zh-CN" smtClean="0">
              <a:latin typeface="Arial" charset="0"/>
              <a:ea typeface="微软雅黑" pitchFamily="34" charset="-122"/>
            </a:endParaRPr>
          </a:p>
          <a:p>
            <a:pPr lvl="1" eaLnBrk="1" hangingPunct="1"/>
            <a:r>
              <a:rPr lang="zh-CN" altLang="en-US" smtClean="0">
                <a:latin typeface="Arial" charset="0"/>
                <a:ea typeface="微软雅黑" pitchFamily="34" charset="-122"/>
              </a:rPr>
              <a:t>明确医师需要解决的问题</a:t>
            </a:r>
            <a:endParaRPr lang="en-US" altLang="zh-CN" smtClean="0">
              <a:latin typeface="Arial" charset="0"/>
              <a:ea typeface="微软雅黑" pitchFamily="34" charset="-122"/>
            </a:endParaRPr>
          </a:p>
          <a:p>
            <a:pPr lvl="1" eaLnBrk="1" hangingPunct="1"/>
            <a:r>
              <a:rPr lang="zh-CN" altLang="en-US" smtClean="0">
                <a:latin typeface="Arial" charset="0"/>
                <a:ea typeface="微软雅黑" pitchFamily="34" charset="-122"/>
              </a:rPr>
              <a:t>明确药学建议（药物名称、用法用量等）</a:t>
            </a:r>
            <a:endParaRPr lang="en-US" altLang="zh-CN" smtClean="0">
              <a:latin typeface="Arial" charset="0"/>
              <a:ea typeface="微软雅黑" pitchFamily="34" charset="-122"/>
            </a:endParaRPr>
          </a:p>
          <a:p>
            <a:pPr eaLnBrk="1" hangingPunct="1"/>
            <a:r>
              <a:rPr lang="zh-CN" altLang="en-US" smtClean="0">
                <a:latin typeface="Arial" charset="0"/>
                <a:ea typeface="微软雅黑" pitchFamily="34" charset="-122"/>
              </a:rPr>
              <a:t>语气</a:t>
            </a:r>
            <a:endParaRPr lang="en-US" altLang="zh-CN" smtClean="0">
              <a:latin typeface="Arial" charset="0"/>
              <a:ea typeface="微软雅黑" pitchFamily="34" charset="-122"/>
            </a:endParaRPr>
          </a:p>
          <a:p>
            <a:pPr lvl="1" eaLnBrk="1" hangingPunct="1"/>
            <a:r>
              <a:rPr lang="zh-CN" altLang="en-US" smtClean="0">
                <a:latin typeface="Arial" charset="0"/>
                <a:ea typeface="微软雅黑" pitchFamily="34" charset="-122"/>
              </a:rPr>
              <a:t>商量（</a:t>
            </a:r>
            <a:r>
              <a:rPr lang="en-US" altLang="zh-CN" smtClean="0">
                <a:latin typeface="Arial" charset="0"/>
                <a:ea typeface="微软雅黑" pitchFamily="34" charset="-122"/>
              </a:rPr>
              <a:t>Yes or No</a:t>
            </a:r>
            <a:r>
              <a:rPr lang="zh-CN" altLang="en-US" smtClean="0">
                <a:latin typeface="Arial" charset="0"/>
                <a:ea typeface="微软雅黑" pitchFamily="34" charset="-122"/>
              </a:rPr>
              <a:t>？）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05100" y="3276600"/>
            <a:ext cx="4533900" cy="427038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274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2745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03425" y="3276600"/>
            <a:ext cx="609600" cy="427038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196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05100" y="25574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03425" y="25574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08325" y="2546350"/>
            <a:ext cx="227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权重排序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05100" y="18335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03425" y="18335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05100" y="113665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03425" y="113665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08325" y="1143000"/>
            <a:ext cx="358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信息收集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核实信息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08325" y="182245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21" name="Text Box 465"/>
          <p:cNvSpPr txBox="1">
            <a:spLocks noChangeArrowheads="1"/>
          </p:cNvSpPr>
          <p:nvPr/>
        </p:nvSpPr>
        <p:spPr bwMode="gray">
          <a:xfrm>
            <a:off x="3108325" y="3300413"/>
            <a:ext cx="424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MTM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面谈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调整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PMR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36775" y="110013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36775" y="180498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36775" y="2519363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27250" y="324167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9148" name="Rectangle 4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宋体" charset="-122"/>
              </a:rPr>
              <a:t>Contents</a:t>
            </a:r>
          </a:p>
        </p:txBody>
      </p:sp>
      <p:sp>
        <p:nvSpPr>
          <p:cNvPr id="28690" name="文本框 1"/>
          <p:cNvSpPr txBox="1">
            <a:spLocks noChangeArrowheads="1"/>
          </p:cNvSpPr>
          <p:nvPr/>
        </p:nvSpPr>
        <p:spPr bwMode="auto">
          <a:xfrm>
            <a:off x="2208213" y="-179388"/>
            <a:ext cx="185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/>
          </a:p>
        </p:txBody>
      </p:sp>
      <p:sp>
        <p:nvSpPr>
          <p:cNvPr id="20" name="Freeform 485"/>
          <p:cNvSpPr>
            <a:spLocks/>
          </p:cNvSpPr>
          <p:nvPr/>
        </p:nvSpPr>
        <p:spPr bwMode="gray">
          <a:xfrm>
            <a:off x="2690813" y="398780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1" name="Freeform 486"/>
          <p:cNvSpPr>
            <a:spLocks/>
          </p:cNvSpPr>
          <p:nvPr/>
        </p:nvSpPr>
        <p:spPr bwMode="gray">
          <a:xfrm>
            <a:off x="1989138" y="398780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2" name="Text Box 463"/>
          <p:cNvSpPr txBox="1">
            <a:spLocks noChangeArrowheads="1"/>
          </p:cNvSpPr>
          <p:nvPr/>
        </p:nvSpPr>
        <p:spPr bwMode="gray">
          <a:xfrm>
            <a:off x="3094038" y="3976688"/>
            <a:ext cx="3581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转诊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+SOAP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Box 468"/>
          <p:cNvSpPr txBox="1">
            <a:spLocks noChangeArrowheads="1"/>
          </p:cNvSpPr>
          <p:nvPr/>
        </p:nvSpPr>
        <p:spPr bwMode="gray">
          <a:xfrm>
            <a:off x="2122488" y="395922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5</a:t>
            </a:r>
            <a:endParaRPr lang="en-US" altLang="zh-CN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518525" cy="563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 smtClean="0">
                <a:latin typeface="Arial" charset="0"/>
                <a:ea typeface="微软雅黑" charset="0"/>
              </a:rPr>
              <a:t>SOAP</a:t>
            </a:r>
            <a:r>
              <a:rPr lang="zh-CN" altLang="en-US" dirty="0" smtClean="0">
                <a:latin typeface="Arial" charset="0"/>
                <a:ea typeface="微软雅黑" charset="0"/>
              </a:rPr>
              <a:t>书写</a:t>
            </a:r>
            <a:endParaRPr lang="zh-CN" altLang="en-US" dirty="0">
              <a:latin typeface="Arial" charset="0"/>
              <a:ea typeface="微软雅黑" charset="0"/>
            </a:endParaRPr>
          </a:p>
        </p:txBody>
      </p:sp>
      <p:sp>
        <p:nvSpPr>
          <p:cNvPr id="4915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solidFill>
                  <a:srgbClr val="FF0000"/>
                </a:solidFill>
                <a:latin typeface="Arial" charset="0"/>
                <a:ea typeface="微软雅黑" pitchFamily="34" charset="-122"/>
              </a:rPr>
              <a:t>S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ubjective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主观资料：整理患者的主诉</a:t>
            </a:r>
            <a:r>
              <a:rPr lang="zh-CN" altLang="en-US" sz="2000" smtClean="0">
                <a:solidFill>
                  <a:srgbClr val="FF0000"/>
                </a:solidFill>
                <a:latin typeface="Arial" charset="0"/>
                <a:ea typeface="微软雅黑" pitchFamily="34" charset="-122"/>
              </a:rPr>
              <a:t>、药师对患者的评估</a:t>
            </a:r>
            <a:endParaRPr lang="en-US" altLang="zh-CN" sz="2000" smtClean="0">
              <a:solidFill>
                <a:srgbClr val="FF0000"/>
              </a:solidFill>
              <a:latin typeface="Arial" charset="0"/>
              <a:ea typeface="微软雅黑" pitchFamily="34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solidFill>
                  <a:srgbClr val="FF0000"/>
                </a:solidFill>
                <a:latin typeface="Arial" charset="0"/>
                <a:ea typeface="微软雅黑" pitchFamily="34" charset="-122"/>
              </a:rPr>
              <a:t>O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bjective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客观资料：查体或实验室检查资料</a:t>
            </a:r>
            <a:endParaRPr lang="en-US" altLang="zh-CN" sz="2000" smtClean="0">
              <a:latin typeface="Arial" charset="0"/>
              <a:ea typeface="微软雅黑" pitchFamily="34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solidFill>
                  <a:srgbClr val="FF0000"/>
                </a:solidFill>
                <a:latin typeface="Arial" charset="0"/>
                <a:ea typeface="微软雅黑" pitchFamily="34" charset="-122"/>
              </a:rPr>
              <a:t>A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ssessment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评估：药师发现的问题，按权重由高到低排序</a:t>
            </a:r>
            <a:endParaRPr lang="en-US" altLang="zh-CN" sz="2000" smtClean="0">
              <a:latin typeface="Arial" charset="0"/>
              <a:ea typeface="微软雅黑" pitchFamily="34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solidFill>
                  <a:srgbClr val="FF0000"/>
                </a:solidFill>
                <a:latin typeface="Arial" charset="0"/>
                <a:ea typeface="微软雅黑" pitchFamily="34" charset="-122"/>
              </a:rPr>
              <a:t>P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lan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计划：针对每个问题提出干预计划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标题 1"/>
          <p:cNvSpPr>
            <a:spLocks noGrp="1"/>
          </p:cNvSpPr>
          <p:nvPr>
            <p:ph type="title"/>
          </p:nvPr>
        </p:nvSpPr>
        <p:spPr>
          <a:xfrm>
            <a:off x="219075" y="49213"/>
            <a:ext cx="8756650" cy="5635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Arial" charset="0"/>
                <a:ea typeface="微软雅黑" charset="0"/>
              </a:rPr>
              <a:t>随访与干预</a:t>
            </a:r>
            <a:endParaRPr lang="zh-CN" altLang="en-US" dirty="0">
              <a:latin typeface="微软雅黑" charset="0"/>
              <a:ea typeface="微软雅黑" charset="0"/>
            </a:endParaRPr>
          </a:p>
        </p:txBody>
      </p:sp>
      <p:sp>
        <p:nvSpPr>
          <p:cNvPr id="51202" name="内容占位符 2"/>
          <p:cNvSpPr>
            <a:spLocks noGrp="1"/>
          </p:cNvSpPr>
          <p:nvPr>
            <p:ph idx="1"/>
          </p:nvPr>
        </p:nvSpPr>
        <p:spPr>
          <a:xfrm>
            <a:off x="457200" y="996950"/>
            <a:ext cx="8229600" cy="3811588"/>
          </a:xfrm>
        </p:spPr>
        <p:txBody>
          <a:bodyPr/>
          <a:lstStyle/>
          <a:p>
            <a:pPr eaLnBrk="1" hangingPunct="1"/>
            <a:r>
              <a:rPr lang="zh-CN" altLang="en-US" sz="2400" smtClean="0">
                <a:latin typeface="微软雅黑" pitchFamily="34" charset="-122"/>
                <a:ea typeface="Hei"/>
                <a:cs typeface="Hei"/>
              </a:rPr>
              <a:t>个性化</a:t>
            </a: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Hei"/>
                <a:cs typeface="Hei"/>
              </a:rPr>
              <a:t>多样化</a:t>
            </a:r>
          </a:p>
          <a:p>
            <a:pPr eaLnBrk="1" hangingPunct="1"/>
            <a:r>
              <a:rPr lang="zh-CN" altLang="en-US" sz="2400" smtClean="0">
                <a:latin typeface="微软雅黑" pitchFamily="34" charset="-122"/>
                <a:ea typeface="Hei"/>
                <a:cs typeface="Hei"/>
              </a:rPr>
              <a:t>内容</a:t>
            </a:r>
            <a:endParaRPr lang="en-US" altLang="zh-CN" sz="2400" smtClean="0">
              <a:latin typeface="微软雅黑" pitchFamily="34" charset="-122"/>
              <a:ea typeface="Hei"/>
              <a:cs typeface="Hei"/>
            </a:endParaRPr>
          </a:p>
          <a:p>
            <a:pPr lvl="1" eaLnBrk="1" hangingPunct="1"/>
            <a:r>
              <a:rPr lang="zh-CN" altLang="en-US" sz="1800" smtClean="0">
                <a:latin typeface="微软雅黑" pitchFamily="34" charset="-122"/>
                <a:ea typeface="Hei"/>
                <a:cs typeface="Hei"/>
              </a:rPr>
              <a:t>治疗目标评价</a:t>
            </a:r>
            <a:endParaRPr lang="en-US" altLang="zh-CN" sz="1800" smtClean="0">
              <a:latin typeface="微软雅黑" pitchFamily="34" charset="-122"/>
              <a:ea typeface="Hei"/>
              <a:cs typeface="Hei"/>
            </a:endParaRPr>
          </a:p>
          <a:p>
            <a:pPr lvl="1" eaLnBrk="1" hangingPunct="1"/>
            <a:r>
              <a:rPr lang="zh-CN" altLang="en-US" sz="1800" smtClean="0">
                <a:latin typeface="微软雅黑" pitchFamily="34" charset="-122"/>
                <a:ea typeface="Hei"/>
                <a:cs typeface="Hei"/>
              </a:rPr>
              <a:t>新</a:t>
            </a:r>
            <a:r>
              <a:rPr lang="en-US" altLang="zh-CN" sz="1800" smtClean="0">
                <a:latin typeface="微软雅黑" pitchFamily="34" charset="-122"/>
                <a:ea typeface="Hei"/>
                <a:cs typeface="Hei"/>
              </a:rPr>
              <a:t>MRP</a:t>
            </a:r>
          </a:p>
          <a:p>
            <a:pPr lvl="1" eaLnBrk="1" hangingPunct="1"/>
            <a:r>
              <a:rPr lang="zh-CN" altLang="en-US" sz="1800" smtClean="0">
                <a:latin typeface="微软雅黑" pitchFamily="34" charset="-122"/>
                <a:ea typeface="Hei"/>
                <a:cs typeface="Hei"/>
              </a:rPr>
              <a:t>当治疗方案更改时</a:t>
            </a:r>
            <a:endParaRPr lang="en-US" altLang="zh-CN" sz="1800" smtClean="0">
              <a:latin typeface="微软雅黑" pitchFamily="34" charset="-122"/>
              <a:ea typeface="Hei"/>
              <a:cs typeface="Hei"/>
            </a:endParaRPr>
          </a:p>
          <a:p>
            <a:pPr lvl="2" eaLnBrk="1" hangingPunct="1"/>
            <a:r>
              <a:rPr lang="zh-CN" altLang="en-US" sz="1600" smtClean="0">
                <a:latin typeface="微软雅黑" pitchFamily="34" charset="-122"/>
                <a:ea typeface="Hei"/>
                <a:cs typeface="Hei"/>
              </a:rPr>
              <a:t>是否有</a:t>
            </a:r>
            <a:r>
              <a:rPr lang="en-US" altLang="zh-CN" sz="1600" smtClean="0">
                <a:latin typeface="微软雅黑" pitchFamily="34" charset="-122"/>
                <a:ea typeface="Hei"/>
                <a:cs typeface="Hei"/>
              </a:rPr>
              <a:t>ADE</a:t>
            </a:r>
            <a:r>
              <a:rPr lang="zh-CN" altLang="en-US" sz="1600" smtClean="0">
                <a:latin typeface="微软雅黑" pitchFamily="34" charset="-122"/>
                <a:ea typeface="Hei"/>
                <a:cs typeface="Hei"/>
              </a:rPr>
              <a:t>？</a:t>
            </a:r>
            <a:endParaRPr lang="en-US" altLang="zh-CN" sz="1600" smtClean="0">
              <a:latin typeface="微软雅黑" pitchFamily="34" charset="-122"/>
              <a:ea typeface="Hei"/>
              <a:cs typeface="Hei"/>
            </a:endParaRPr>
          </a:p>
          <a:p>
            <a:pPr lvl="2" eaLnBrk="1" hangingPunct="1"/>
            <a:r>
              <a:rPr lang="zh-CN" altLang="en-US" sz="1600" smtClean="0">
                <a:latin typeface="微软雅黑" pitchFamily="34" charset="-122"/>
                <a:ea typeface="Hei"/>
                <a:cs typeface="Hei"/>
              </a:rPr>
              <a:t>新的方案是否适宜，有效或者安全？</a:t>
            </a:r>
            <a:endParaRPr lang="en-US" altLang="zh-CN" sz="1600" smtClean="0">
              <a:latin typeface="微软雅黑" pitchFamily="34" charset="-122"/>
              <a:ea typeface="Hei"/>
              <a:cs typeface="Hei"/>
            </a:endParaRPr>
          </a:p>
          <a:p>
            <a:pPr lvl="2" eaLnBrk="1" hangingPunct="1"/>
            <a:r>
              <a:rPr lang="zh-CN" altLang="en-US" sz="1600" smtClean="0">
                <a:latin typeface="微软雅黑" pitchFamily="34" charset="-122"/>
                <a:ea typeface="Hei"/>
                <a:cs typeface="Hei"/>
              </a:rPr>
              <a:t>患者对新的方案是否具有依从性</a:t>
            </a:r>
            <a:endParaRPr lang="en-US" altLang="zh-CN" sz="1600" smtClean="0">
              <a:latin typeface="微软雅黑" pitchFamily="34" charset="-122"/>
              <a:ea typeface="Hei"/>
              <a:cs typeface="Hei"/>
            </a:endParaRPr>
          </a:p>
          <a:p>
            <a:pPr lvl="1" eaLnBrk="1" hangingPunct="1"/>
            <a:r>
              <a:rPr lang="zh-CN" altLang="en-US" sz="1800" smtClean="0">
                <a:latin typeface="微软雅黑" pitchFamily="34" charset="-122"/>
                <a:ea typeface="Hei"/>
                <a:cs typeface="Hei"/>
              </a:rPr>
              <a:t>转诊患者：跟踪结果</a:t>
            </a:r>
            <a:endParaRPr lang="zh-CN" altLang="en-US" smtClean="0">
              <a:latin typeface="Arial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518525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Arial" charset="0"/>
                <a:ea typeface="微软雅黑" charset="0"/>
              </a:rPr>
              <a:t>随访</a:t>
            </a:r>
            <a:r>
              <a:rPr lang="zh-CN" altLang="en-US" dirty="0">
                <a:latin typeface="Arial" charset="0"/>
                <a:ea typeface="微软雅黑" charset="0"/>
              </a:rPr>
              <a:t>内容</a:t>
            </a:r>
          </a:p>
        </p:txBody>
      </p:sp>
      <p:sp>
        <p:nvSpPr>
          <p:cNvPr id="5222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依从性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血糖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血压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血脂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饮食</a:t>
            </a:r>
            <a:endParaRPr lang="en-US" altLang="zh-CN" sz="2000" smtClean="0">
              <a:latin typeface="Arial" charset="0"/>
              <a:ea typeface="微软雅黑" pitchFamily="34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药品不良反应</a:t>
            </a:r>
            <a:endParaRPr lang="zh-CN" altLang="en-US" sz="2000" smtClean="0">
              <a:solidFill>
                <a:srgbClr val="FF0000"/>
              </a:solidFill>
              <a:latin typeface="Arial" charset="0"/>
              <a:ea typeface="微软雅黑" pitchFamily="34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000" smtClean="0">
                <a:latin typeface="Arial" charset="0"/>
                <a:ea typeface="微软雅黑" pitchFamily="34" charset="-122"/>
              </a:rPr>
              <a:t>转诊、就医情况</a:t>
            </a:r>
          </a:p>
        </p:txBody>
      </p:sp>
      <p:pic>
        <p:nvPicPr>
          <p:cNvPr id="52227" name="Picture 7" descr="好药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5938" y="2316163"/>
            <a:ext cx="25415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标题 1"/>
          <p:cNvSpPr>
            <a:spLocks noGrp="1"/>
          </p:cNvSpPr>
          <p:nvPr>
            <p:ph type="title"/>
          </p:nvPr>
        </p:nvSpPr>
        <p:spPr>
          <a:xfrm>
            <a:off x="457200" y="34925"/>
            <a:ext cx="8518525" cy="563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latin typeface="Arial" charset="0"/>
                <a:ea typeface="微软雅黑" charset="0"/>
              </a:rPr>
              <a:t>MTM</a:t>
            </a:r>
            <a:r>
              <a:rPr lang="zh-CN" altLang="en-US" dirty="0">
                <a:latin typeface="Arial" charset="0"/>
                <a:ea typeface="微软雅黑" charset="0"/>
              </a:rPr>
              <a:t>表格的归档</a:t>
            </a:r>
          </a:p>
        </p:txBody>
      </p:sp>
      <p:sp>
        <p:nvSpPr>
          <p:cNvPr id="5325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zh-CN" altLang="en-US" smtClean="0">
                <a:latin typeface="Arial" charset="0"/>
                <a:ea typeface="微软雅黑" pitchFamily="34" charset="-122"/>
              </a:rPr>
              <a:t>给患者的表格：</a:t>
            </a:r>
            <a:r>
              <a:rPr lang="en-US" altLang="zh-CN" smtClean="0">
                <a:latin typeface="Arial" charset="0"/>
                <a:ea typeface="微软雅黑" pitchFamily="34" charset="-122"/>
              </a:rPr>
              <a:t>PMR+MAP</a:t>
            </a:r>
          </a:p>
          <a:p>
            <a:pPr eaLnBrk="1" hangingPunct="1">
              <a:lnSpc>
                <a:spcPct val="200000"/>
              </a:lnSpc>
            </a:pPr>
            <a:r>
              <a:rPr lang="zh-CN" altLang="en-US" smtClean="0">
                <a:latin typeface="Arial" charset="0"/>
                <a:ea typeface="微软雅黑" pitchFamily="34" charset="-122"/>
              </a:rPr>
              <a:t>医院归档的表格</a:t>
            </a:r>
            <a:endParaRPr lang="en-US" altLang="zh-CN" smtClean="0">
              <a:latin typeface="Arial" charset="0"/>
              <a:ea typeface="微软雅黑" pitchFamily="34" charset="-122"/>
            </a:endParaRPr>
          </a:p>
          <a:p>
            <a:pPr eaLnBrk="1" hangingPunct="1">
              <a:lnSpc>
                <a:spcPct val="200000"/>
              </a:lnSpc>
            </a:pPr>
            <a:r>
              <a:rPr lang="zh-CN" altLang="en-US" smtClean="0">
                <a:latin typeface="Arial" charset="0"/>
                <a:ea typeface="微软雅黑" pitchFamily="34" charset="-122"/>
              </a:rPr>
              <a:t>帮助药师整理思路的表格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1730353" y="2165494"/>
            <a:ext cx="5683303" cy="6838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7624" tIns="33812" rIns="67624" bIns="33812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itchFamily="34" charset="-122"/>
                <a:ea typeface="微软雅黑" pitchFamily="34" charset="-122"/>
              </a:rPr>
              <a:t>感谢大家的参与！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xfrm>
            <a:off x="219075" y="57150"/>
            <a:ext cx="8756650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Arial" charset="0"/>
                <a:ea typeface="微软雅黑" charset="0"/>
              </a:rPr>
              <a:t>案例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8775" y="1087438"/>
            <a:ext cx="3408363" cy="3941762"/>
          </a:xfrm>
          <a:ln w="38100" cap="rnd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患者，女，</a:t>
            </a:r>
            <a:r>
              <a:rPr lang="en-US" altLang="zh-CN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46</a:t>
            </a: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岁</a:t>
            </a:r>
            <a:endParaRPr lang="en-US" altLang="zh-CN" sz="2100" dirty="0">
              <a:solidFill>
                <a:srgbClr val="00206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主诉：</a:t>
            </a:r>
            <a:r>
              <a:rPr lang="en-US" altLang="zh-CN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2</a:t>
            </a: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型糖尿病</a:t>
            </a:r>
            <a:r>
              <a:rPr lang="en-US" altLang="zh-CN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2</a:t>
            </a: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年，近期血糖控制不佳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 sz="21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既往史：</a:t>
            </a:r>
            <a:endParaRPr lang="en-US" altLang="zh-CN" sz="2100" dirty="0">
              <a:solidFill>
                <a:srgbClr val="00206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CN" altLang="en-US" sz="18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高血压</a:t>
            </a:r>
            <a:endParaRPr lang="en-US" altLang="zh-CN" sz="1800" dirty="0">
              <a:solidFill>
                <a:srgbClr val="00206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CN" altLang="en-US" sz="1800" dirty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抑郁症</a:t>
            </a:r>
            <a:endParaRPr lang="en-US" altLang="zh-CN" sz="1800" dirty="0">
              <a:solidFill>
                <a:srgbClr val="00206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CN" altLang="en-US" sz="1800" dirty="0" smtClean="0">
                <a:solidFill>
                  <a:srgbClr val="002060"/>
                </a:solidFill>
                <a:latin typeface="微软雅黑" charset="0"/>
                <a:ea typeface="微软雅黑" charset="0"/>
                <a:cs typeface="微软雅黑" charset="0"/>
              </a:rPr>
              <a:t>双侧膝关节骨关节炎</a:t>
            </a:r>
            <a:endParaRPr lang="zh-CN" altLang="en-US" sz="1800" dirty="0">
              <a:solidFill>
                <a:srgbClr val="00206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148138" y="1087438"/>
            <a:ext cx="4827587" cy="3941762"/>
          </a:xfrm>
          <a:prstGeom prst="rect">
            <a:avLst/>
          </a:prstGeom>
          <a:ln w="38100" cap="rnd" cmpd="sng" algn="ctr">
            <a:solidFill>
              <a:srgbClr val="00206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4885" tIns="42443" rIns="84885" bIns="42443"/>
          <a:lstStyle>
            <a:lvl1pPr>
              <a:defRPr sz="36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1pPr>
            <a:lvl2pPr>
              <a:defRPr sz="32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2pPr>
            <a:lvl3pPr marL="1143000" indent="-228600">
              <a:defRPr sz="28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3pPr>
            <a:lvl4pPr marL="1600200" indent="-228600"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4pPr>
            <a:lvl5pPr marL="2057400" indent="-228600"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5pPr>
            <a:lvl6pPr marL="2514600" indent="-228600" defTabSz="1147763" eaLnBrk="0" fontAlgn="base" hangingPunct="0">
              <a:lnSpc>
                <a:spcPct val="150000"/>
              </a:lnSpc>
              <a:spcAft>
                <a:spcPct val="0"/>
              </a:spcAft>
              <a:buFont typeface="Arial" charset="0"/>
              <a:buChar char="»"/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6pPr>
            <a:lvl7pPr marL="2971800" indent="-228600" defTabSz="1147763" eaLnBrk="0" fontAlgn="base" hangingPunct="0">
              <a:lnSpc>
                <a:spcPct val="150000"/>
              </a:lnSpc>
              <a:spcAft>
                <a:spcPct val="0"/>
              </a:spcAft>
              <a:buFont typeface="Arial" charset="0"/>
              <a:buChar char="»"/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7pPr>
            <a:lvl8pPr marL="3429000" indent="-228600" defTabSz="1147763" eaLnBrk="0" fontAlgn="base" hangingPunct="0">
              <a:lnSpc>
                <a:spcPct val="150000"/>
              </a:lnSpc>
              <a:spcAft>
                <a:spcPct val="0"/>
              </a:spcAft>
              <a:buFont typeface="Arial" charset="0"/>
              <a:buChar char="»"/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8pPr>
            <a:lvl9pPr marL="3886200" indent="-228600" defTabSz="1147763" eaLnBrk="0" fontAlgn="base" hangingPunct="0">
              <a:lnSpc>
                <a:spcPct val="150000"/>
              </a:lnSpc>
              <a:spcAft>
                <a:spcPct val="0"/>
              </a:spcAft>
              <a:buFont typeface="Arial" charset="0"/>
              <a:buChar char="»"/>
              <a:defRPr sz="2400">
                <a:solidFill>
                  <a:srgbClr val="002060"/>
                </a:solidFill>
                <a:latin typeface="Arial" charset="0"/>
                <a:ea typeface="微软雅黑" charset="0"/>
                <a:cs typeface="微软雅黑" charset="0"/>
              </a:defRPr>
            </a:lvl9pPr>
          </a:lstStyle>
          <a:p>
            <a:pPr marL="318123" indent="-318123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zh-CN" altLang="en-US" sz="2300" dirty="0">
                <a:latin typeface="微软雅黑" charset="0"/>
              </a:rPr>
              <a:t>治疗药物：</a:t>
            </a:r>
            <a:endParaRPr lang="en-US" altLang="zh-CN" sz="2300" dirty="0">
              <a:latin typeface="微软雅黑" charset="0"/>
            </a:endParaRP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 smtClean="0">
                <a:latin typeface="微软雅黑" charset="0"/>
              </a:rPr>
              <a:t>文拉法辛缓释片 </a:t>
            </a:r>
            <a:r>
              <a:rPr lang="en-US" altLang="zh-CN" sz="2100" dirty="0" smtClean="0">
                <a:latin typeface="微软雅黑" charset="0"/>
              </a:rPr>
              <a:t>75mg</a:t>
            </a:r>
            <a:r>
              <a:rPr lang="zh-CN" altLang="en-US" sz="2100" dirty="0" smtClean="0">
                <a:latin typeface="微软雅黑" charset="0"/>
              </a:rPr>
              <a:t> </a:t>
            </a:r>
            <a:r>
              <a:rPr lang="en-US" altLang="zh-CN" sz="2100" dirty="0" err="1" smtClean="0">
                <a:latin typeface="微软雅黑" charset="0"/>
              </a:rPr>
              <a:t>qd</a:t>
            </a:r>
            <a:endParaRPr lang="en-US" altLang="zh-CN" sz="2100" dirty="0">
              <a:latin typeface="微软雅黑" charset="0"/>
            </a:endParaRP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>
                <a:latin typeface="微软雅黑" charset="0"/>
              </a:rPr>
              <a:t>赖诺普利 </a:t>
            </a:r>
            <a:r>
              <a:rPr lang="en-US" altLang="zh-CN" sz="2100" dirty="0">
                <a:latin typeface="微软雅黑" charset="0"/>
              </a:rPr>
              <a:t>10mg </a:t>
            </a:r>
            <a:r>
              <a:rPr lang="en-US" altLang="zh-CN" sz="2100" dirty="0" err="1">
                <a:latin typeface="微软雅黑" charset="0"/>
              </a:rPr>
              <a:t>qd</a:t>
            </a:r>
            <a:endParaRPr lang="en-US" altLang="zh-CN" sz="2100" dirty="0">
              <a:latin typeface="微软雅黑" charset="0"/>
            </a:endParaRP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>
                <a:latin typeface="微软雅黑" charset="0"/>
              </a:rPr>
              <a:t>氨基葡萄糖 </a:t>
            </a:r>
            <a:r>
              <a:rPr lang="en-US" altLang="zh-CN" sz="2100" dirty="0">
                <a:latin typeface="微软雅黑" charset="0"/>
              </a:rPr>
              <a:t>500mg </a:t>
            </a:r>
            <a:r>
              <a:rPr lang="en-US" altLang="zh-CN" sz="2100" dirty="0" err="1">
                <a:latin typeface="微软雅黑" charset="0"/>
              </a:rPr>
              <a:t>tid</a:t>
            </a:r>
            <a:r>
              <a:rPr lang="en-US" altLang="zh-CN" sz="2100" dirty="0">
                <a:latin typeface="微软雅黑" charset="0"/>
              </a:rPr>
              <a:t> </a:t>
            </a: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>
                <a:latin typeface="微软雅黑" charset="0"/>
              </a:rPr>
              <a:t>复合维生素</a:t>
            </a:r>
            <a:r>
              <a:rPr lang="en-US" altLang="zh-CN" sz="2100" dirty="0">
                <a:latin typeface="微软雅黑" charset="0"/>
              </a:rPr>
              <a:t>B 1</a:t>
            </a:r>
            <a:r>
              <a:rPr lang="zh-CN" altLang="en-US" sz="2100" dirty="0">
                <a:latin typeface="微软雅黑" charset="0"/>
              </a:rPr>
              <a:t>粒 </a:t>
            </a:r>
            <a:r>
              <a:rPr lang="en-US" altLang="zh-CN" sz="2100" dirty="0" err="1">
                <a:latin typeface="微软雅黑" charset="0"/>
              </a:rPr>
              <a:t>qd</a:t>
            </a:r>
            <a:endParaRPr lang="en-US" altLang="zh-CN" sz="2100" dirty="0">
              <a:latin typeface="微软雅黑" charset="0"/>
            </a:endParaRP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>
                <a:latin typeface="微软雅黑" charset="0"/>
              </a:rPr>
              <a:t>阿司匹林肠溶片</a:t>
            </a:r>
            <a:r>
              <a:rPr lang="en-US" altLang="zh-CN" sz="2100" dirty="0">
                <a:latin typeface="微软雅黑" charset="0"/>
              </a:rPr>
              <a:t> 100mg </a:t>
            </a:r>
            <a:r>
              <a:rPr lang="en-US" altLang="zh-CN" sz="2100" dirty="0" err="1">
                <a:latin typeface="微软雅黑" charset="0"/>
              </a:rPr>
              <a:t>qd</a:t>
            </a:r>
            <a:endParaRPr lang="en-US" altLang="zh-CN" sz="2100" dirty="0">
              <a:latin typeface="微软雅黑" charset="0"/>
            </a:endParaRPr>
          </a:p>
          <a:p>
            <a:pPr marL="536575" lvl="1" indent="-268288" defTabSz="848721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charset="0"/>
              <a:buChar char="−"/>
              <a:defRPr/>
            </a:pPr>
            <a:r>
              <a:rPr lang="zh-CN" altLang="en-US" sz="2100" dirty="0" smtClean="0">
                <a:latin typeface="微软雅黑" charset="0"/>
              </a:rPr>
              <a:t>洛索洛芬钠片  </a:t>
            </a:r>
            <a:r>
              <a:rPr lang="en-US" altLang="zh-CN" sz="2100" dirty="0" smtClean="0">
                <a:latin typeface="微软雅黑" charset="0"/>
              </a:rPr>
              <a:t>60mg  q8</a:t>
            </a:r>
            <a:r>
              <a:rPr lang="en-US" altLang="zh-CN" sz="2100" dirty="0">
                <a:latin typeface="微软雅黑" charset="0"/>
              </a:rPr>
              <a:t>h</a:t>
            </a:r>
            <a:r>
              <a:rPr lang="zh-CN" altLang="en-US" sz="1300" dirty="0" smtClean="0">
                <a:latin typeface="微软雅黑" charset="0"/>
              </a:rPr>
              <a:t>（</a:t>
            </a:r>
            <a:r>
              <a:rPr lang="zh-CN" altLang="en-US" sz="1300" dirty="0">
                <a:latin typeface="微软雅黑" charset="0"/>
              </a:rPr>
              <a:t>必要时）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>
          <a:xfrm>
            <a:off x="474663" y="42863"/>
            <a:ext cx="8467725" cy="5635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微软雅黑" charset="0"/>
                <a:ea typeface="微软雅黑" charset="0"/>
              </a:rPr>
              <a:t>获取患者授权</a:t>
            </a:r>
            <a:r>
              <a:rPr lang="en-US" altLang="zh-CN" dirty="0" smtClean="0">
                <a:latin typeface="微软雅黑" charset="0"/>
                <a:ea typeface="微软雅黑" charset="0"/>
              </a:rPr>
              <a:t>+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信</a:t>
            </a:r>
            <a:r>
              <a:rPr lang="zh-CN" altLang="en-US" dirty="0">
                <a:latin typeface="微软雅黑" charset="0"/>
                <a:ea typeface="微软雅黑" charset="0"/>
              </a:rPr>
              <a:t>息收集</a:t>
            </a:r>
            <a:endParaRPr lang="zh-CN" altLang="en-US" dirty="0">
              <a:latin typeface="Arial" charset="0"/>
              <a:ea typeface="微软雅黑" charset="0"/>
            </a:endParaRPr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474663" y="1087438"/>
            <a:ext cx="8229600" cy="3635375"/>
          </a:xfrm>
        </p:spPr>
        <p:txBody>
          <a:bodyPr/>
          <a:lstStyle/>
          <a:p>
            <a:pPr eaLnBrk="1" hangingPunct="1"/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授权书</a:t>
            </a:r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患者信息采集</a:t>
            </a:r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/>
            <a:endParaRPr lang="zh-CN" altLang="en-US" smtClean="0">
              <a:latin typeface="Arial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>
          <a:xfrm>
            <a:off x="387350" y="0"/>
            <a:ext cx="8756650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latin typeface="Arial" charset="0"/>
                <a:ea typeface="微软雅黑" charset="0"/>
              </a:rPr>
              <a:t>确定需要</a:t>
            </a:r>
            <a:r>
              <a:rPr lang="en-US" altLang="zh-CN" dirty="0">
                <a:latin typeface="Arial" charset="0"/>
                <a:ea typeface="微软雅黑" charset="0"/>
              </a:rPr>
              <a:t>MTM</a:t>
            </a:r>
            <a:r>
              <a:rPr lang="zh-CN" altLang="en-US" dirty="0">
                <a:latin typeface="Arial" charset="0"/>
                <a:ea typeface="微软雅黑" charset="0"/>
              </a:rPr>
              <a:t>服务的患者</a:t>
            </a:r>
          </a:p>
        </p:txBody>
      </p:sp>
      <p:sp>
        <p:nvSpPr>
          <p:cNvPr id="31746" name="内容占位符 2"/>
          <p:cNvSpPr>
            <a:spLocks noGrp="1"/>
          </p:cNvSpPr>
          <p:nvPr>
            <p:ph idx="1"/>
          </p:nvPr>
        </p:nvSpPr>
        <p:spPr>
          <a:xfrm>
            <a:off x="474663" y="1087438"/>
            <a:ext cx="4114800" cy="3584575"/>
          </a:xfrm>
        </p:spPr>
        <p:txBody>
          <a:bodyPr/>
          <a:lstStyle/>
          <a:p>
            <a:pPr eaLnBrk="1" hangingPunct="1"/>
            <a:r>
              <a:rPr lang="zh-CN" altLang="en-US" sz="2400" smtClean="0">
                <a:latin typeface="Arial" charset="0"/>
                <a:ea typeface="微软雅黑" pitchFamily="34" charset="-122"/>
              </a:rPr>
              <a:t>刚刚经过医疗过度或治疗方案的改变</a:t>
            </a:r>
          </a:p>
          <a:p>
            <a:pPr eaLnBrk="1" hangingPunct="1"/>
            <a:r>
              <a:rPr lang="zh-CN" altLang="en-US" sz="2400" smtClean="0">
                <a:latin typeface="Arial" charset="0"/>
                <a:ea typeface="微软雅黑" pitchFamily="34" charset="-122"/>
              </a:rPr>
              <a:t>正在接受多个医生的治疗</a:t>
            </a:r>
          </a:p>
          <a:p>
            <a:pPr eaLnBrk="1" hangingPunct="1"/>
            <a:r>
              <a:rPr lang="zh-CN" altLang="en-US" sz="2400" smtClean="0">
                <a:latin typeface="Arial" charset="0"/>
                <a:ea typeface="微软雅黑" pitchFamily="34" charset="-122"/>
              </a:rPr>
              <a:t>正在服用≥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5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种长期用药</a:t>
            </a:r>
          </a:p>
          <a:p>
            <a:pPr eaLnBrk="1" hangingPunct="1"/>
            <a:r>
              <a:rPr lang="zh-CN" altLang="en-US" sz="2400" smtClean="0">
                <a:latin typeface="Arial" charset="0"/>
                <a:ea typeface="微软雅黑" pitchFamily="34" charset="-122"/>
              </a:rPr>
              <a:t>患有</a:t>
            </a:r>
            <a:r>
              <a:rPr lang="en-US" altLang="zh-CN" sz="2400" smtClean="0">
                <a:latin typeface="Arial" charset="0"/>
                <a:ea typeface="微软雅黑" pitchFamily="34" charset="-122"/>
              </a:rPr>
              <a:t>≥</a:t>
            </a:r>
            <a:r>
              <a:rPr lang="zh-CN" altLang="zh-CN" sz="2400" smtClean="0">
                <a:latin typeface="Arial" charset="0"/>
                <a:ea typeface="微软雅黑" pitchFamily="34" charset="-122"/>
              </a:rPr>
              <a:t>3</a:t>
            </a:r>
            <a:r>
              <a:rPr lang="zh-CN" altLang="en-US" sz="2400" smtClean="0">
                <a:latin typeface="Arial" charset="0"/>
                <a:ea typeface="微软雅黑" pitchFamily="34" charset="-122"/>
              </a:rPr>
              <a:t>种慢性病或慢性健康问题</a:t>
            </a:r>
          </a:p>
          <a:p>
            <a:pPr eaLnBrk="1" hangingPunct="1"/>
            <a:r>
              <a:rPr lang="zh-CN" altLang="en-US" sz="2400" smtClean="0">
                <a:latin typeface="Arial" charset="0"/>
                <a:ea typeface="微软雅黑" pitchFamily="34" charset="-122"/>
              </a:rPr>
              <a:t>实验室检查结果超出正常</a:t>
            </a:r>
          </a:p>
        </p:txBody>
      </p:sp>
      <p:sp>
        <p:nvSpPr>
          <p:cNvPr id="31747" name="矩形 4"/>
          <p:cNvSpPr>
            <a:spLocks noChangeArrowheads="1"/>
          </p:cNvSpPr>
          <p:nvPr/>
        </p:nvSpPr>
        <p:spPr bwMode="auto">
          <a:xfrm>
            <a:off x="4402138" y="923925"/>
            <a:ext cx="4570412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624" tIns="33812" rIns="67624" bIns="33812">
            <a:spAutoFit/>
          </a:bodyPr>
          <a:lstStyle/>
          <a:p>
            <a:pPr marL="681038" lvl="1" indent="-342900">
              <a:lnSpc>
                <a:spcPct val="150000"/>
              </a:lnSpc>
              <a:buSzPct val="50000"/>
              <a:buFont typeface="Wingdings" pitchFamily="2" charset="2"/>
              <a:buChar char="n"/>
            </a:pP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依从性差</a:t>
            </a:r>
            <a:endParaRPr lang="en-US" altLang="zh-CN" sz="2400">
              <a:solidFill>
                <a:srgbClr val="1C1C1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1038" lvl="1" indent="-342900">
              <a:lnSpc>
                <a:spcPct val="150000"/>
              </a:lnSpc>
              <a:buSzPct val="50000"/>
              <a:buFont typeface="Wingdings" pitchFamily="2" charset="2"/>
              <a:buChar char="n"/>
            </a:pP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健康素养比较低</a:t>
            </a:r>
            <a:endParaRPr lang="en-US" altLang="zh-CN" sz="2400">
              <a:solidFill>
                <a:srgbClr val="1C1C1C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1038" lvl="1" indent="-342900">
              <a:lnSpc>
                <a:spcPct val="150000"/>
              </a:lnSpc>
              <a:buSzPct val="50000"/>
              <a:buFont typeface="Wingdings" pitchFamily="2" charset="2"/>
              <a:buChar char="n"/>
            </a:pP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近期经历了</a:t>
            </a:r>
            <a:r>
              <a:rPr lang="en-US" altLang="zh-CN" sz="240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ADR/ADE</a:t>
            </a:r>
            <a:endParaRPr lang="zh-CN" altLang="en-US" sz="2400">
              <a:solidFill>
                <a:srgbClr val="1C1C1C"/>
              </a:solidFill>
              <a:latin typeface="Times New Roman" pitchFamily="18" charset="0"/>
              <a:ea typeface="微软雅黑" pitchFamily="34" charset="-122"/>
            </a:endParaRPr>
          </a:p>
          <a:p>
            <a:pPr marL="681038" lvl="1" indent="-342900">
              <a:lnSpc>
                <a:spcPct val="150000"/>
              </a:lnSpc>
              <a:buSzPct val="50000"/>
              <a:buFont typeface="Wingdings" pitchFamily="2" charset="2"/>
              <a:buChar char="n"/>
            </a:pP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正在服用高风险药物</a:t>
            </a:r>
          </a:p>
          <a:p>
            <a:pPr marL="681038" lvl="1" indent="-342900">
              <a:lnSpc>
                <a:spcPct val="150000"/>
              </a:lnSpc>
              <a:buSzPct val="50000"/>
              <a:buFont typeface="Wingdings" pitchFamily="2" charset="2"/>
              <a:buChar char="n"/>
            </a:pP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患者认为自己需要或期望从</a:t>
            </a:r>
            <a:r>
              <a:rPr lang="en-US" altLang="zh-CN" sz="240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MTM</a:t>
            </a:r>
            <a:r>
              <a:rPr lang="zh-CN" altLang="en-US" sz="2400">
                <a:solidFill>
                  <a:srgbClr val="1C1C1C"/>
                </a:solidFill>
                <a:latin typeface="Times New Roman" pitchFamily="18" charset="0"/>
                <a:ea typeface="微软雅黑" pitchFamily="34" charset="-122"/>
              </a:rPr>
              <a:t>中获益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>
          <a:xfrm>
            <a:off x="219075" y="44450"/>
            <a:ext cx="8756650" cy="56356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Arial" charset="0"/>
                <a:ea typeface="微软雅黑" charset="0"/>
              </a:rPr>
              <a:t>核实信息</a:t>
            </a: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>
          <a:xfrm>
            <a:off x="474663" y="1087438"/>
            <a:ext cx="8229600" cy="363537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>
                <a:latin typeface="微软雅黑" charset="0"/>
                <a:ea typeface="微软雅黑" charset="0"/>
              </a:rPr>
              <a:t>与患者沟通</a:t>
            </a:r>
            <a:endParaRPr lang="en-US" altLang="zh-CN" dirty="0" smtClean="0">
              <a:latin typeface="微软雅黑" charset="0"/>
              <a:ea typeface="微软雅黑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zh-CN" altLang="en-US" dirty="0" smtClean="0">
                <a:latin typeface="微软雅黑" charset="0"/>
                <a:ea typeface="微软雅黑" charset="0"/>
              </a:rPr>
              <a:t>   如：面谈、电话、网络等</a:t>
            </a:r>
            <a:endParaRPr lang="en-US" altLang="zh-CN" dirty="0">
              <a:latin typeface="微软雅黑" charset="0"/>
              <a:ea typeface="微软雅黑" charset="0"/>
            </a:endParaRPr>
          </a:p>
          <a:p>
            <a:pPr eaLnBrk="1" hangingPunct="1">
              <a:defRPr/>
            </a:pPr>
            <a:endParaRPr lang="zh-CN" altLang="en-US" dirty="0">
              <a:latin typeface="Arial" charset="0"/>
              <a:ea typeface="微软雅黑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05100" y="3276600"/>
            <a:ext cx="4533900" cy="427038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274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2745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03425" y="3276600"/>
            <a:ext cx="609600" cy="427038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196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05100" y="25574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03425" y="25574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DF5492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08325" y="2546350"/>
            <a:ext cx="2276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权重排序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05100" y="1833563"/>
            <a:ext cx="4533900" cy="4270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03425" y="1833563"/>
            <a:ext cx="609600" cy="427037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chemeClr val="accent4">
              <a:lumMod val="25000"/>
              <a:lumOff val="75000"/>
            </a:schemeClr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05100" y="113665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03425" y="113665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1961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1961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chemeClr val="accent5">
                  <a:lumMod val="40000"/>
                  <a:lumOff val="60000"/>
                </a:schemeClr>
              </a:solidFill>
              <a:ea typeface="+mn-ea"/>
            </a:endParaRP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08325" y="1143000"/>
            <a:ext cx="358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信息收集</a:t>
            </a:r>
            <a:r>
              <a:rPr lang="en-US" altLang="zh-CN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核实信息</a:t>
            </a:r>
            <a:endParaRPr lang="zh-CN" alt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08325" y="182245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914400">
              <a:spcBef>
                <a:spcPct val="50000"/>
              </a:spcBef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MRP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21" name="Text Box 465"/>
          <p:cNvSpPr txBox="1">
            <a:spLocks noChangeArrowheads="1"/>
          </p:cNvSpPr>
          <p:nvPr/>
        </p:nvSpPr>
        <p:spPr bwMode="gray">
          <a:xfrm>
            <a:off x="3108325" y="3300413"/>
            <a:ext cx="424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MTM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面谈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调整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PMR</a:t>
            </a: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MAP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36775" y="110013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36775" y="1804988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36775" y="2519363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27250" y="324167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9148" name="Rectangle 4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宋体" charset="-122"/>
              </a:rPr>
              <a:t>Contents</a:t>
            </a:r>
          </a:p>
        </p:txBody>
      </p:sp>
      <p:sp>
        <p:nvSpPr>
          <p:cNvPr id="33810" name="文本框 1"/>
          <p:cNvSpPr txBox="1">
            <a:spLocks noChangeArrowheads="1"/>
          </p:cNvSpPr>
          <p:nvPr/>
        </p:nvSpPr>
        <p:spPr bwMode="auto">
          <a:xfrm>
            <a:off x="2208213" y="-179388"/>
            <a:ext cx="185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/>
          </a:p>
        </p:txBody>
      </p:sp>
      <p:sp>
        <p:nvSpPr>
          <p:cNvPr id="20" name="Freeform 485"/>
          <p:cNvSpPr>
            <a:spLocks/>
          </p:cNvSpPr>
          <p:nvPr/>
        </p:nvSpPr>
        <p:spPr bwMode="gray">
          <a:xfrm>
            <a:off x="2690813" y="3987800"/>
            <a:ext cx="4533900" cy="4254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0" y="357"/>
              </a:cxn>
              <a:cxn ang="0">
                <a:pos x="2667" y="357"/>
              </a:cxn>
              <a:cxn ang="0">
                <a:pos x="2854" y="182"/>
              </a:cxn>
              <a:cxn ang="0">
                <a:pos x="2667" y="0"/>
              </a:cxn>
              <a:cxn ang="0">
                <a:pos x="0" y="5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sz="2400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1" name="Freeform 486"/>
          <p:cNvSpPr>
            <a:spLocks/>
          </p:cNvSpPr>
          <p:nvPr/>
        </p:nvSpPr>
        <p:spPr bwMode="gray">
          <a:xfrm>
            <a:off x="1989138" y="3987800"/>
            <a:ext cx="609600" cy="425450"/>
          </a:xfrm>
          <a:custGeom>
            <a:avLst/>
            <a:gdLst/>
            <a:ahLst/>
            <a:cxnLst>
              <a:cxn ang="0">
                <a:pos x="372" y="1"/>
              </a:cxn>
              <a:cxn ang="0">
                <a:pos x="372" y="358"/>
              </a:cxn>
              <a:cxn ang="0">
                <a:pos x="165" y="357"/>
              </a:cxn>
              <a:cxn ang="0">
                <a:pos x="0" y="181"/>
              </a:cxn>
              <a:cxn ang="0">
                <a:pos x="164" y="1"/>
              </a:cxn>
              <a:cxn ang="0">
                <a:pos x="372" y="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solidFill>
            <a:srgbClr val="9F90C5"/>
          </a:soli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defTabSz="914400">
              <a:defRPr/>
            </a:pPr>
            <a:endParaRPr lang="zh-CN" altLang="en-US" b="1">
              <a:solidFill>
                <a:srgbClr val="1C1C1C"/>
              </a:solidFill>
              <a:ea typeface="+mn-ea"/>
            </a:endParaRPr>
          </a:p>
        </p:txBody>
      </p:sp>
      <p:sp>
        <p:nvSpPr>
          <p:cNvPr id="22" name="Text Box 463"/>
          <p:cNvSpPr txBox="1">
            <a:spLocks noChangeArrowheads="1"/>
          </p:cNvSpPr>
          <p:nvPr/>
        </p:nvSpPr>
        <p:spPr bwMode="gray">
          <a:xfrm>
            <a:off x="3094038" y="3976688"/>
            <a:ext cx="3581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0" lvl="1" defTabSz="1244448" fontAlgn="auto">
              <a:lnSpc>
                <a:spcPct val="90000"/>
              </a:lnSpc>
              <a:spcAft>
                <a:spcPct val="15000"/>
              </a:spcAft>
              <a:defRPr/>
            </a:pPr>
            <a:r>
              <a:rPr lang="zh-CN" altLang="en-US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转诊</a:t>
            </a:r>
            <a:r>
              <a:rPr lang="en-US" altLang="zh-CN" sz="2400" dirty="0">
                <a:solidFill>
                  <a:srgbClr val="1C1C1C"/>
                </a:solidFill>
                <a:latin typeface="微软雅黑" pitchFamily="34" charset="-122"/>
                <a:ea typeface="微软雅黑" pitchFamily="34" charset="-122"/>
              </a:rPr>
              <a:t>+SOAP</a:t>
            </a:r>
            <a:endParaRPr lang="zh-CN" altLang="en-US" sz="2400" dirty="0">
              <a:solidFill>
                <a:srgbClr val="1C1C1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Box 468"/>
          <p:cNvSpPr txBox="1">
            <a:spLocks noChangeArrowheads="1"/>
          </p:cNvSpPr>
          <p:nvPr/>
        </p:nvSpPr>
        <p:spPr bwMode="gray">
          <a:xfrm>
            <a:off x="2122488" y="3959225"/>
            <a:ext cx="30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FFFFFF"/>
                </a:solidFill>
              </a:rPr>
              <a:t>5</a:t>
            </a:r>
            <a:endParaRPr lang="en-US" altLang="zh-CN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xfrm>
            <a:off x="219075" y="61913"/>
            <a:ext cx="8756650" cy="5635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Arial" charset="0"/>
                <a:ea typeface="微软雅黑" charset="0"/>
              </a:rPr>
              <a:t>分析</a:t>
            </a:r>
            <a:r>
              <a:rPr lang="en-US" altLang="zh-CN">
                <a:latin typeface="Arial" charset="0"/>
                <a:ea typeface="微软雅黑" charset="0"/>
              </a:rPr>
              <a:t>MRPs</a:t>
            </a:r>
            <a:endParaRPr lang="zh-CN" altLang="en-US">
              <a:latin typeface="Arial" charset="0"/>
              <a:ea typeface="微软雅黑" charset="0"/>
            </a:endParaRPr>
          </a:p>
        </p:txBody>
      </p:sp>
      <p:graphicFrame>
        <p:nvGraphicFramePr>
          <p:cNvPr id="6" name="Diagram 4"/>
          <p:cNvGraphicFramePr/>
          <p:nvPr/>
        </p:nvGraphicFramePr>
        <p:xfrm>
          <a:off x="1056037" y="1100290"/>
          <a:ext cx="7188904" cy="3458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标题 2"/>
          <p:cNvSpPr>
            <a:spLocks noGrp="1"/>
          </p:cNvSpPr>
          <p:nvPr>
            <p:ph type="title"/>
          </p:nvPr>
        </p:nvSpPr>
        <p:spPr>
          <a:xfrm>
            <a:off x="317500" y="79375"/>
            <a:ext cx="8826500" cy="519113"/>
          </a:xfrm>
        </p:spPr>
        <p:txBody>
          <a:bodyPr/>
          <a:lstStyle/>
          <a:p>
            <a:pPr eaLnBrk="1">
              <a:defRPr/>
            </a:pPr>
            <a:r>
              <a:rPr lang="en-US" altLang="zh-CN" sz="3200" dirty="0">
                <a:latin typeface="Verdana" charset="0"/>
                <a:ea typeface="微软雅黑" charset="0"/>
              </a:rPr>
              <a:t>2016 </a:t>
            </a:r>
            <a:r>
              <a:rPr lang="zh-CN" altLang="en-US" sz="3200" dirty="0">
                <a:latin typeface="Verdana" charset="0"/>
                <a:ea typeface="微软雅黑" charset="0"/>
              </a:rPr>
              <a:t>降糖治疗的通用原则</a:t>
            </a:r>
            <a:endParaRPr lang="zh-CN" altLang="en-US" sz="2400" dirty="0">
              <a:latin typeface="Verdana" charset="0"/>
              <a:ea typeface="微软雅黑" charset="0"/>
            </a:endParaRPr>
          </a:p>
        </p:txBody>
      </p:sp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0" y="4894263"/>
            <a:ext cx="4859338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084" tIns="47541" rIns="95084" bIns="47541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1000">
                <a:solidFill>
                  <a:schemeClr val="bg1"/>
                </a:solidFill>
                <a:latin typeface="Verdana" pitchFamily="34" charset="0"/>
                <a:ea typeface="微软雅黑" pitchFamily="34" charset="-122"/>
                <a:sym typeface="Verdana" pitchFamily="34" charset="0"/>
              </a:rPr>
              <a:t>ADA. Diabetes Care 2017 Jan; 40 Suppl</a:t>
            </a:r>
            <a:r>
              <a:rPr lang="zh-CN" altLang="en-US" sz="1000">
                <a:solidFill>
                  <a:schemeClr val="bg1"/>
                </a:solidFill>
                <a:latin typeface="Verdana" pitchFamily="34" charset="0"/>
                <a:ea typeface="微软雅黑" pitchFamily="34" charset="-122"/>
                <a:sym typeface="Verdana" pitchFamily="34" charset="0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Verdana" pitchFamily="34" charset="0"/>
                <a:ea typeface="微软雅黑" pitchFamily="34" charset="-122"/>
                <a:sym typeface="Verdana" pitchFamily="34" charset="0"/>
              </a:rPr>
              <a:t>1: S64-74 </a:t>
            </a:r>
            <a:endParaRPr lang="zh-CN" altLang="en-US" sz="1000">
              <a:solidFill>
                <a:schemeClr val="bg1"/>
              </a:solidFill>
              <a:latin typeface="Verdana" pitchFamily="34" charset="0"/>
              <a:ea typeface="微软雅黑" pitchFamily="34" charset="-122"/>
              <a:sym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76033" y="919862"/>
            <a:ext cx="6165819" cy="3872535"/>
          </a:xfrm>
          <a:prstGeom prst="roundRect">
            <a:avLst>
              <a:gd name="adj" fmla="val 3077"/>
            </a:avLst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grpSp>
        <p:nvGrpSpPr>
          <p:cNvPr id="12" name="组合 11"/>
          <p:cNvGrpSpPr>
            <a:grpSpLocks/>
          </p:cNvGrpSpPr>
          <p:nvPr/>
        </p:nvGrpSpPr>
        <p:grpSpPr bwMode="auto">
          <a:xfrm>
            <a:off x="534988" y="1049338"/>
            <a:ext cx="598487" cy="3613150"/>
            <a:chOff x="6256876" y="1344057"/>
            <a:chExt cx="598249" cy="3611940"/>
          </a:xfrm>
        </p:grpSpPr>
        <p:sp>
          <p:nvSpPr>
            <p:cNvPr id="7" name="矩形 6"/>
            <p:cNvSpPr/>
            <p:nvPr/>
          </p:nvSpPr>
          <p:spPr>
            <a:xfrm>
              <a:off x="6256876" y="1344057"/>
              <a:ext cx="598249" cy="648590"/>
            </a:xfrm>
            <a:prstGeom prst="rect">
              <a:avLst/>
            </a:prstGeom>
            <a:solidFill>
              <a:srgbClr val="9DC92A"/>
            </a:solidFill>
            <a:ln w="952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500" b="1" dirty="0">
                  <a:latin typeface="Verdana" panose="020B0604030504040204" pitchFamily="34" charset="0"/>
                  <a:ea typeface="微软雅黑" panose="020B0503020204020204" pitchFamily="34" charset="-122"/>
                </a:rPr>
                <a:t>单药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6256876" y="2300689"/>
              <a:ext cx="598249" cy="617375"/>
            </a:xfrm>
            <a:prstGeom prst="rect">
              <a:avLst/>
            </a:prstGeom>
            <a:solidFill>
              <a:srgbClr val="005DAC"/>
            </a:solidFill>
            <a:ln w="952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500" b="1">
                  <a:solidFill>
                    <a:srgbClr val="FFFFFF"/>
                  </a:solidFill>
                  <a:latin typeface="Verdana" charset="0"/>
                  <a:ea typeface="微软雅黑" charset="0"/>
                  <a:cs typeface="微软雅黑" charset="0"/>
                </a:rPr>
                <a:t>二联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6256876" y="3279354"/>
              <a:ext cx="598249" cy="442941"/>
            </a:xfrm>
            <a:prstGeom prst="rect">
              <a:avLst/>
            </a:prstGeom>
            <a:solidFill>
              <a:srgbClr val="F18D00"/>
            </a:solidFill>
            <a:ln w="952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500" b="1">
                  <a:solidFill>
                    <a:srgbClr val="FFFFFF"/>
                  </a:solidFill>
                  <a:latin typeface="Verdana" charset="0"/>
                  <a:ea typeface="微软雅黑" charset="0"/>
                  <a:cs typeface="微软雅黑" charset="0"/>
                </a:rPr>
                <a:t>三联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6256876" y="4427188"/>
              <a:ext cx="598249" cy="528809"/>
            </a:xfrm>
            <a:prstGeom prst="rect">
              <a:avLst/>
            </a:prstGeom>
            <a:solidFill>
              <a:srgbClr val="D7000F"/>
            </a:solidFill>
            <a:ln w="952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100" b="1">
                  <a:solidFill>
                    <a:srgbClr val="FFFFFF"/>
                  </a:solidFill>
                  <a:latin typeface="Verdana" charset="0"/>
                  <a:ea typeface="微软雅黑" charset="0"/>
                  <a:cs typeface="微软雅黑" charset="0"/>
                </a:rPr>
                <a:t>联合注射治疗</a:t>
              </a:r>
            </a:p>
          </p:txBody>
        </p:sp>
      </p:grpSp>
      <p:sp>
        <p:nvSpPr>
          <p:cNvPr id="51205" name="矩形 13"/>
          <p:cNvSpPr>
            <a:spLocks noChangeArrowheads="1"/>
          </p:cNvSpPr>
          <p:nvPr/>
        </p:nvSpPr>
        <p:spPr bwMode="auto">
          <a:xfrm>
            <a:off x="0" y="4868863"/>
            <a:ext cx="914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187178" tIns="0" rIns="187178" bIns="112307" anchor="b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>
                <a:solidFill>
                  <a:srgbClr val="82786F"/>
                </a:solidFill>
                <a:latin typeface="Verdana" charset="0"/>
                <a:ea typeface="微软雅黑" charset="0"/>
                <a:cs typeface="微软雅黑" charset="0"/>
              </a:rPr>
              <a:t>ADA. Diabetes Care. 2016 Jan;39 Suppl 1:S52-9.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h_026_finance">
  <a:themeElements>
    <a:clrScheme name="Rh_026_finance 3">
      <a:dk1>
        <a:srgbClr val="1C1C1C"/>
      </a:dk1>
      <a:lt1>
        <a:srgbClr val="FFFFFF"/>
      </a:lt1>
      <a:dk2>
        <a:srgbClr val="080808"/>
      </a:dk2>
      <a:lt2>
        <a:srgbClr val="DDDDDD"/>
      </a:lt2>
      <a:accent1>
        <a:srgbClr val="5C414F"/>
      </a:accent1>
      <a:accent2>
        <a:srgbClr val="EC9F14"/>
      </a:accent2>
      <a:accent3>
        <a:srgbClr val="FFFFFF"/>
      </a:accent3>
      <a:accent4>
        <a:srgbClr val="161616"/>
      </a:accent4>
      <a:accent5>
        <a:srgbClr val="B5B0B2"/>
      </a:accent5>
      <a:accent6>
        <a:srgbClr val="D69011"/>
      </a:accent6>
      <a:hlink>
        <a:srgbClr val="B24476"/>
      </a:hlink>
      <a:folHlink>
        <a:srgbClr val="939932"/>
      </a:folHlink>
    </a:clrScheme>
    <a:fontScheme name="Rh_026_fina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h_026_finance 1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C59360"/>
        </a:accent1>
        <a:accent2>
          <a:srgbClr val="A6B16F"/>
        </a:accent2>
        <a:accent3>
          <a:srgbClr val="FFFFFF"/>
        </a:accent3>
        <a:accent4>
          <a:srgbClr val="161616"/>
        </a:accent4>
        <a:accent5>
          <a:srgbClr val="DFC8B6"/>
        </a:accent5>
        <a:accent6>
          <a:srgbClr val="96A064"/>
        </a:accent6>
        <a:hlink>
          <a:srgbClr val="A9AE9A"/>
        </a:hlink>
        <a:folHlink>
          <a:srgbClr val="DDC4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_026_finance 2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855BAD"/>
        </a:accent1>
        <a:accent2>
          <a:srgbClr val="5BACAD"/>
        </a:accent2>
        <a:accent3>
          <a:srgbClr val="FFFFFF"/>
        </a:accent3>
        <a:accent4>
          <a:srgbClr val="161616"/>
        </a:accent4>
        <a:accent5>
          <a:srgbClr val="C2B5D3"/>
        </a:accent5>
        <a:accent6>
          <a:srgbClr val="529B9C"/>
        </a:accent6>
        <a:hlink>
          <a:srgbClr val="FE941A"/>
        </a:hlink>
        <a:folHlink>
          <a:srgbClr val="FF66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_026_finance 3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5C414F"/>
        </a:accent1>
        <a:accent2>
          <a:srgbClr val="EC9F14"/>
        </a:accent2>
        <a:accent3>
          <a:srgbClr val="FFFFFF"/>
        </a:accent3>
        <a:accent4>
          <a:srgbClr val="161616"/>
        </a:accent4>
        <a:accent5>
          <a:srgbClr val="B5B0B2"/>
        </a:accent5>
        <a:accent6>
          <a:srgbClr val="D69011"/>
        </a:accent6>
        <a:hlink>
          <a:srgbClr val="B24476"/>
        </a:hlink>
        <a:folHlink>
          <a:srgbClr val="93993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h_026_finance">
  <a:themeElements>
    <a:clrScheme name="Rh_026_finance 3">
      <a:dk1>
        <a:srgbClr val="1C1C1C"/>
      </a:dk1>
      <a:lt1>
        <a:srgbClr val="FFFFFF"/>
      </a:lt1>
      <a:dk2>
        <a:srgbClr val="080808"/>
      </a:dk2>
      <a:lt2>
        <a:srgbClr val="DDDDDD"/>
      </a:lt2>
      <a:accent1>
        <a:srgbClr val="5C414F"/>
      </a:accent1>
      <a:accent2>
        <a:srgbClr val="EC9F14"/>
      </a:accent2>
      <a:accent3>
        <a:srgbClr val="FFFFFF"/>
      </a:accent3>
      <a:accent4>
        <a:srgbClr val="161616"/>
      </a:accent4>
      <a:accent5>
        <a:srgbClr val="B5B0B2"/>
      </a:accent5>
      <a:accent6>
        <a:srgbClr val="D69011"/>
      </a:accent6>
      <a:hlink>
        <a:srgbClr val="B24476"/>
      </a:hlink>
      <a:folHlink>
        <a:srgbClr val="939932"/>
      </a:folHlink>
    </a:clrScheme>
    <a:fontScheme name="Rh_026_fina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h_026_finance 1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C59360"/>
        </a:accent1>
        <a:accent2>
          <a:srgbClr val="A6B16F"/>
        </a:accent2>
        <a:accent3>
          <a:srgbClr val="FFFFFF"/>
        </a:accent3>
        <a:accent4>
          <a:srgbClr val="161616"/>
        </a:accent4>
        <a:accent5>
          <a:srgbClr val="DFC8B6"/>
        </a:accent5>
        <a:accent6>
          <a:srgbClr val="96A064"/>
        </a:accent6>
        <a:hlink>
          <a:srgbClr val="A9AE9A"/>
        </a:hlink>
        <a:folHlink>
          <a:srgbClr val="DDC4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_026_finance 2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855BAD"/>
        </a:accent1>
        <a:accent2>
          <a:srgbClr val="5BACAD"/>
        </a:accent2>
        <a:accent3>
          <a:srgbClr val="FFFFFF"/>
        </a:accent3>
        <a:accent4>
          <a:srgbClr val="161616"/>
        </a:accent4>
        <a:accent5>
          <a:srgbClr val="C2B5D3"/>
        </a:accent5>
        <a:accent6>
          <a:srgbClr val="529B9C"/>
        </a:accent6>
        <a:hlink>
          <a:srgbClr val="FE941A"/>
        </a:hlink>
        <a:folHlink>
          <a:srgbClr val="FF66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h_026_finance 3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5C414F"/>
        </a:accent1>
        <a:accent2>
          <a:srgbClr val="EC9F14"/>
        </a:accent2>
        <a:accent3>
          <a:srgbClr val="FFFFFF"/>
        </a:accent3>
        <a:accent4>
          <a:srgbClr val="161616"/>
        </a:accent4>
        <a:accent5>
          <a:srgbClr val="B5B0B2"/>
        </a:accent5>
        <a:accent6>
          <a:srgbClr val="D69011"/>
        </a:accent6>
        <a:hlink>
          <a:srgbClr val="B24476"/>
        </a:hlink>
        <a:folHlink>
          <a:srgbClr val="93993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1062</Words>
  <Application>Microsoft Macintosh PowerPoint</Application>
  <PresentationFormat>On-screen Show (16:9)</PresentationFormat>
  <Paragraphs>182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演示文稿设计模板</vt:lpstr>
      </vt:variant>
      <vt:variant>
        <vt:i4>16</vt:i4>
      </vt:variant>
      <vt:variant>
        <vt:lpstr>幻灯片标题</vt:lpstr>
      </vt:variant>
      <vt:variant>
        <vt:i4>24</vt:i4>
      </vt:variant>
    </vt:vector>
  </HeadingPairs>
  <TitlesOfParts>
    <vt:vector size="50" baseType="lpstr">
      <vt:lpstr>Arial</vt:lpstr>
      <vt:lpstr>宋体</vt:lpstr>
      <vt:lpstr>微软雅黑</vt:lpstr>
      <vt:lpstr>Calibri</vt:lpstr>
      <vt:lpstr>Heiti SC Medium</vt:lpstr>
      <vt:lpstr>Times New Roman</vt:lpstr>
      <vt:lpstr>Wingdings</vt:lpstr>
      <vt:lpstr>Verdana</vt:lpstr>
      <vt:lpstr>Hei</vt:lpstr>
      <vt:lpstr>黑体</vt:lpstr>
      <vt:lpstr>Rh_026_finance</vt:lpstr>
      <vt:lpstr>1_Rh_026_finance</vt:lpstr>
      <vt:lpstr>Rh_026_finance</vt:lpstr>
      <vt:lpstr>Rh_026_finance</vt:lpstr>
      <vt:lpstr>Rh_026_finance</vt:lpstr>
      <vt:lpstr>Rh_026_finance</vt:lpstr>
      <vt:lpstr>Rh_026_finance</vt:lpstr>
      <vt:lpstr>Rh_026_finance</vt:lpstr>
      <vt:lpstr>Rh_026_finance</vt:lpstr>
      <vt:lpstr>1_Rh_026_finance</vt:lpstr>
      <vt:lpstr>1_Rh_026_finance</vt:lpstr>
      <vt:lpstr>1_Rh_026_finance</vt:lpstr>
      <vt:lpstr>1_Rh_026_finance</vt:lpstr>
      <vt:lpstr>1_Rh_026_finance</vt:lpstr>
      <vt:lpstr>1_Rh_026_finance</vt:lpstr>
      <vt:lpstr>1_Rh_026_finance</vt:lpstr>
      <vt:lpstr>幻灯片 1</vt:lpstr>
      <vt:lpstr>Contents</vt:lpstr>
      <vt:lpstr>案例</vt:lpstr>
      <vt:lpstr>获取患者授权+信息收集</vt:lpstr>
      <vt:lpstr>确定需要MTM服务的患者</vt:lpstr>
      <vt:lpstr>核实信息</vt:lpstr>
      <vt:lpstr>Contents</vt:lpstr>
      <vt:lpstr>分析MRPs</vt:lpstr>
      <vt:lpstr>2016 降糖治疗的通用原则</vt:lpstr>
      <vt:lpstr>Contents</vt:lpstr>
      <vt:lpstr>MRP权重排序</vt:lpstr>
      <vt:lpstr>权重排序策略</vt:lpstr>
      <vt:lpstr>Contents</vt:lpstr>
      <vt:lpstr>面谈</vt:lpstr>
      <vt:lpstr>幻灯片 15</vt:lpstr>
      <vt:lpstr>MAP制定要素</vt:lpstr>
      <vt:lpstr>动机性面谈</vt:lpstr>
      <vt:lpstr>Contents</vt:lpstr>
      <vt:lpstr>转诊信书写</vt:lpstr>
      <vt:lpstr>SOAP书写</vt:lpstr>
      <vt:lpstr>随访与干预</vt:lpstr>
      <vt:lpstr>随访内容</vt:lpstr>
      <vt:lpstr>MTM表格的归档</vt:lpstr>
      <vt:lpstr>幻灯片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芳 栗</dc:creator>
  <cp:lastModifiedBy>MC SYSTEM</cp:lastModifiedBy>
  <cp:revision>38</cp:revision>
  <dcterms:created xsi:type="dcterms:W3CDTF">2017-12-11T09:26:52Z</dcterms:created>
  <dcterms:modified xsi:type="dcterms:W3CDTF">2017-12-11T12:16:43Z</dcterms:modified>
</cp:coreProperties>
</file>