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6" r:id="rId7"/>
    <p:sldId id="276" r:id="rId8"/>
    <p:sldId id="267" r:id="rId9"/>
    <p:sldId id="268" r:id="rId10"/>
    <p:sldId id="260" r:id="rId11"/>
    <p:sldId id="286" r:id="rId12"/>
    <p:sldId id="261" r:id="rId13"/>
    <p:sldId id="262" r:id="rId14"/>
    <p:sldId id="287" r:id="rId15"/>
    <p:sldId id="275" r:id="rId16"/>
    <p:sldId id="288" r:id="rId17"/>
    <p:sldId id="263" r:id="rId18"/>
    <p:sldId id="264" r:id="rId19"/>
    <p:sldId id="265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4838" y="3186053"/>
            <a:ext cx="6982361" cy="117892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4838" y="4538211"/>
            <a:ext cx="6982361" cy="46921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7600" y="408675"/>
            <a:ext cx="105168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F5ED-D19D-4097-92A9-D6092B3D6E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AEAA2-D029-4D23-B6D5-DE004B8B3E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964874" y="2770413"/>
            <a:ext cx="5065514" cy="637806"/>
          </a:xfrm>
        </p:spPr>
        <p:txBody>
          <a:bodyPr anchor="t" anchorCtr="0">
            <a:normAutofit/>
          </a:bodyPr>
          <a:lstStyle>
            <a:lvl1pPr algn="r">
              <a:defRPr sz="2800" b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58687"/>
            <a:ext cx="5181600" cy="350955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4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37323"/>
            <a:ext cx="5157787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63115"/>
            <a:ext cx="5157787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37323"/>
            <a:ext cx="5183188" cy="5133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3115"/>
            <a:ext cx="5183188" cy="29051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08615" y="2002969"/>
            <a:ext cx="4974771" cy="1828800"/>
          </a:xfrm>
        </p:spPr>
        <p:txBody>
          <a:bodyPr>
            <a:noAutofit/>
          </a:bodyPr>
          <a:lstStyle>
            <a:lvl1pPr algn="ctr">
              <a:defRPr sz="7200"/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B98A9-C20B-4D5B-92DA-1D75B9D715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50B9-7135-4D78-A58F-DF4CD6531E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692" y="457200"/>
            <a:ext cx="10034617" cy="718457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3129" y="1197429"/>
            <a:ext cx="10025743" cy="2917372"/>
          </a:xfrm>
        </p:spPr>
        <p:txBody>
          <a:bodyPr anchor="ctr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240" y="4288973"/>
            <a:ext cx="9569632" cy="198029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97886" y="365125"/>
            <a:ext cx="1055914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8686" y="365125"/>
            <a:ext cx="8665028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854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502229"/>
            <a:ext cx="10515600" cy="3466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CBE0A-6AF3-4DB5-863D-349F941489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A3DE-FABF-4925-BE42-A002C40F88EB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黑体" panose="02010609060101010101" charset="-122"/>
          <a:ea typeface="黑体" panose="0201060906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Wingdings 2" panose="05020102010507070707" pitchFamily="18" charset="2"/>
        <a:buChar char=""/>
        <a:defRPr sz="2800" kern="1200">
          <a:solidFill>
            <a:schemeClr val="accent1">
              <a:lumMod val="75000"/>
            </a:schemeClr>
          </a:solidFill>
          <a:latin typeface="黑体" panose="02010609060101010101" charset="-122"/>
          <a:ea typeface="黑体" panose="0201060906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黑体" panose="02010609060101010101" charset="-122"/>
          <a:ea typeface="黑体" panose="0201060906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黑体" panose="02010609060101010101" charset="-122"/>
          <a:ea typeface="黑体" panose="0201060906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charset="-122"/>
          <a:ea typeface="黑体" panose="0201060906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黑体" panose="02010609060101010101" charset="-122"/>
          <a:ea typeface="黑体" panose="0201060906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04740" y="2679700"/>
            <a:ext cx="6982460" cy="1685290"/>
          </a:xfrm>
        </p:spPr>
        <p:txBody>
          <a:bodyPr>
            <a:normAutofit/>
          </a:bodyPr>
          <a:p>
            <a:r>
              <a:rPr lang="zh-CN" altLang="en-US"/>
              <a:t>周围神经疾病、脊髓疾病</a:t>
            </a:r>
            <a:br>
              <a:rPr lang="zh-CN" altLang="en-US"/>
            </a:br>
            <a:r>
              <a:rPr lang="zh-CN" altLang="en-US"/>
              <a:t>常用药物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2055" y="269240"/>
            <a:ext cx="10515600" cy="6172200"/>
          </a:xfrm>
        </p:spPr>
        <p:txBody>
          <a:bodyPr>
            <a:normAutofit fontScale="60000"/>
          </a:bodyPr>
          <a:p>
            <a:pPr>
              <a:lnSpc>
                <a:spcPct val="150000"/>
              </a:lnSpc>
            </a:pPr>
            <a:r>
              <a:rPr lang="zh-CN" altLang="en-US" sz="3000">
                <a:cs typeface="黑体" panose="02010609060101010101" charset="-122"/>
                <a:sym typeface="+mn-ea"/>
              </a:rPr>
              <a:t>用法：</a:t>
            </a:r>
            <a:r>
              <a:rPr lang="zh-CN" altLang="en-US" sz="3000" b="1">
                <a:cs typeface="黑体" panose="02010609060101010101" charset="-122"/>
                <a:sym typeface="+mn-ea"/>
              </a:rPr>
              <a:t>小剂量：</a:t>
            </a:r>
            <a:r>
              <a:rPr lang="zh-CN" altLang="en-US" sz="3000">
                <a:cs typeface="黑体" panose="02010609060101010101" charset="-122"/>
                <a:sym typeface="+mn-ea"/>
              </a:rPr>
              <a:t>急性面神经麻痹时常用地塞米松，</a:t>
            </a:r>
            <a:r>
              <a:rPr lang="en-US" altLang="zh-CN" sz="3000">
                <a:cs typeface="黑体" panose="02010609060101010101" charset="-122"/>
                <a:sym typeface="+mn-ea"/>
              </a:rPr>
              <a:t>5-10mg/</a:t>
            </a:r>
            <a:r>
              <a:rPr lang="zh-CN" altLang="en-US" sz="3000">
                <a:cs typeface="黑体" panose="02010609060101010101" charset="-122"/>
                <a:sym typeface="+mn-ea"/>
              </a:rPr>
              <a:t>日，静脉注射；</a:t>
            </a:r>
            <a:endParaRPr lang="zh-CN" altLang="en-US"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000" b="1">
                <a:cs typeface="黑体" panose="02010609060101010101" charset="-122"/>
                <a:sym typeface="+mn-ea"/>
              </a:rPr>
              <a:t>       大剂量冲击治疗：</a:t>
            </a:r>
            <a:r>
              <a:rPr lang="zh-CN" altLang="en-US" sz="3000">
                <a:cs typeface="黑体" panose="02010609060101010101" charset="-122"/>
                <a:sym typeface="+mn-ea"/>
              </a:rPr>
              <a:t>用于急性格林巴利综合症、急性脊髓炎等，泼尼松</a:t>
            </a:r>
            <a:r>
              <a:rPr lang="en-US" altLang="zh-CN" sz="3000">
                <a:cs typeface="黑体" panose="02010609060101010101" charset="-122"/>
                <a:sym typeface="+mn-ea"/>
              </a:rPr>
              <a:t>500-1000mg/d</a:t>
            </a:r>
            <a:r>
              <a:rPr lang="zh-CN" altLang="en-US" sz="3000">
                <a:cs typeface="黑体" panose="02010609060101010101" charset="-122"/>
                <a:sym typeface="+mn-ea"/>
              </a:rPr>
              <a:t>冲击治疗</a:t>
            </a:r>
            <a:r>
              <a:rPr lang="en-US" altLang="zh-CN" sz="3000">
                <a:cs typeface="黑体" panose="02010609060101010101" charset="-122"/>
                <a:sym typeface="+mn-ea"/>
              </a:rPr>
              <a:t>3-5</a:t>
            </a:r>
            <a:r>
              <a:rPr lang="zh-CN" altLang="en-US" sz="3000">
                <a:cs typeface="黑体" panose="02010609060101010101" charset="-122"/>
                <a:sym typeface="+mn-ea"/>
              </a:rPr>
              <a:t>天，逐渐减量至</a:t>
            </a:r>
            <a:r>
              <a:rPr lang="en-US" altLang="zh-CN" sz="3000">
                <a:cs typeface="黑体" panose="02010609060101010101" charset="-122"/>
                <a:sym typeface="+mn-ea"/>
              </a:rPr>
              <a:t>60mg/d</a:t>
            </a:r>
            <a:r>
              <a:rPr lang="zh-CN" altLang="en-US" sz="3000">
                <a:cs typeface="黑体" panose="02010609060101010101" charset="-122"/>
                <a:sym typeface="+mn-ea"/>
              </a:rPr>
              <a:t>时改为口服，缓慢停药</a:t>
            </a:r>
            <a:endParaRPr lang="zh-CN" altLang="en-US"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000">
                <a:cs typeface="黑体" panose="02010609060101010101" charset="-122"/>
                <a:sym typeface="+mn-ea"/>
              </a:rPr>
              <a:t>不良反应：1</a:t>
            </a:r>
            <a:r>
              <a:rPr lang="en-US" altLang="zh-CN" sz="3000">
                <a:cs typeface="黑体" panose="02010609060101010101" charset="-122"/>
                <a:sym typeface="+mn-ea"/>
              </a:rPr>
              <a:t>.</a:t>
            </a:r>
            <a:r>
              <a:rPr lang="zh-CN" altLang="en-US" sz="3000">
                <a:cs typeface="黑体" panose="02010609060101010101" charset="-122"/>
                <a:sym typeface="+mn-ea"/>
              </a:rPr>
              <a:t>感染：诱发或加重感染，特别是长期大剂量应用时</a:t>
            </a:r>
            <a:endParaRPr lang="zh-CN" altLang="en-US"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2.</a:t>
            </a:r>
            <a:r>
              <a:rPr sz="3000">
                <a:cs typeface="黑体" panose="02010609060101010101" charset="-122"/>
                <a:sym typeface="+mn-ea"/>
              </a:rPr>
              <a:t>胃肠道：恶心、呕吐、消化性溃疡或穿孔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3.</a:t>
            </a:r>
            <a:r>
              <a:rPr sz="3000">
                <a:cs typeface="黑体" panose="02010609060101010101" charset="-122"/>
                <a:sym typeface="+mn-ea"/>
              </a:rPr>
              <a:t>精神神经系统：欣快、失眠、瞻望、定向力障碍等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4.</a:t>
            </a:r>
            <a:r>
              <a:rPr sz="3000">
                <a:cs typeface="黑体" panose="02010609060101010101" charset="-122"/>
                <a:sym typeface="+mn-ea"/>
              </a:rPr>
              <a:t>内分泌系统和水、电解质紊乱：医源性库欣综合征面容和体态、浮肿、低血钾等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5.</a:t>
            </a:r>
            <a:r>
              <a:rPr sz="3000">
                <a:cs typeface="黑体" panose="02010609060101010101" charset="-122"/>
                <a:sym typeface="+mn-ea"/>
              </a:rPr>
              <a:t>肌肉骨骼：骨质疏松、肌无力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6.</a:t>
            </a:r>
            <a:r>
              <a:rPr sz="3000">
                <a:cs typeface="黑体" panose="02010609060101010101" charset="-122"/>
                <a:sym typeface="+mn-ea"/>
              </a:rPr>
              <a:t>皮肤、</a:t>
            </a:r>
            <a:r>
              <a:rPr sz="3000">
                <a:cs typeface="黑体" panose="02010609060101010101" charset="-122"/>
                <a:sym typeface="+mn-ea"/>
              </a:rPr>
              <a:t>局部用药部位</a:t>
            </a:r>
            <a:r>
              <a:rPr sz="3000">
                <a:cs typeface="黑体" panose="02010609060101010101" charset="-122"/>
                <a:sym typeface="+mn-ea"/>
              </a:rPr>
              <a:t>：痤疮、发热、瘙痒、组织萎缩、色素沉着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7.</a:t>
            </a:r>
            <a:r>
              <a:rPr sz="3000">
                <a:cs typeface="黑体" panose="02010609060101010101" charset="-122"/>
                <a:sym typeface="+mn-ea"/>
              </a:rPr>
              <a:t>过敏：皮疹、瘙痒、面部潮红、心悸、寒战、呼吸困难、过敏性休克等</a:t>
            </a:r>
            <a:endParaRPr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000">
                <a:cs typeface="黑体" panose="02010609060101010101" charset="-122"/>
                <a:sym typeface="+mn-ea"/>
              </a:rPr>
              <a:t>8.</a:t>
            </a:r>
            <a:r>
              <a:rPr sz="3000">
                <a:cs typeface="黑体" panose="02010609060101010101" charset="-122"/>
                <a:sym typeface="+mn-ea"/>
              </a:rPr>
              <a:t>停药综合征：突然减量后出现头晕、恶心、呕吐、原疾病复发</a:t>
            </a:r>
            <a:endParaRPr lang="en-US" altLang="zh-CN" sz="30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endParaRPr lang="zh-CN" altLang="en-US" sz="300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443230"/>
            <a:ext cx="10852150" cy="773430"/>
          </a:xfrm>
        </p:spPr>
        <p:txBody>
          <a:bodyPr>
            <a:normAutofit/>
          </a:bodyPr>
          <a:p>
            <a:r>
              <a:rPr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抗病毒药物：</a:t>
            </a:r>
            <a:endParaRPr lang="zh-CN" altLang="en-US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65555" y="817245"/>
            <a:ext cx="10151745" cy="4843780"/>
          </a:xfrm>
        </p:spPr>
        <p:txBody>
          <a:bodyPr>
            <a:noAutofit/>
          </a:bodyPr>
          <a:p>
            <a:endParaRPr lang="zh-CN" altLang="en-US" sz="19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面神经麻痹、前庭神经元炎等病因可能为病毒感染，可应用抗病毒药物</a:t>
            </a:r>
            <a:endParaRPr lang="zh-CN" altLang="en-US" sz="23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3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更昔洛韦、阿昔洛韦：</a:t>
            </a:r>
            <a:endParaRPr lang="zh-CN" altLang="en-US"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成分为丙氧鸟苷，抑制病毒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合成，机制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竞争性抑制脱氧鸟苷的三价磷酸盐与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聚合酶的结合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丙氧鸟苷的三价磷酸盐与病毒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的结合最终导致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延长停止；</a:t>
            </a:r>
            <a:endParaRPr lang="zh-CN" altLang="en-US"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用法：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5mg/kg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，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2/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日，静滴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不良反应：粒细胞减少症、贫血、血小板减少等。胃肠道反应、头痛、头昏、呼吸困难、寒战、血尿、肾功能异常、浮肿等</a:t>
            </a:r>
            <a:endParaRPr lang="zh-CN" altLang="en-US"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443230"/>
            <a:ext cx="10852150" cy="869950"/>
          </a:xfrm>
        </p:spPr>
        <p:txBody>
          <a:bodyPr>
            <a:normAutofit/>
          </a:bodyPr>
          <a:p>
            <a:r>
              <a:rPr lang="zh-CN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止痛</a:t>
            </a:r>
            <a:r>
              <a:rPr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药</a:t>
            </a:r>
            <a:r>
              <a:rPr lang="zh-CN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sym typeface="+mn-ea"/>
              </a:rPr>
              <a:t>物</a:t>
            </a:r>
            <a:endParaRPr lang="zh-CN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8090" y="1440180"/>
            <a:ext cx="10515600" cy="4669155"/>
          </a:xfrm>
        </p:spPr>
        <p:txBody>
          <a:bodyPr>
            <a:normAutofit/>
          </a:bodyPr>
          <a:p>
            <a:pPr marL="0" indent="0">
              <a:buNone/>
            </a:pP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用于三叉神经痛、舌咽神经痛、面肌痉挛及其他神经痛等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卡马西平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：抗神经痛的机制可能与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Ca2+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的调节、降低中枢神经突触传递有关。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用法：首剂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0.1g/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日，以后每日增加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0.1g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，最大量不超过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1g/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日，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不良反应：眩晕、走路不稳、白细胞减少等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加巴喷丁</a:t>
            </a:r>
            <a:r>
              <a:rPr lang="zh-CN" altLang="en-US" sz="2400">
                <a:sym typeface="+mn-ea"/>
              </a:rPr>
              <a:t>：</a:t>
            </a:r>
            <a:r>
              <a:rPr lang="en-US" altLang="zh-CN" sz="2400">
                <a:sym typeface="+mn-ea"/>
              </a:rPr>
              <a:t>GABA</a:t>
            </a:r>
            <a:r>
              <a:rPr lang="zh-CN" altLang="en-US" sz="2400">
                <a:sym typeface="+mn-ea"/>
              </a:rPr>
              <a:t>衍生物，并非</a:t>
            </a:r>
            <a:r>
              <a:rPr lang="en-US" altLang="zh-CN" sz="2400">
                <a:sym typeface="+mn-ea"/>
              </a:rPr>
              <a:t>GABA</a:t>
            </a:r>
            <a:r>
              <a:rPr lang="zh-CN" altLang="en-US" sz="2400">
                <a:sym typeface="+mn-ea"/>
              </a:rPr>
              <a:t>受体激动剂，而是改变</a:t>
            </a:r>
            <a:r>
              <a:rPr lang="en-US" altLang="zh-CN" sz="2400">
                <a:sym typeface="+mn-ea"/>
              </a:rPr>
              <a:t>GABA</a:t>
            </a:r>
            <a:r>
              <a:rPr lang="zh-CN" altLang="en-US" sz="2400">
                <a:sym typeface="+mn-ea"/>
              </a:rPr>
              <a:t>代谢，其与脑组织神经元上结合的受体尚不明确。</a:t>
            </a: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ym typeface="+mn-ea"/>
              </a:rPr>
              <a:t>用法：</a:t>
            </a:r>
            <a:r>
              <a:rPr lang="zh-CN" altLang="en-US" sz="2400">
                <a:sym typeface="+mn-ea"/>
              </a:rPr>
              <a:t>首剂</a:t>
            </a:r>
            <a:r>
              <a:rPr lang="en-US" altLang="zh-CN" sz="2400">
                <a:sym typeface="+mn-ea"/>
              </a:rPr>
              <a:t>0.1g 3/</a:t>
            </a:r>
            <a:r>
              <a:rPr lang="zh-CN" altLang="en-US" sz="2400">
                <a:sym typeface="+mn-ea"/>
              </a:rPr>
              <a:t>日，逐渐加量，最大量</a:t>
            </a:r>
            <a:r>
              <a:rPr lang="en-US" altLang="zh-CN" sz="2400">
                <a:sym typeface="+mn-ea"/>
              </a:rPr>
              <a:t>3.6g/</a:t>
            </a:r>
            <a:r>
              <a:rPr lang="zh-CN" altLang="en-US" sz="2400">
                <a:sym typeface="+mn-ea"/>
              </a:rPr>
              <a:t>日，可与其他药物合用</a:t>
            </a:r>
            <a:endParaRPr lang="zh-CN" altLang="en-US" sz="2400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ym typeface="+mn-ea"/>
              </a:rPr>
              <a:t>不良反应：头晕、嗜睡等，可逐渐耐受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9055" y="1376045"/>
            <a:ext cx="10024745" cy="4542790"/>
          </a:xfrm>
        </p:spPr>
        <p:txBody>
          <a:bodyPr>
            <a:normAutofit fontScale="90000"/>
          </a:bodyPr>
          <a:p>
            <a:pPr>
              <a:lnSpc>
                <a:spcPct val="150000"/>
              </a:lnSpc>
            </a:pPr>
            <a:r>
              <a:rPr lang="zh-CN" altLang="en-US" sz="2400" b="1"/>
              <a:t>普瑞巴林：</a:t>
            </a:r>
            <a:r>
              <a:rPr lang="zh-CN" altLang="en-US" sz="2400"/>
              <a:t>为</a:t>
            </a:r>
            <a:r>
              <a:rPr lang="en-US" altLang="zh-CN" sz="2400"/>
              <a:t>GABA</a:t>
            </a:r>
            <a:r>
              <a:rPr lang="zh-CN" altLang="en-US" sz="2400"/>
              <a:t>类似物，是一种新型的钙离子通道调节剂，结构和作用于加巴喷丁相似，单活性为加巴喷丁的</a:t>
            </a:r>
            <a:r>
              <a:rPr lang="en-US" altLang="zh-CN" sz="2400"/>
              <a:t>3-10</a:t>
            </a:r>
            <a:r>
              <a:rPr lang="zh-CN" altLang="en-US" sz="2400"/>
              <a:t>倍。不直接与</a:t>
            </a:r>
            <a:r>
              <a:rPr lang="en-US" altLang="zh-CN" sz="2400"/>
              <a:t>GABA</a:t>
            </a:r>
            <a:r>
              <a:rPr lang="zh-CN" altLang="en-US" sz="2400"/>
              <a:t>受体结合，但可增加</a:t>
            </a:r>
            <a:r>
              <a:rPr lang="en-US" altLang="zh-CN" sz="2400"/>
              <a:t>GABA</a:t>
            </a:r>
            <a:r>
              <a:rPr lang="zh-CN" altLang="en-US" sz="2400"/>
              <a:t>转运蛋白浓度，提高</a:t>
            </a:r>
            <a:r>
              <a:rPr lang="en-US" altLang="zh-CN" sz="2400"/>
              <a:t>GABA</a:t>
            </a:r>
            <a:r>
              <a:rPr lang="zh-CN" altLang="en-US" sz="2400"/>
              <a:t>转运效率。通过调节钙通道功能，降低多种钙依赖性神经递质的释放。</a:t>
            </a:r>
            <a:endParaRPr lang="zh-CN" altLang="en-US" sz="2400" b="1"/>
          </a:p>
          <a:p>
            <a:pPr>
              <a:lnSpc>
                <a:spcPct val="150000"/>
              </a:lnSpc>
            </a:pPr>
            <a:r>
              <a:rPr lang="zh-CN" altLang="en-US" sz="2400"/>
              <a:t>用法：起始剂量</a:t>
            </a:r>
            <a:r>
              <a:rPr lang="en-US" altLang="zh-CN" sz="2400"/>
              <a:t>75mg 2/d</a:t>
            </a:r>
            <a:r>
              <a:rPr lang="zh-CN" altLang="en-US" sz="2400"/>
              <a:t>，逐渐加量，</a:t>
            </a:r>
            <a:r>
              <a:rPr lang="en-US" altLang="zh-CN" sz="2400"/>
              <a:t>2</a:t>
            </a:r>
            <a:r>
              <a:rPr lang="zh-CN" altLang="en-US" sz="2400"/>
              <a:t>周后疼痛仍不缓解，可加量至</a:t>
            </a:r>
            <a:r>
              <a:rPr lang="en-US" altLang="zh-CN" sz="2400"/>
              <a:t>200mg 3/d</a:t>
            </a:r>
            <a:r>
              <a:rPr lang="zh-CN" altLang="en-US" sz="2400"/>
              <a:t>，停药需逐渐减量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不良反应：头晕、嗜睡、共济失调、头痛、震颤、体重增加、肝酶一过性升高、便秘等</a:t>
            </a:r>
            <a:endParaRPr lang="zh-CN" altLang="en-US" sz="2400"/>
          </a:p>
          <a:p>
            <a:pPr>
              <a:lnSpc>
                <a:spcPct val="150000"/>
              </a:lnSpc>
            </a:pP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>
              <a:lnSpc>
                <a:spcPct val="150000"/>
              </a:lnSpc>
            </a:pPr>
            <a:r>
              <a:rPr lang="zh-CN" altLang="en-US" sz="2665" b="1">
                <a:sym typeface="+mn-ea"/>
              </a:rPr>
              <a:t>氯硝西泮：</a:t>
            </a:r>
            <a:endParaRPr lang="zh-CN" altLang="en-US" sz="2665" b="1"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665">
                <a:sym typeface="+mn-ea"/>
              </a:rPr>
              <a:t>药理作用：作用于中枢神经系统的苯二氮卓受体，加强</a:t>
            </a:r>
            <a:r>
              <a:rPr lang="en-US" altLang="zh-CN" sz="2665">
                <a:sym typeface="+mn-ea"/>
              </a:rPr>
              <a:t>GABA</a:t>
            </a:r>
            <a:r>
              <a:rPr lang="zh-CN" altLang="en-US" sz="2665">
                <a:sym typeface="+mn-ea"/>
              </a:rPr>
              <a:t>与其受体的结合，加速神经细胞</a:t>
            </a:r>
            <a:r>
              <a:rPr lang="en-US" altLang="zh-CN" sz="2665">
                <a:sym typeface="+mn-ea"/>
              </a:rPr>
              <a:t>Cl</a:t>
            </a:r>
            <a:r>
              <a:rPr lang="zh-CN" altLang="en-US" sz="2665">
                <a:sym typeface="+mn-ea"/>
              </a:rPr>
              <a:t>离子内流，使细胞超极化，使神经细胞兴奋性降低。</a:t>
            </a:r>
            <a:endParaRPr lang="zh-CN" altLang="en-US" sz="2665" b="1"/>
          </a:p>
          <a:p>
            <a:pPr>
              <a:lnSpc>
                <a:spcPct val="150000"/>
              </a:lnSpc>
            </a:pPr>
            <a:r>
              <a:rPr lang="zh-CN" altLang="en-US" sz="2665">
                <a:sym typeface="+mn-ea"/>
              </a:rPr>
              <a:t>用法：起始</a:t>
            </a:r>
            <a:r>
              <a:rPr lang="en-US" altLang="zh-CN" sz="2665">
                <a:sym typeface="+mn-ea"/>
              </a:rPr>
              <a:t>1mg/d</a:t>
            </a:r>
            <a:r>
              <a:rPr lang="zh-CN" altLang="en-US" sz="2665">
                <a:sym typeface="+mn-ea"/>
              </a:rPr>
              <a:t>，逐渐加量至</a:t>
            </a:r>
            <a:r>
              <a:rPr lang="en-US" altLang="zh-CN" sz="2665">
                <a:sym typeface="+mn-ea"/>
              </a:rPr>
              <a:t>4-8mg/d</a:t>
            </a:r>
            <a:endParaRPr lang="zh-CN" altLang="en-US" sz="2665"/>
          </a:p>
          <a:p>
            <a:pPr>
              <a:lnSpc>
                <a:spcPct val="150000"/>
              </a:lnSpc>
            </a:pPr>
            <a:r>
              <a:rPr lang="zh-CN" altLang="en-US" sz="2665">
                <a:sym typeface="+mn-ea"/>
              </a:rPr>
              <a:t>不良反应：嗜睡、步态不稳，短暂性精神异常等</a:t>
            </a:r>
            <a:endParaRPr lang="zh-CN" altLang="en-US" sz="2665"/>
          </a:p>
          <a:p>
            <a:endParaRPr lang="zh-CN" altLang="en-US" sz="2665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443230"/>
            <a:ext cx="10852150" cy="952500"/>
          </a:xfrm>
        </p:spPr>
        <p:txBody>
          <a:bodyPr/>
          <a:p>
            <a:r>
              <a:rPr lang="zh-CN" altLang="en-US">
                <a:solidFill>
                  <a:srgbClr val="C00000"/>
                </a:solidFill>
              </a:rPr>
              <a:t>其他对症药物</a:t>
            </a:r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71270" y="1396365"/>
            <a:ext cx="9997440" cy="4944745"/>
          </a:xfrm>
        </p:spPr>
        <p:txBody>
          <a:bodyPr/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甲磺酸倍他司汀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：用于眩晕症状的改善，动物试验证实本品可改善内耳循环障碍，增加耳蜗血流量，轻度增加脑血流量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用法：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6-12mg 3/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日口服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不良反应：偶见恶心呕吐，皮疹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注意事项：本品具有组胺样作用，以下患者慎用：消化性溃疡，支气管哮喘，肾上腺髓质瘤</a:t>
            </a:r>
            <a:endParaRPr lang="en-US" altLang="zh-CN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6805" y="1502410"/>
            <a:ext cx="10246995" cy="4479290"/>
          </a:xfrm>
        </p:spPr>
        <p:txBody>
          <a:bodyPr>
            <a:norm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</a:rPr>
              <a:t>山莨菪碱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：抗胆碱药，对抗乙酰胆碱引起的平滑肌收缩和血压下降，解除微血管痉挛，改善微循环，并有镇痛作用，治疗前庭神经元炎等疾病引起的眩晕，多种神经痛等。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用法：肌内或静注，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5-10mg/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次，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1-2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次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</a:rPr>
              <a:t>/d</a:t>
            </a:r>
            <a:endParaRPr lang="en-US" altLang="zh-CN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不良反应：口干、面红、视物模糊等。莨菪碱中毒表现同阿托品中毒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</a:rPr>
              <a:t>紧忌：颅内压增高、脑出血急性期、青光眼、幽门梗阻、前列腺肥大、反流性食管炎、重症溃疡性结肠炎</a:t>
            </a:r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  <a:p>
            <a:endParaRPr lang="zh-CN" altLang="en-US" sz="2400">
              <a:latin typeface="黑体" panose="02010609060101010101" charset="-122"/>
              <a:ea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925" y="443230"/>
            <a:ext cx="10852150" cy="727075"/>
          </a:xfrm>
        </p:spPr>
        <p:txBody>
          <a:bodyPr>
            <a:normAutofit/>
          </a:bodyPr>
          <a:p>
            <a:r>
              <a:rPr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静注人免疫球蛋白</a:t>
            </a:r>
            <a:endParaRPr lang="zh-CN" altLang="en-US">
              <a:solidFill>
                <a:srgbClr val="C0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96670" y="1169670"/>
            <a:ext cx="10467975" cy="5382260"/>
          </a:xfrm>
        </p:spPr>
        <p:txBody>
          <a:bodyPr>
            <a:noAutofit/>
          </a:bodyPr>
          <a:p>
            <a:pPr>
              <a:lnSpc>
                <a:spcPct val="150000"/>
              </a:lnSpc>
            </a:pP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药理作用：含有广谱细菌和病毒的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IgG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抗体，具有免疫替代和免疫调节的双重作用，</a:t>
            </a:r>
            <a:r>
              <a:rPr 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能迅速提高受者血液中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IgG</a:t>
            </a:r>
            <a:r>
              <a:rPr lang="zh-CN" altLang="en-US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水平，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能增强机体抗感染能力和免疫调节功能。用于急</a:t>
            </a:r>
            <a:r>
              <a:rPr 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、慢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性格林巴利综合症</a:t>
            </a:r>
            <a:r>
              <a:rPr 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、急性脊髓炎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等。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用法：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0.4g/kg 1/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日，连续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天，静滴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不良反应：少数</a:t>
            </a:r>
            <a:r>
              <a:rPr 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出现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局部红肿、疼痛，无需处理</a:t>
            </a:r>
            <a:r>
              <a:rPr 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。有报道无菌性脑膜炎。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注意：不应与其他药物混合输注，开启后应一次输注完毕，开始滴速约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滴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分，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15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分钟后无不良反应可加快速度，不可超过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60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滴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/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分。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禁忌：对免疫球蛋白过敏者或其他严重过敏史者；有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IgA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抗体的选择性</a:t>
            </a:r>
            <a:r>
              <a:rPr lang="en-US" altLang="zh-CN"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IgA</a:t>
            </a:r>
            <a:r>
              <a:rPr sz="23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缺乏者。</a:t>
            </a:r>
            <a:endParaRPr sz="23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87170" y="967740"/>
            <a:ext cx="9882505" cy="4922520"/>
          </a:xfrm>
        </p:spPr>
        <p:txBody>
          <a:bodyPr>
            <a:normAutofit/>
          </a:bodyPr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营养神经药物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糖皮质激素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抗病毒药物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止痛药物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其他对症药物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静注人免疫球蛋白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rgbClr val="C00000"/>
                </a:solidFill>
              </a:rPr>
              <a:t>营养神经药物</a:t>
            </a:r>
            <a:endParaRPr lang="zh-CN" altLang="en-US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9670" y="1219200"/>
            <a:ext cx="10184130" cy="5285105"/>
          </a:xfrm>
        </p:spPr>
        <p:txBody>
          <a:bodyPr>
            <a:normAutofit fontScale="90000"/>
          </a:bodyPr>
          <a:p>
            <a:pPr>
              <a:lnSpc>
                <a:spcPct val="150000"/>
              </a:lnSpc>
            </a:pP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族维生素：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用于治疗面神经炎、各种原因所致的单神经病、多发性周围神经病等，急性期应足量应用，是重要的营养神经药物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维生素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B1</a:t>
            </a: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是糖代谢中多种酶的辅酶，维生素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B1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缺乏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→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糖代谢障碍</a:t>
            </a:r>
            <a:r>
              <a:rPr lang="en-US" altLang="zh-CN" sz="2400">
                <a:cs typeface="黑体" panose="02010609060101010101" charset="-122"/>
                <a:sym typeface="+mn-ea"/>
              </a:rPr>
              <a:t>→ATP</a:t>
            </a:r>
            <a:r>
              <a:rPr lang="zh-CN" altLang="en-US" sz="2400">
                <a:cs typeface="黑体" panose="02010609060101010101" charset="-122"/>
                <a:sym typeface="+mn-ea"/>
              </a:rPr>
              <a:t>产生受阻</a:t>
            </a:r>
            <a:r>
              <a:rPr lang="en-US" altLang="zh-CN" sz="2400">
                <a:cs typeface="黑体" panose="02010609060101010101" charset="-122"/>
                <a:sym typeface="+mn-ea"/>
              </a:rPr>
              <a:t>→</a:t>
            </a:r>
            <a:r>
              <a:rPr lang="zh-CN" altLang="en-US" sz="2400">
                <a:cs typeface="黑体" panose="02010609060101010101" charset="-122"/>
                <a:sym typeface="+mn-ea"/>
              </a:rPr>
              <a:t>神经组织受损</a:t>
            </a:r>
            <a:r>
              <a:rPr lang="en-US" altLang="zh-CN" sz="2400">
                <a:cs typeface="黑体" panose="02010609060101010101" charset="-122"/>
                <a:sym typeface="+mn-ea"/>
              </a:rPr>
              <a:t>→</a:t>
            </a:r>
            <a:r>
              <a:rPr lang="zh-CN" altLang="en-US" sz="2400">
                <a:cs typeface="黑体" panose="02010609060101010101" charset="-122"/>
                <a:sym typeface="+mn-ea"/>
              </a:rPr>
              <a:t>神经元死亡</a:t>
            </a:r>
            <a:endParaRPr lang="zh-CN" altLang="en-US" sz="2400">
              <a:cs typeface="黑体" panose="02010609060101010101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用法：肌内注射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100mg 1-3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次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、口服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10mg 3/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不良反应：大剂量肌内注射时，偶见过敏反应，表现为吞咽困难、皮肤瘙痒、眼睑浮肿、喘鸣等，亦可出现头痛、疲倦、腹泻等。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注意事项：肌注前用其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10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倍稀释液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0.1ml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做皮试，防止过敏反应。不可过量使用。</a:t>
            </a: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8555" y="1221740"/>
            <a:ext cx="10215245" cy="4415155"/>
          </a:xfrm>
        </p:spPr>
        <p:txBody>
          <a:bodyPr>
            <a:normAutofit/>
          </a:bodyPr>
          <a:p>
            <a:pPr>
              <a:lnSpc>
                <a:spcPct val="150000"/>
              </a:lnSpc>
            </a:pPr>
            <a:r>
              <a:rPr lang="zh-CN" altLang="en-US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维生素</a:t>
            </a:r>
            <a:r>
              <a:rPr lang="en-US" altLang="zh-CN"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B12</a:t>
            </a:r>
            <a:r>
              <a:rPr sz="2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（甲钴胺）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：</a:t>
            </a:r>
            <a:r>
              <a:rPr 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参与神经组织中一种脂蛋白的形成。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用于治疗周围神经疾病，维生素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B12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缺乏引起的巨幼红细胞贫血，</a:t>
            </a:r>
            <a:r>
              <a:rPr 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脊髓亚急性联合变性、三叉神经痛的局部封闭治疗等，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还可降低血同型半胱氨酸水平。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用法：口服，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0.5mg 3/</a:t>
            </a:r>
            <a:r>
              <a:rPr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日；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静脉注射、肌内注射：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0.5mg/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次，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3/</a:t>
            </a: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周</a:t>
            </a:r>
            <a:r>
              <a:rPr 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。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SCD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时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0.5-1mg/d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肌注，连续</a:t>
            </a:r>
            <a:r>
              <a:rPr lang="en-US" altLang="zh-CN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</a:t>
            </a:r>
            <a:r>
              <a:rPr lang="zh-CN" altLang="en-US"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周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不良反应：过敏、皮疹、食欲不振、呕吐、腹泻等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注意事项：服用一个月以上无效者，无需继续服用。老年人酌情减少用量。</a:t>
            </a:r>
            <a:endParaRPr sz="24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49680" y="744220"/>
            <a:ext cx="10515600" cy="5334000"/>
          </a:xfrm>
        </p:spPr>
        <p:txBody>
          <a:bodyPr>
            <a:noAutofit/>
          </a:bodyPr>
          <a:p>
            <a:pPr>
              <a:lnSpc>
                <a:spcPct val="150000"/>
              </a:lnSpc>
            </a:pPr>
            <a:r>
              <a:rPr lang="zh-CN" altLang="en-US" sz="2400" b="1"/>
              <a:t>硫辛酸</a:t>
            </a:r>
            <a:r>
              <a:rPr lang="zh-CN" altLang="en-US" sz="2400"/>
              <a:t>：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药理作用：属于</a:t>
            </a:r>
            <a:r>
              <a:rPr lang="en-US" altLang="zh-CN" sz="2400"/>
              <a:t>B</a:t>
            </a:r>
            <a:r>
              <a:rPr lang="zh-CN" altLang="en-US" sz="2400"/>
              <a:t>族维生素的一类化合物。是丙酮酸脱氢酶复合物，酮戊二酸和氨基酸氢化酶复合物的辅助因子，可抑制神经组织脂质过氧化，阻止蛋白糖基化，可阻止糖尿病的发展，防止糖尿病周围神经病变。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用法：</a:t>
            </a:r>
            <a:r>
              <a:rPr lang="en-US" altLang="zh-CN" sz="2400"/>
              <a:t>250-500mg 1/</a:t>
            </a:r>
            <a:r>
              <a:rPr lang="zh-CN" altLang="en-US" sz="2400"/>
              <a:t>日，静滴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不良反应：滴注过快可有头胀、呼吸困难，可自行缓解；少见过敏、抽搐、复视、紫癜等出血倾向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注意：避光，缓慢滴注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17930" y="1502410"/>
            <a:ext cx="10135870" cy="4732020"/>
          </a:xfrm>
        </p:spPr>
        <p:txBody>
          <a:bodyPr>
            <a:normAutofit lnSpcReduction="20000"/>
          </a:bodyPr>
          <a:p>
            <a:pPr>
              <a:lnSpc>
                <a:spcPct val="150000"/>
              </a:lnSpc>
            </a:pPr>
            <a:r>
              <a:rPr lang="zh-CN" altLang="en-US" sz="2400" b="1"/>
              <a:t>维生素</a:t>
            </a:r>
            <a:r>
              <a:rPr lang="en-US" altLang="zh-CN" sz="2400" b="1"/>
              <a:t>B6</a:t>
            </a:r>
            <a:r>
              <a:rPr lang="zh-CN" altLang="en-US" sz="2400" b="1"/>
              <a:t>：</a:t>
            </a:r>
            <a:r>
              <a:rPr lang="zh-CN" altLang="en-US" sz="2400"/>
              <a:t>防治因大量或长期服用异烟肼引起的周围神经炎、失眠、不安等。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用法：口服：</a:t>
            </a:r>
            <a:r>
              <a:rPr lang="en-US" altLang="zh-CN" sz="2400"/>
              <a:t>10-20mg/d</a:t>
            </a:r>
            <a:r>
              <a:rPr lang="zh-CN" altLang="en-US" sz="2400"/>
              <a:t>共</a:t>
            </a:r>
            <a:r>
              <a:rPr lang="en-US" altLang="zh-CN" sz="2400"/>
              <a:t>3</a:t>
            </a:r>
            <a:r>
              <a:rPr lang="zh-CN" altLang="en-US" sz="2400"/>
              <a:t>周，以后</a:t>
            </a:r>
            <a:r>
              <a:rPr lang="en-US" altLang="zh-CN" sz="2400"/>
              <a:t>2-3mg/d</a:t>
            </a:r>
            <a:r>
              <a:rPr lang="zh-CN" altLang="en-US" sz="2400"/>
              <a:t>数周；</a:t>
            </a:r>
            <a:endParaRPr lang="zh-CN" altLang="en-US" sz="24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/>
              <a:t>       肌内或静脉注射：</a:t>
            </a:r>
            <a:r>
              <a:rPr lang="en-US" altLang="zh-CN" sz="2400"/>
              <a:t>50-100mg/d</a:t>
            </a:r>
            <a:r>
              <a:rPr lang="zh-CN" altLang="en-US" sz="2400"/>
              <a:t>；</a:t>
            </a:r>
            <a:endParaRPr lang="zh-CN" altLang="en-US" sz="240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/>
              <a:t>      抢救异烟肼中毒：每</a:t>
            </a:r>
            <a:r>
              <a:rPr lang="en-US" altLang="zh-CN" sz="2400"/>
              <a:t>1g</a:t>
            </a:r>
            <a:r>
              <a:rPr lang="zh-CN" altLang="en-US" sz="2400"/>
              <a:t>异烟肼给予</a:t>
            </a:r>
            <a:r>
              <a:rPr lang="en-US" altLang="zh-CN" sz="2400"/>
              <a:t>1g</a:t>
            </a:r>
            <a:r>
              <a:rPr lang="zh-CN" altLang="en-US" sz="2400"/>
              <a:t>维生素</a:t>
            </a:r>
            <a:r>
              <a:rPr lang="en-US" altLang="zh-CN" sz="2400"/>
              <a:t>B6</a:t>
            </a:r>
            <a:r>
              <a:rPr lang="zh-CN" altLang="en-US" sz="2400"/>
              <a:t>静注，如不知中毒量，  可缓慢静注</a:t>
            </a:r>
            <a:r>
              <a:rPr lang="en-US" altLang="zh-CN" sz="2400"/>
              <a:t>5g</a:t>
            </a:r>
            <a:r>
              <a:rPr lang="zh-CN" altLang="en-US" sz="2400"/>
              <a:t>，间隔</a:t>
            </a:r>
            <a:r>
              <a:rPr lang="en-US" altLang="zh-CN" sz="2400"/>
              <a:t>5-20</a:t>
            </a:r>
            <a:r>
              <a:rPr lang="zh-CN" altLang="en-US" sz="2400"/>
              <a:t>分钟重复注射。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不良反应：长期大量应用可引起严重的感觉性神经系统病，感觉性共济失调，停药后会逐渐好转。</a:t>
            </a:r>
            <a:endParaRPr lang="zh-CN" altLang="en-US" sz="2400"/>
          </a:p>
          <a:p>
            <a:pPr marL="0" indent="0">
              <a:buNone/>
            </a:pP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50000"/>
              </a:lnSpc>
            </a:pPr>
            <a:r>
              <a:rPr lang="zh-CN" altLang="en-US" sz="2400" b="1"/>
              <a:t>鼠神经生长因子</a:t>
            </a:r>
            <a:r>
              <a:rPr lang="zh-CN" altLang="en-US" sz="2400"/>
              <a:t>：对神经细胞有生长、发育作用，减轻髓鞘肿胀率，降低变性神经纤维数量，对于周围神经病所致的肢体运动功能障碍有较好疗效。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用法：</a:t>
            </a:r>
            <a:r>
              <a:rPr lang="en-US" altLang="zh-CN" sz="2400"/>
              <a:t>30μg 1/</a:t>
            </a:r>
            <a:r>
              <a:rPr lang="zh-CN" altLang="en-US" sz="2400"/>
              <a:t>日，肌内注射</a:t>
            </a:r>
            <a:endParaRPr lang="zh-CN" altLang="en-US" sz="2400"/>
          </a:p>
          <a:p>
            <a:pPr>
              <a:lnSpc>
                <a:spcPct val="150000"/>
              </a:lnSpc>
            </a:pPr>
            <a:r>
              <a:rPr lang="zh-CN" altLang="en-US" sz="2400"/>
              <a:t>不良反应：局部疼痛，偶见荨麻疹，一过性转氨酶升高，头晕、失眠等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02410"/>
            <a:ext cx="10515600" cy="4241800"/>
          </a:xfrm>
        </p:spPr>
        <p:txBody>
          <a:bodyPr>
            <a:normAutofit fontScale="80000"/>
          </a:bodyPr>
          <a:p>
            <a:pPr>
              <a:lnSpc>
                <a:spcPct val="150000"/>
              </a:lnSpc>
            </a:pPr>
            <a:r>
              <a:rPr lang="zh-CN" altLang="en-US" sz="3000" b="1"/>
              <a:t>神经节苷脂</a:t>
            </a:r>
            <a:r>
              <a:rPr lang="zh-CN" altLang="en-US" sz="3000"/>
              <a:t>：能够介导神经生长因子数十倍增强其活性，形成新的丰富的神经网络，修复并促使神经再次发育。可用于周围神经病、脊髓损伤等。</a:t>
            </a:r>
            <a:endParaRPr lang="zh-CN" altLang="en-US" sz="3000"/>
          </a:p>
          <a:p>
            <a:pPr>
              <a:lnSpc>
                <a:spcPct val="150000"/>
              </a:lnSpc>
            </a:pPr>
            <a:r>
              <a:rPr lang="zh-CN" altLang="en-US" sz="3000"/>
              <a:t>用法：</a:t>
            </a:r>
            <a:r>
              <a:rPr lang="en-US" altLang="zh-CN" sz="3000"/>
              <a:t>20-40mg 1/</a:t>
            </a:r>
            <a:r>
              <a:rPr lang="zh-CN" altLang="en-US" sz="3000"/>
              <a:t>日，静滴</a:t>
            </a:r>
            <a:endParaRPr lang="zh-CN" altLang="en-US" sz="3000"/>
          </a:p>
          <a:p>
            <a:pPr>
              <a:lnSpc>
                <a:spcPct val="150000"/>
              </a:lnSpc>
            </a:pPr>
            <a:r>
              <a:rPr lang="zh-CN" altLang="en-US" sz="3000"/>
              <a:t>不良反应：皮疹、寒战、发热，心悸、呕吐、腹泻、呼吸困难、头晕等</a:t>
            </a:r>
            <a:endParaRPr lang="zh-CN" altLang="en-US" sz="3000"/>
          </a:p>
          <a:p>
            <a:pPr>
              <a:lnSpc>
                <a:spcPct val="150000"/>
              </a:lnSpc>
            </a:pPr>
            <a:r>
              <a:rPr lang="zh-CN" altLang="en-US" sz="3000"/>
              <a:t>禁忌：遗传性糖脂代谢异常（神经节</a:t>
            </a:r>
            <a:r>
              <a:rPr lang="zh-CN" altLang="en-US" sz="3000">
                <a:sym typeface="+mn-ea"/>
              </a:rPr>
              <a:t>苷</a:t>
            </a:r>
            <a:r>
              <a:rPr lang="zh-CN" altLang="en-US" sz="3000"/>
              <a:t>脂累积病），急性格林巴利综合征（可能加重病情）</a:t>
            </a:r>
            <a:endParaRPr lang="zh-CN" altLang="en-US" sz="30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27355"/>
            <a:ext cx="10515600" cy="854075"/>
          </a:xfrm>
        </p:spPr>
        <p:txBody>
          <a:bodyPr>
            <a:normAutofit fontScale="90000"/>
          </a:bodyPr>
          <a:p>
            <a:r>
              <a:rPr lang="zh-CN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糖</a:t>
            </a:r>
            <a:r>
              <a:rPr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皮质激素：</a:t>
            </a:r>
            <a:r>
              <a:rPr lang="zh-CN" altLang="en-US" sz="2665" b="0">
                <a:cs typeface="黑体" panose="02010609060101010101" charset="-122"/>
                <a:sym typeface="+mn-ea"/>
              </a:rPr>
              <a:t>减轻炎症反应，减轻神经局部水肿，免疫抑制作用</a:t>
            </a:r>
            <a:br>
              <a:rPr lang="zh-CN" altLang="en-US" sz="2665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</a:br>
            <a:endParaRPr lang="zh-CN" altLang="en-US" sz="2665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52525" y="1122680"/>
            <a:ext cx="10548620" cy="5840730"/>
          </a:xfrm>
        </p:spPr>
        <p:txBody>
          <a:bodyPr>
            <a:noAutofit/>
          </a:bodyPr>
          <a:p>
            <a:pPr>
              <a:lnSpc>
                <a:spcPct val="150000"/>
              </a:lnSpc>
            </a:pP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机制：抗炎：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抑制粒细胞、巨噬细胞移行至血管外，减轻炎症早期的渗出、水肿、毛细血管扩张、白细胞浸润和吞噬扥反应，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稳定溶酶体膜，减少溶酶体内水解酶的释放，减少对组织的损伤；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炎症后期可抑制肉芽组织细胞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合成过程，抑制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毛细血管和成纤维细胞增生，抑制胶原蛋白、粘多糖形成，从而防止炎症后期的粘连和瘢痕形成。</a:t>
            </a:r>
            <a:endParaRPr lang="zh-CN" altLang="en-US" sz="22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     免疫抑制：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抑制吞噬细胞对抗原的吞噬和处理；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抑制淋巴细胞的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DNA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RNA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和蛋白质的生物合成；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诱导淋巴细胞凋亡；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干扰淋巴细胞在抗原作用下分裂和增殖；</a:t>
            </a:r>
            <a:r>
              <a:rPr lang="en-US" altLang="zh-CN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5.</a:t>
            </a:r>
            <a:r>
              <a:rPr lang="zh-CN" altLang="en-US" sz="2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干扰补体参与的免疫反应</a:t>
            </a:r>
            <a:endParaRPr lang="zh-CN" altLang="en-US" sz="22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160428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3.xml><?xml version="1.0" encoding="utf-8"?>
<p:tagLst xmlns:p="http://schemas.openxmlformats.org/presentationml/2006/main">
  <p:tag name="KSO_WM_TEMPLATE_THUMBS_INDEX" val="1、9、12、16、20、26、28、29"/>
  <p:tag name="KSO_WM_TEMPLATE_CATEGORY" val="custom"/>
  <p:tag name="KSO_WM_TEMPLATE_INDEX" val="160428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TEMPLATE_CATEGORY" val="custom"/>
  <p:tag name="KSO_WM_TEMPLATE_INDEX" val="160428"/>
</p:tagLst>
</file>

<file path=ppt/tags/tag5.xml><?xml version="1.0" encoding="utf-8"?>
<p:tagLst xmlns:p="http://schemas.openxmlformats.org/presentationml/2006/main">
  <p:tag name="KSO_WM_TEMPLATE_CATEGORY" val="custom"/>
  <p:tag name="KSO_WM_TEMPLATE_INDEX" val="160428"/>
</p:tagLst>
</file>

<file path=ppt/tags/tag6.xml><?xml version="1.0" encoding="utf-8"?>
<p:tagLst xmlns:p="http://schemas.openxmlformats.org/presentationml/2006/main">
  <p:tag name="KSO_WM_TEMPLATE_CATEGORY" val="custom"/>
  <p:tag name="KSO_WM_TEMPLATE_INDEX" val="160428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160428"/>
</p:tagLst>
</file>

<file path=ppt/theme/theme1.xml><?xml version="1.0" encoding="utf-8"?>
<a:theme xmlns:a="http://schemas.openxmlformats.org/drawingml/2006/main" name="A000120140530A99PPBG">
  <a:themeElements>
    <a:clrScheme name="141">
      <a:dk1>
        <a:srgbClr val="5F5F5F"/>
      </a:dk1>
      <a:lt1>
        <a:sysClr val="window" lastClr="FFFFFF"/>
      </a:lt1>
      <a:dk2>
        <a:srgbClr val="5F5F5F"/>
      </a:dk2>
      <a:lt2>
        <a:srgbClr val="FFFFFF"/>
      </a:lt2>
      <a:accent1>
        <a:srgbClr val="87A452"/>
      </a:accent1>
      <a:accent2>
        <a:srgbClr val="58B898"/>
      </a:accent2>
      <a:accent3>
        <a:srgbClr val="489698"/>
      </a:accent3>
      <a:accent4>
        <a:srgbClr val="C2C25E"/>
      </a:accent4>
      <a:accent5>
        <a:srgbClr val="C00000"/>
      </a:accent5>
      <a:accent6>
        <a:srgbClr val="FFC000"/>
      </a:accent6>
      <a:hlink>
        <a:srgbClr val="00B0F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3057</Words>
  <Application>WPS 演示</Application>
  <PresentationFormat>宽屏</PresentationFormat>
  <Paragraphs>117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</vt:lpstr>
      <vt:lpstr>宋体</vt:lpstr>
      <vt:lpstr>Wingdings</vt:lpstr>
      <vt:lpstr>黑体</vt:lpstr>
      <vt:lpstr>Wingdings 2</vt:lpstr>
      <vt:lpstr>微软雅黑</vt:lpstr>
      <vt:lpstr>Arial Unicode MS</vt:lpstr>
      <vt:lpstr>Wingdings</vt:lpstr>
      <vt:lpstr>Calibri</vt:lpstr>
      <vt:lpstr>A000120140530A99PPBG</vt:lpstr>
      <vt:lpstr>周围神经疾病、脊髓疾病 常用药物</vt:lpstr>
      <vt:lpstr>PowerPoint 演示文稿</vt:lpstr>
      <vt:lpstr>营养神经药物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糖皮质激素：减轻炎症反应，减轻神经局部水肿，免疫抑制作用 </vt:lpstr>
      <vt:lpstr>PowerPoint 演示文稿</vt:lpstr>
      <vt:lpstr>抗病毒药物：</vt:lpstr>
      <vt:lpstr>止痛药物</vt:lpstr>
      <vt:lpstr>PowerPoint 演示文稿</vt:lpstr>
      <vt:lpstr>PowerPoint 演示文稿</vt:lpstr>
      <vt:lpstr>PowerPoint 演示文稿</vt:lpstr>
      <vt:lpstr>其他对症药物</vt:lpstr>
      <vt:lpstr>PowerPoint 演示文稿</vt:lpstr>
      <vt:lpstr>静注人免疫球蛋白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9</cp:revision>
  <dcterms:created xsi:type="dcterms:W3CDTF">2019-12-10T07:41:00Z</dcterms:created>
  <dcterms:modified xsi:type="dcterms:W3CDTF">2019-12-17T12:49:16Z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