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notesSlides/notesSlide38.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notesSlides/notesSlide41.xml" ContentType="application/vnd.openxmlformats-officedocument.presentationml.notesSlide+xml"/>
  <Override PartName="/ppt/slides/slide147.xml" ContentType="application/vnd.openxmlformats-officedocument.presentationml.slide+xml"/>
  <Override PartName="/ppt/slides/slide158.xml" ContentType="application/vnd.openxmlformats-officedocument.presentationml.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Default Extension="wdp" ContentType="image/vnd.ms-photo"/>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slides/slide138.xml" ContentType="application/vnd.openxmlformats-officedocument.presentationml.slide+xml"/>
  <Override PartName="/ppt/slides/slide167.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s/slide168.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s/slide139.xml" ContentType="application/vnd.openxmlformats-officedocument.presentationml.slide+xml"/>
  <Override PartName="/ppt/slides/slide157.xml" ContentType="application/vnd.openxmlformats-officedocument.presentationml.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docProps/custom.xml" ContentType="application/vnd.openxmlformats-officedocument.custom-properties+xml"/>
  <Override PartName="/ppt/slides/slide129.xml" ContentType="application/vnd.openxmlformats-officedocument.presentationml.slide+xml"/>
  <Override PartName="/ppt/notesSlides/notesSlide12.xml" ContentType="application/vnd.openxmlformats-officedocument.presentationml.notes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4"/>
  </p:notesMasterIdLst>
  <p:sldIdLst>
    <p:sldId id="262" r:id="rId2"/>
    <p:sldId id="344" r:id="rId3"/>
    <p:sldId id="360" r:id="rId4"/>
    <p:sldId id="571" r:id="rId5"/>
    <p:sldId id="570" r:id="rId6"/>
    <p:sldId id="569" r:id="rId7"/>
    <p:sldId id="361" r:id="rId8"/>
    <p:sldId id="362" r:id="rId9"/>
    <p:sldId id="436" r:id="rId10"/>
    <p:sldId id="572" r:id="rId11"/>
    <p:sldId id="366" r:id="rId12"/>
    <p:sldId id="414" r:id="rId13"/>
    <p:sldId id="416" r:id="rId14"/>
    <p:sldId id="522" r:id="rId15"/>
    <p:sldId id="418" r:id="rId16"/>
    <p:sldId id="523" r:id="rId17"/>
    <p:sldId id="497" r:id="rId18"/>
    <p:sldId id="498" r:id="rId19"/>
    <p:sldId id="519" r:id="rId20"/>
    <p:sldId id="500" r:id="rId21"/>
    <p:sldId id="501" r:id="rId22"/>
    <p:sldId id="529" r:id="rId23"/>
    <p:sldId id="417" r:id="rId24"/>
    <p:sldId id="425" r:id="rId25"/>
    <p:sldId id="426" r:id="rId26"/>
    <p:sldId id="437" r:id="rId27"/>
    <p:sldId id="367" r:id="rId28"/>
    <p:sldId id="368" r:id="rId29"/>
    <p:sldId id="369" r:id="rId30"/>
    <p:sldId id="372" r:id="rId31"/>
    <p:sldId id="373" r:id="rId32"/>
    <p:sldId id="374" r:id="rId33"/>
    <p:sldId id="527" r:id="rId34"/>
    <p:sldId id="371" r:id="rId35"/>
    <p:sldId id="375" r:id="rId36"/>
    <p:sldId id="376" r:id="rId37"/>
    <p:sldId id="378" r:id="rId38"/>
    <p:sldId id="422" r:id="rId39"/>
    <p:sldId id="381" r:id="rId40"/>
    <p:sldId id="423" r:id="rId41"/>
    <p:sldId id="434" r:id="rId42"/>
    <p:sldId id="380" r:id="rId43"/>
    <p:sldId id="382" r:id="rId44"/>
    <p:sldId id="383" r:id="rId45"/>
    <p:sldId id="573" r:id="rId46"/>
    <p:sldId id="591" r:id="rId47"/>
    <p:sldId id="592" r:id="rId48"/>
    <p:sldId id="593" r:id="rId49"/>
    <p:sldId id="600" r:id="rId50"/>
    <p:sldId id="601" r:id="rId51"/>
    <p:sldId id="385" r:id="rId52"/>
    <p:sldId id="386" r:id="rId53"/>
    <p:sldId id="594" r:id="rId54"/>
    <p:sldId id="595" r:id="rId55"/>
    <p:sldId id="596" r:id="rId56"/>
    <p:sldId id="597" r:id="rId57"/>
    <p:sldId id="598" r:id="rId58"/>
    <p:sldId id="387" r:id="rId59"/>
    <p:sldId id="599" r:id="rId60"/>
    <p:sldId id="388" r:id="rId61"/>
    <p:sldId id="389" r:id="rId62"/>
    <p:sldId id="390" r:id="rId63"/>
    <p:sldId id="391" r:id="rId64"/>
    <p:sldId id="392" r:id="rId65"/>
    <p:sldId id="424" r:id="rId66"/>
    <p:sldId id="517" r:id="rId67"/>
    <p:sldId id="393" r:id="rId68"/>
    <p:sldId id="526" r:id="rId69"/>
    <p:sldId id="524" r:id="rId70"/>
    <p:sldId id="525" r:id="rId71"/>
    <p:sldId id="438" r:id="rId72"/>
    <p:sldId id="439" r:id="rId73"/>
    <p:sldId id="440" r:id="rId74"/>
    <p:sldId id="441" r:id="rId75"/>
    <p:sldId id="515" r:id="rId76"/>
    <p:sldId id="514" r:id="rId77"/>
    <p:sldId id="442" r:id="rId78"/>
    <p:sldId id="443" r:id="rId79"/>
    <p:sldId id="444" r:id="rId80"/>
    <p:sldId id="445" r:id="rId81"/>
    <p:sldId id="446" r:id="rId82"/>
    <p:sldId id="447" r:id="rId83"/>
    <p:sldId id="448" r:id="rId84"/>
    <p:sldId id="520" r:id="rId85"/>
    <p:sldId id="521" r:id="rId86"/>
    <p:sldId id="530" r:id="rId87"/>
    <p:sldId id="531" r:id="rId88"/>
    <p:sldId id="532" r:id="rId89"/>
    <p:sldId id="533" r:id="rId90"/>
    <p:sldId id="534" r:id="rId91"/>
    <p:sldId id="535" r:id="rId92"/>
    <p:sldId id="536" r:id="rId93"/>
    <p:sldId id="537" r:id="rId94"/>
    <p:sldId id="538" r:id="rId95"/>
    <p:sldId id="539" r:id="rId96"/>
    <p:sldId id="540" r:id="rId97"/>
    <p:sldId id="541" r:id="rId98"/>
    <p:sldId id="542" r:id="rId99"/>
    <p:sldId id="574" r:id="rId100"/>
    <p:sldId id="575" r:id="rId101"/>
    <p:sldId id="576" r:id="rId102"/>
    <p:sldId id="577" r:id="rId103"/>
    <p:sldId id="578" r:id="rId104"/>
    <p:sldId id="579" r:id="rId105"/>
    <p:sldId id="580" r:id="rId106"/>
    <p:sldId id="581" r:id="rId107"/>
    <p:sldId id="551" r:id="rId108"/>
    <p:sldId id="552" r:id="rId109"/>
    <p:sldId id="553" r:id="rId110"/>
    <p:sldId id="554" r:id="rId111"/>
    <p:sldId id="555" r:id="rId112"/>
    <p:sldId id="556" r:id="rId113"/>
    <p:sldId id="557" r:id="rId114"/>
    <p:sldId id="558" r:id="rId115"/>
    <p:sldId id="559" r:id="rId116"/>
    <p:sldId id="560" r:id="rId117"/>
    <p:sldId id="561" r:id="rId118"/>
    <p:sldId id="562" r:id="rId119"/>
    <p:sldId id="431" r:id="rId120"/>
    <p:sldId id="402" r:id="rId121"/>
    <p:sldId id="427" r:id="rId122"/>
    <p:sldId id="428" r:id="rId123"/>
    <p:sldId id="401" r:id="rId124"/>
    <p:sldId id="403" r:id="rId125"/>
    <p:sldId id="429" r:id="rId126"/>
    <p:sldId id="404" r:id="rId127"/>
    <p:sldId id="513" r:id="rId128"/>
    <p:sldId id="454" r:id="rId129"/>
    <p:sldId id="455" r:id="rId130"/>
    <p:sldId id="456" r:id="rId131"/>
    <p:sldId id="457" r:id="rId132"/>
    <p:sldId id="458" r:id="rId133"/>
    <p:sldId id="459" r:id="rId134"/>
    <p:sldId id="460" r:id="rId135"/>
    <p:sldId id="461" r:id="rId136"/>
    <p:sldId id="462" r:id="rId137"/>
    <p:sldId id="463" r:id="rId138"/>
    <p:sldId id="528" r:id="rId139"/>
    <p:sldId id="464" r:id="rId140"/>
    <p:sldId id="465" r:id="rId141"/>
    <p:sldId id="466" r:id="rId142"/>
    <p:sldId id="467" r:id="rId143"/>
    <p:sldId id="469" r:id="rId144"/>
    <p:sldId id="470" r:id="rId145"/>
    <p:sldId id="471" r:id="rId146"/>
    <p:sldId id="472" r:id="rId147"/>
    <p:sldId id="473" r:id="rId148"/>
    <p:sldId id="474" r:id="rId149"/>
    <p:sldId id="475" r:id="rId150"/>
    <p:sldId id="476" r:id="rId151"/>
    <p:sldId id="477" r:id="rId152"/>
    <p:sldId id="478" r:id="rId153"/>
    <p:sldId id="479" r:id="rId154"/>
    <p:sldId id="480" r:id="rId155"/>
    <p:sldId id="481" r:id="rId156"/>
    <p:sldId id="482" r:id="rId157"/>
    <p:sldId id="483" r:id="rId158"/>
    <p:sldId id="563" r:id="rId159"/>
    <p:sldId id="564" r:id="rId160"/>
    <p:sldId id="565" r:id="rId161"/>
    <p:sldId id="566" r:id="rId162"/>
    <p:sldId id="567" r:id="rId163"/>
    <p:sldId id="582" r:id="rId164"/>
    <p:sldId id="583" r:id="rId165"/>
    <p:sldId id="584" r:id="rId166"/>
    <p:sldId id="585" r:id="rId167"/>
    <p:sldId id="586" r:id="rId168"/>
    <p:sldId id="587" r:id="rId169"/>
    <p:sldId id="588" r:id="rId170"/>
    <p:sldId id="589" r:id="rId171"/>
    <p:sldId id="590" r:id="rId172"/>
    <p:sldId id="331" r:id="rId173"/>
  </p:sldIdLst>
  <p:sldSz cx="12195175"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15:clr>
            <a:srgbClr val="A4A3A4"/>
          </p15:clr>
        </p15:guide>
        <p15:guide id="2" pos="38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0000"/>
    <a:srgbClr val="0D6FB8"/>
    <a:srgbClr val="2F5EB0"/>
    <a:srgbClr val="0E1A40"/>
    <a:srgbClr val="1C2747"/>
    <a:srgbClr val="FF6D67"/>
    <a:srgbClr val="FFFFFF"/>
    <a:srgbClr val="3CCCC7"/>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096" autoAdjust="0"/>
  </p:normalViewPr>
  <p:slideViewPr>
    <p:cSldViewPr showGuides="1">
      <p:cViewPr varScale="1">
        <p:scale>
          <a:sx n="86" d="100"/>
          <a:sy n="86" d="100"/>
        </p:scale>
        <p:origin x="-666" y="-78"/>
      </p:cViewPr>
      <p:guideLst>
        <p:guide orient="horz"/>
        <p:guide pos="3841"/>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presProps" Target="presProp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357473-301C-4F69-A7FC-AE1DEF9F2CA1}" type="datetimeFigureOut">
              <a:rPr lang="zh-CN" altLang="en-US" smtClean="0"/>
              <a:pPr/>
              <a:t>2019-12-18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F837B1-3942-4B36-A9A2-6AF914CEB0AE}" type="slidenum">
              <a:rPr lang="zh-CN" altLang="en-US" smtClean="0"/>
              <a:pPr/>
              <a:t>‹#›</a:t>
            </a:fld>
            <a:endParaRPr lang="zh-CN" altLang="en-US"/>
          </a:p>
        </p:txBody>
      </p:sp>
    </p:spTree>
    <p:extLst>
      <p:ext uri="{BB962C8B-B14F-4D97-AF65-F5344CB8AC3E}">
        <p14:creationId xmlns="" xmlns:p14="http://schemas.microsoft.com/office/powerpoint/2010/main" val="2447359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a:t>
            </a:fld>
            <a:endParaRPr lang="zh-CN" altLang="en-US"/>
          </a:p>
        </p:txBody>
      </p:sp>
    </p:spTree>
    <p:extLst>
      <p:ext uri="{BB962C8B-B14F-4D97-AF65-F5344CB8AC3E}">
        <p14:creationId xmlns="" xmlns:p14="http://schemas.microsoft.com/office/powerpoint/2010/main" val="862461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23</a:t>
            </a:fld>
            <a:endParaRPr lang="zh-CN" altLang="en-US"/>
          </a:p>
        </p:txBody>
      </p:sp>
    </p:spTree>
    <p:extLst>
      <p:ext uri="{BB962C8B-B14F-4D97-AF65-F5344CB8AC3E}">
        <p14:creationId xmlns="" xmlns:p14="http://schemas.microsoft.com/office/powerpoint/2010/main" val="1952796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27</a:t>
            </a:fld>
            <a:endParaRPr lang="zh-CN" altLang="en-US"/>
          </a:p>
        </p:txBody>
      </p:sp>
    </p:spTree>
    <p:extLst>
      <p:ext uri="{BB962C8B-B14F-4D97-AF65-F5344CB8AC3E}">
        <p14:creationId xmlns="" xmlns:p14="http://schemas.microsoft.com/office/powerpoint/2010/main" val="894204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28</a:t>
            </a:fld>
            <a:endParaRPr lang="zh-CN" altLang="en-US"/>
          </a:p>
        </p:txBody>
      </p:sp>
    </p:spTree>
    <p:extLst>
      <p:ext uri="{BB962C8B-B14F-4D97-AF65-F5344CB8AC3E}">
        <p14:creationId xmlns="" xmlns:p14="http://schemas.microsoft.com/office/powerpoint/2010/main" val="904478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29</a:t>
            </a:fld>
            <a:endParaRPr lang="zh-CN" altLang="en-US"/>
          </a:p>
        </p:txBody>
      </p:sp>
    </p:spTree>
    <p:extLst>
      <p:ext uri="{BB962C8B-B14F-4D97-AF65-F5344CB8AC3E}">
        <p14:creationId xmlns="" xmlns:p14="http://schemas.microsoft.com/office/powerpoint/2010/main" val="4160859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30</a:t>
            </a:fld>
            <a:endParaRPr lang="zh-CN" altLang="en-US"/>
          </a:p>
        </p:txBody>
      </p:sp>
    </p:spTree>
    <p:extLst>
      <p:ext uri="{BB962C8B-B14F-4D97-AF65-F5344CB8AC3E}">
        <p14:creationId xmlns="" xmlns:p14="http://schemas.microsoft.com/office/powerpoint/2010/main" val="1194011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31</a:t>
            </a:fld>
            <a:endParaRPr lang="zh-CN" altLang="en-US"/>
          </a:p>
        </p:txBody>
      </p:sp>
    </p:spTree>
    <p:extLst>
      <p:ext uri="{BB962C8B-B14F-4D97-AF65-F5344CB8AC3E}">
        <p14:creationId xmlns="" xmlns:p14="http://schemas.microsoft.com/office/powerpoint/2010/main" val="4235913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32</a:t>
            </a:fld>
            <a:endParaRPr lang="zh-CN" altLang="en-US"/>
          </a:p>
        </p:txBody>
      </p:sp>
    </p:spTree>
    <p:extLst>
      <p:ext uri="{BB962C8B-B14F-4D97-AF65-F5344CB8AC3E}">
        <p14:creationId xmlns="" xmlns:p14="http://schemas.microsoft.com/office/powerpoint/2010/main" val="2981237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34</a:t>
            </a:fld>
            <a:endParaRPr lang="zh-CN" altLang="en-US"/>
          </a:p>
        </p:txBody>
      </p:sp>
    </p:spTree>
    <p:extLst>
      <p:ext uri="{BB962C8B-B14F-4D97-AF65-F5344CB8AC3E}">
        <p14:creationId xmlns="" xmlns:p14="http://schemas.microsoft.com/office/powerpoint/2010/main" val="3395042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35</a:t>
            </a:fld>
            <a:endParaRPr lang="zh-CN" altLang="en-US"/>
          </a:p>
        </p:txBody>
      </p:sp>
    </p:spTree>
    <p:extLst>
      <p:ext uri="{BB962C8B-B14F-4D97-AF65-F5344CB8AC3E}">
        <p14:creationId xmlns="" xmlns:p14="http://schemas.microsoft.com/office/powerpoint/2010/main" val="33074565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36</a:t>
            </a:fld>
            <a:endParaRPr lang="zh-CN" altLang="en-US"/>
          </a:p>
        </p:txBody>
      </p:sp>
    </p:spTree>
    <p:extLst>
      <p:ext uri="{BB962C8B-B14F-4D97-AF65-F5344CB8AC3E}">
        <p14:creationId xmlns="" xmlns:p14="http://schemas.microsoft.com/office/powerpoint/2010/main" val="405450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2</a:t>
            </a:fld>
            <a:endParaRPr lang="zh-CN" altLang="en-US"/>
          </a:p>
        </p:txBody>
      </p:sp>
    </p:spTree>
    <p:extLst>
      <p:ext uri="{BB962C8B-B14F-4D97-AF65-F5344CB8AC3E}">
        <p14:creationId xmlns="" xmlns:p14="http://schemas.microsoft.com/office/powerpoint/2010/main" val="1774026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37</a:t>
            </a:fld>
            <a:endParaRPr lang="zh-CN" altLang="en-US"/>
          </a:p>
        </p:txBody>
      </p:sp>
    </p:spTree>
    <p:extLst>
      <p:ext uri="{BB962C8B-B14F-4D97-AF65-F5344CB8AC3E}">
        <p14:creationId xmlns="" xmlns:p14="http://schemas.microsoft.com/office/powerpoint/2010/main" val="25623251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38</a:t>
            </a:fld>
            <a:endParaRPr lang="zh-CN" altLang="en-US"/>
          </a:p>
        </p:txBody>
      </p:sp>
    </p:spTree>
    <p:extLst>
      <p:ext uri="{BB962C8B-B14F-4D97-AF65-F5344CB8AC3E}">
        <p14:creationId xmlns="" xmlns:p14="http://schemas.microsoft.com/office/powerpoint/2010/main" val="29315239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39</a:t>
            </a:fld>
            <a:endParaRPr lang="zh-CN" altLang="en-US"/>
          </a:p>
        </p:txBody>
      </p:sp>
    </p:spTree>
    <p:extLst>
      <p:ext uri="{BB962C8B-B14F-4D97-AF65-F5344CB8AC3E}">
        <p14:creationId xmlns="" xmlns:p14="http://schemas.microsoft.com/office/powerpoint/2010/main" val="115548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40</a:t>
            </a:fld>
            <a:endParaRPr lang="zh-CN" altLang="en-US"/>
          </a:p>
        </p:txBody>
      </p:sp>
    </p:spTree>
    <p:extLst>
      <p:ext uri="{BB962C8B-B14F-4D97-AF65-F5344CB8AC3E}">
        <p14:creationId xmlns="" xmlns:p14="http://schemas.microsoft.com/office/powerpoint/2010/main" val="36851202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42</a:t>
            </a:fld>
            <a:endParaRPr lang="zh-CN" altLang="en-US"/>
          </a:p>
        </p:txBody>
      </p:sp>
    </p:spTree>
    <p:extLst>
      <p:ext uri="{BB962C8B-B14F-4D97-AF65-F5344CB8AC3E}">
        <p14:creationId xmlns="" xmlns:p14="http://schemas.microsoft.com/office/powerpoint/2010/main" val="7631914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43</a:t>
            </a:fld>
            <a:endParaRPr lang="zh-CN" altLang="en-US"/>
          </a:p>
        </p:txBody>
      </p:sp>
    </p:spTree>
    <p:extLst>
      <p:ext uri="{BB962C8B-B14F-4D97-AF65-F5344CB8AC3E}">
        <p14:creationId xmlns="" xmlns:p14="http://schemas.microsoft.com/office/powerpoint/2010/main" val="32929050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44</a:t>
            </a:fld>
            <a:endParaRPr lang="zh-CN" altLang="en-US"/>
          </a:p>
        </p:txBody>
      </p:sp>
    </p:spTree>
    <p:extLst>
      <p:ext uri="{BB962C8B-B14F-4D97-AF65-F5344CB8AC3E}">
        <p14:creationId xmlns="" xmlns:p14="http://schemas.microsoft.com/office/powerpoint/2010/main" val="8679324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45</a:t>
            </a:fld>
            <a:endParaRPr lang="zh-CN" altLang="en-US"/>
          </a:p>
        </p:txBody>
      </p:sp>
    </p:spTree>
    <p:extLst>
      <p:ext uri="{BB962C8B-B14F-4D97-AF65-F5344CB8AC3E}">
        <p14:creationId xmlns:p14="http://schemas.microsoft.com/office/powerpoint/2010/main" xmlns="" val="3895606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51</a:t>
            </a:fld>
            <a:endParaRPr lang="zh-CN" altLang="en-US"/>
          </a:p>
        </p:txBody>
      </p:sp>
    </p:spTree>
    <p:extLst>
      <p:ext uri="{BB962C8B-B14F-4D97-AF65-F5344CB8AC3E}">
        <p14:creationId xmlns="" xmlns:p14="http://schemas.microsoft.com/office/powerpoint/2010/main" val="29251806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52</a:t>
            </a:fld>
            <a:endParaRPr lang="zh-CN" altLang="en-US"/>
          </a:p>
        </p:txBody>
      </p:sp>
    </p:spTree>
    <p:extLst>
      <p:ext uri="{BB962C8B-B14F-4D97-AF65-F5344CB8AC3E}">
        <p14:creationId xmlns="" xmlns:p14="http://schemas.microsoft.com/office/powerpoint/2010/main" val="3921263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3</a:t>
            </a:fld>
            <a:endParaRPr lang="zh-CN" altLang="en-US"/>
          </a:p>
        </p:txBody>
      </p:sp>
    </p:spTree>
    <p:extLst>
      <p:ext uri="{BB962C8B-B14F-4D97-AF65-F5344CB8AC3E}">
        <p14:creationId xmlns="" xmlns:p14="http://schemas.microsoft.com/office/powerpoint/2010/main" val="30390497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58</a:t>
            </a:fld>
            <a:endParaRPr lang="zh-CN" altLang="en-US"/>
          </a:p>
        </p:txBody>
      </p:sp>
    </p:spTree>
    <p:extLst>
      <p:ext uri="{BB962C8B-B14F-4D97-AF65-F5344CB8AC3E}">
        <p14:creationId xmlns="" xmlns:p14="http://schemas.microsoft.com/office/powerpoint/2010/main" val="3230288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60</a:t>
            </a:fld>
            <a:endParaRPr lang="zh-CN" altLang="en-US"/>
          </a:p>
        </p:txBody>
      </p:sp>
    </p:spTree>
    <p:extLst>
      <p:ext uri="{BB962C8B-B14F-4D97-AF65-F5344CB8AC3E}">
        <p14:creationId xmlns="" xmlns:p14="http://schemas.microsoft.com/office/powerpoint/2010/main" val="33472585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61</a:t>
            </a:fld>
            <a:endParaRPr lang="zh-CN" altLang="en-US"/>
          </a:p>
        </p:txBody>
      </p:sp>
    </p:spTree>
    <p:extLst>
      <p:ext uri="{BB962C8B-B14F-4D97-AF65-F5344CB8AC3E}">
        <p14:creationId xmlns="" xmlns:p14="http://schemas.microsoft.com/office/powerpoint/2010/main" val="17270746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62</a:t>
            </a:fld>
            <a:endParaRPr lang="zh-CN" altLang="en-US"/>
          </a:p>
        </p:txBody>
      </p:sp>
    </p:spTree>
    <p:extLst>
      <p:ext uri="{BB962C8B-B14F-4D97-AF65-F5344CB8AC3E}">
        <p14:creationId xmlns="" xmlns:p14="http://schemas.microsoft.com/office/powerpoint/2010/main" val="28345213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63</a:t>
            </a:fld>
            <a:endParaRPr lang="zh-CN" altLang="en-US"/>
          </a:p>
        </p:txBody>
      </p:sp>
    </p:spTree>
    <p:extLst>
      <p:ext uri="{BB962C8B-B14F-4D97-AF65-F5344CB8AC3E}">
        <p14:creationId xmlns="" xmlns:p14="http://schemas.microsoft.com/office/powerpoint/2010/main" val="8565660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64</a:t>
            </a:fld>
            <a:endParaRPr lang="zh-CN" altLang="en-US"/>
          </a:p>
        </p:txBody>
      </p:sp>
    </p:spTree>
    <p:extLst>
      <p:ext uri="{BB962C8B-B14F-4D97-AF65-F5344CB8AC3E}">
        <p14:creationId xmlns="" xmlns:p14="http://schemas.microsoft.com/office/powerpoint/2010/main" val="22320526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65</a:t>
            </a:fld>
            <a:endParaRPr lang="zh-CN" altLang="en-US"/>
          </a:p>
        </p:txBody>
      </p:sp>
    </p:spTree>
    <p:extLst>
      <p:ext uri="{BB962C8B-B14F-4D97-AF65-F5344CB8AC3E}">
        <p14:creationId xmlns="" xmlns:p14="http://schemas.microsoft.com/office/powerpoint/2010/main" val="37607994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67</a:t>
            </a:fld>
            <a:endParaRPr lang="zh-CN" altLang="en-US"/>
          </a:p>
        </p:txBody>
      </p:sp>
    </p:spTree>
    <p:extLst>
      <p:ext uri="{BB962C8B-B14F-4D97-AF65-F5344CB8AC3E}">
        <p14:creationId xmlns="" xmlns:p14="http://schemas.microsoft.com/office/powerpoint/2010/main" val="5328815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86</a:t>
            </a:fld>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100</a:t>
            </a:fld>
            <a:endParaRPr lang="zh-CN" altLang="en-US"/>
          </a:p>
        </p:txBody>
      </p:sp>
    </p:spTree>
    <p:extLst>
      <p:ext uri="{BB962C8B-B14F-4D97-AF65-F5344CB8AC3E}">
        <p14:creationId xmlns:p14="http://schemas.microsoft.com/office/powerpoint/2010/main" xmlns="" val="2082029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7</a:t>
            </a:fld>
            <a:endParaRPr lang="zh-CN" altLang="en-US"/>
          </a:p>
        </p:txBody>
      </p:sp>
    </p:spTree>
    <p:extLst>
      <p:ext uri="{BB962C8B-B14F-4D97-AF65-F5344CB8AC3E}">
        <p14:creationId xmlns="" xmlns:p14="http://schemas.microsoft.com/office/powerpoint/2010/main" val="313305630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119</a:t>
            </a:fld>
            <a:endParaRPr lang="zh-CN" altLang="en-US"/>
          </a:p>
        </p:txBody>
      </p:sp>
    </p:spTree>
    <p:extLst>
      <p:ext uri="{BB962C8B-B14F-4D97-AF65-F5344CB8AC3E}">
        <p14:creationId xmlns="" xmlns:p14="http://schemas.microsoft.com/office/powerpoint/2010/main" val="56679559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120</a:t>
            </a:fld>
            <a:endParaRPr lang="zh-CN" altLang="en-US"/>
          </a:p>
        </p:txBody>
      </p:sp>
    </p:spTree>
    <p:extLst>
      <p:ext uri="{BB962C8B-B14F-4D97-AF65-F5344CB8AC3E}">
        <p14:creationId xmlns="" xmlns:p14="http://schemas.microsoft.com/office/powerpoint/2010/main" val="23398430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121</a:t>
            </a:fld>
            <a:endParaRPr lang="zh-CN" altLang="en-US"/>
          </a:p>
        </p:txBody>
      </p:sp>
    </p:spTree>
    <p:extLst>
      <p:ext uri="{BB962C8B-B14F-4D97-AF65-F5344CB8AC3E}">
        <p14:creationId xmlns="" xmlns:p14="http://schemas.microsoft.com/office/powerpoint/2010/main" val="42773558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122</a:t>
            </a:fld>
            <a:endParaRPr lang="zh-CN" altLang="en-US"/>
          </a:p>
        </p:txBody>
      </p:sp>
    </p:spTree>
    <p:extLst>
      <p:ext uri="{BB962C8B-B14F-4D97-AF65-F5344CB8AC3E}">
        <p14:creationId xmlns="" xmlns:p14="http://schemas.microsoft.com/office/powerpoint/2010/main" val="28195182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123</a:t>
            </a:fld>
            <a:endParaRPr lang="zh-CN" altLang="en-US"/>
          </a:p>
        </p:txBody>
      </p:sp>
    </p:spTree>
    <p:extLst>
      <p:ext uri="{BB962C8B-B14F-4D97-AF65-F5344CB8AC3E}">
        <p14:creationId xmlns="" xmlns:p14="http://schemas.microsoft.com/office/powerpoint/2010/main" val="24722805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124</a:t>
            </a:fld>
            <a:endParaRPr lang="zh-CN" altLang="en-US"/>
          </a:p>
        </p:txBody>
      </p:sp>
    </p:spTree>
    <p:extLst>
      <p:ext uri="{BB962C8B-B14F-4D97-AF65-F5344CB8AC3E}">
        <p14:creationId xmlns="" xmlns:p14="http://schemas.microsoft.com/office/powerpoint/2010/main" val="12456200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125</a:t>
            </a:fld>
            <a:endParaRPr lang="zh-CN" altLang="en-US"/>
          </a:p>
        </p:txBody>
      </p:sp>
    </p:spTree>
    <p:extLst>
      <p:ext uri="{BB962C8B-B14F-4D97-AF65-F5344CB8AC3E}">
        <p14:creationId xmlns="" xmlns:p14="http://schemas.microsoft.com/office/powerpoint/2010/main" val="36019079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126</a:t>
            </a:fld>
            <a:endParaRPr lang="zh-CN" altLang="en-US"/>
          </a:p>
        </p:txBody>
      </p:sp>
    </p:spTree>
    <p:extLst>
      <p:ext uri="{BB962C8B-B14F-4D97-AF65-F5344CB8AC3E}">
        <p14:creationId xmlns="" xmlns:p14="http://schemas.microsoft.com/office/powerpoint/2010/main" val="27633635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172</a:t>
            </a:fld>
            <a:endParaRPr lang="zh-CN" altLang="en-US"/>
          </a:p>
        </p:txBody>
      </p:sp>
    </p:spTree>
    <p:extLst>
      <p:ext uri="{BB962C8B-B14F-4D97-AF65-F5344CB8AC3E}">
        <p14:creationId xmlns="" xmlns:p14="http://schemas.microsoft.com/office/powerpoint/2010/main" val="1070351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8</a:t>
            </a:fld>
            <a:endParaRPr lang="zh-CN" altLang="en-US"/>
          </a:p>
        </p:txBody>
      </p:sp>
    </p:spTree>
    <p:extLst>
      <p:ext uri="{BB962C8B-B14F-4D97-AF65-F5344CB8AC3E}">
        <p14:creationId xmlns="" xmlns:p14="http://schemas.microsoft.com/office/powerpoint/2010/main" val="1653443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11</a:t>
            </a:fld>
            <a:endParaRPr lang="zh-CN" altLang="en-US"/>
          </a:p>
        </p:txBody>
      </p:sp>
    </p:spTree>
    <p:extLst>
      <p:ext uri="{BB962C8B-B14F-4D97-AF65-F5344CB8AC3E}">
        <p14:creationId xmlns="" xmlns:p14="http://schemas.microsoft.com/office/powerpoint/2010/main" val="3250043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12</a:t>
            </a:fld>
            <a:endParaRPr lang="zh-CN" altLang="en-US"/>
          </a:p>
        </p:txBody>
      </p:sp>
    </p:spTree>
    <p:extLst>
      <p:ext uri="{BB962C8B-B14F-4D97-AF65-F5344CB8AC3E}">
        <p14:creationId xmlns="" xmlns:p14="http://schemas.microsoft.com/office/powerpoint/2010/main" val="313810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13</a:t>
            </a:fld>
            <a:endParaRPr lang="zh-CN" altLang="en-US"/>
          </a:p>
        </p:txBody>
      </p:sp>
    </p:spTree>
    <p:extLst>
      <p:ext uri="{BB962C8B-B14F-4D97-AF65-F5344CB8AC3E}">
        <p14:creationId xmlns="" xmlns:p14="http://schemas.microsoft.com/office/powerpoint/2010/main" val="388980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F837B1-3942-4B36-A9A2-6AF914CEB0AE}" type="slidenum">
              <a:rPr lang="zh-CN" altLang="en-US" smtClean="0"/>
              <a:pPr/>
              <a:t>15</a:t>
            </a:fld>
            <a:endParaRPr lang="zh-CN" altLang="en-US"/>
          </a:p>
        </p:txBody>
      </p:sp>
    </p:spTree>
    <p:extLst>
      <p:ext uri="{BB962C8B-B14F-4D97-AF65-F5344CB8AC3E}">
        <p14:creationId xmlns="" xmlns:p14="http://schemas.microsoft.com/office/powerpoint/2010/main" val="3625153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638" y="2130426"/>
            <a:ext cx="10365899" cy="1470025"/>
          </a:xfrm>
        </p:spPr>
        <p:txBody>
          <a:bodyPr/>
          <a:lstStyle/>
          <a:p>
            <a:r>
              <a:rPr lang="zh-CN" altLang="en-US"/>
              <a:t>单击此处编辑母版标题样式</a:t>
            </a:r>
          </a:p>
        </p:txBody>
      </p:sp>
      <p:sp>
        <p:nvSpPr>
          <p:cNvPr id="3" name="副标题 2"/>
          <p:cNvSpPr>
            <a:spLocks noGrp="1"/>
          </p:cNvSpPr>
          <p:nvPr>
            <p:ph type="subTitle" idx="1"/>
          </p:nvPr>
        </p:nvSpPr>
        <p:spPr>
          <a:xfrm>
            <a:off x="1829276" y="3886200"/>
            <a:ext cx="853662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41502" y="274639"/>
            <a:ext cx="2743914"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759" y="274639"/>
            <a:ext cx="802849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759" y="274638"/>
            <a:ext cx="10975658"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759" y="1600201"/>
            <a:ext cx="10975658" cy="4525963"/>
          </a:xfrm>
        </p:spPr>
        <p:txBody>
          <a:bodyPr/>
          <a:lstStyle/>
          <a:p>
            <a:pPr lvl="0"/>
            <a:endParaRPr lang="zh-CN" altLang="en-US" noProof="0" smtClean="0"/>
          </a:p>
        </p:txBody>
      </p:sp>
      <p:sp>
        <p:nvSpPr>
          <p:cNvPr id="4" name="Rectangle 4"/>
          <p:cNvSpPr>
            <a:spLocks noGrp="1" noChangeArrowheads="1"/>
          </p:cNvSpPr>
          <p:nvPr>
            <p:ph type="dt" sz="half" idx="10"/>
          </p:nvPr>
        </p:nvSpPr>
        <p:spPr>
          <a:xfrm>
            <a:off x="609759" y="6245225"/>
            <a:ext cx="2845541" cy="476250"/>
          </a:xfrm>
          <a:prstGeom prst="rect">
            <a:avLst/>
          </a:prstGeom>
        </p:spPr>
        <p:txBody>
          <a:bodyPr/>
          <a:lstStyle>
            <a:lvl1pPr>
              <a:defRPr>
                <a:latin typeface="Arial" charset="0"/>
              </a:defRPr>
            </a:lvl1pPr>
          </a:lstStyle>
          <a:p>
            <a:pPr>
              <a:defRPr/>
            </a:pPr>
            <a:endParaRPr lang="en-US" altLang="zh-CN"/>
          </a:p>
        </p:txBody>
      </p:sp>
      <p:sp>
        <p:nvSpPr>
          <p:cNvPr id="5" name="Rectangle 5"/>
          <p:cNvSpPr>
            <a:spLocks noGrp="1" noChangeArrowheads="1"/>
          </p:cNvSpPr>
          <p:nvPr>
            <p:ph type="ftr" sz="quarter" idx="11"/>
          </p:nvPr>
        </p:nvSpPr>
        <p:spPr>
          <a:xfrm>
            <a:off x="4166685" y="6245225"/>
            <a:ext cx="3861805" cy="476250"/>
          </a:xfrm>
          <a:prstGeom prst="rect">
            <a:avLst/>
          </a:prstGeom>
        </p:spPr>
        <p:txBody>
          <a:bodyPr/>
          <a:lstStyle>
            <a:lvl1pPr>
              <a:defRPr>
                <a:latin typeface="Arial" charset="0"/>
              </a:defRPr>
            </a:lvl1pPr>
          </a:lstStyle>
          <a:p>
            <a:pPr>
              <a:defRPr/>
            </a:pPr>
            <a:endParaRPr lang="en-US" altLang="zh-CN"/>
          </a:p>
        </p:txBody>
      </p:sp>
      <p:sp>
        <p:nvSpPr>
          <p:cNvPr id="6" name="Rectangle 6"/>
          <p:cNvSpPr>
            <a:spLocks noGrp="1" noChangeArrowheads="1"/>
          </p:cNvSpPr>
          <p:nvPr>
            <p:ph type="sldNum" sz="quarter" idx="12"/>
          </p:nvPr>
        </p:nvSpPr>
        <p:spPr>
          <a:xfrm>
            <a:off x="8739875" y="6245225"/>
            <a:ext cx="2845541" cy="476250"/>
          </a:xfrm>
          <a:prstGeom prst="rect">
            <a:avLst/>
          </a:prstGeom>
        </p:spPr>
        <p:txBody>
          <a:bodyPr/>
          <a:lstStyle>
            <a:lvl1pPr>
              <a:defRPr>
                <a:latin typeface="Arial" charset="0"/>
              </a:defRPr>
            </a:lvl1pPr>
          </a:lstStyle>
          <a:p>
            <a:pPr>
              <a:defRPr/>
            </a:pPr>
            <a:fld id="{F9A66F38-8392-4505-808D-B5FA9D039519}" type="slidenum">
              <a:rPr lang="zh-CN" altLang="en-US"/>
              <a:pPr>
                <a:defRPr/>
              </a:pPr>
              <a:t>‹#›</a:t>
            </a:fld>
            <a:endParaRPr lang="en-US" altLang="zh-CN"/>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标题和内容">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FF2ECD7B-2EC9-419D-B91C-34AF91980CF7}" type="slidenum">
              <a:rPr lang="zh-CN" altLang="en-US"/>
              <a:pPr>
                <a:defRPr/>
              </a:pPr>
              <a:t>‹#›</a:t>
            </a:fld>
            <a:endParaRPr lang="zh-CN" alt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335" y="4406901"/>
            <a:ext cx="10365899"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335" y="2906713"/>
            <a:ext cx="1036589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759" y="1600201"/>
            <a:ext cx="53862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9214" y="1600201"/>
            <a:ext cx="538620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759" y="1535113"/>
            <a:ext cx="538832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759" y="2174875"/>
            <a:ext cx="53883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4980" y="1535113"/>
            <a:ext cx="53904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4980" y="2174875"/>
            <a:ext cx="53904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759" y="273050"/>
            <a:ext cx="4012129"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7974" y="273051"/>
            <a:ext cx="681744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759" y="1435101"/>
            <a:ext cx="401212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90340" y="4800600"/>
            <a:ext cx="7317105"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90340" y="612775"/>
            <a:ext cx="731710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90340" y="5367338"/>
            <a:ext cx="731710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52C373-83E8-404D-A870-0C99071BEBA1}" type="datetimeFigureOut">
              <a:rPr lang="zh-CN" altLang="en-US" smtClean="0"/>
              <a:pPr/>
              <a:t>2019-12-18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93FFD15-FD4A-41A0-98B0-8A0E50279E3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extLst>
              <a:ext uri="{BEBA8EAE-BF5A-486C-A8C5-ECC9F3942E4B}">
                <a14:imgProps xmlns="" xmlns:a14="http://schemas.microsoft.com/office/drawing/2010/main">
                  <a14:imgLayer r:embed="rId16">
                    <a14:imgEffect>
                      <a14:brightnessContrast bright="15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759" y="274638"/>
            <a:ext cx="10975658"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759" y="1600201"/>
            <a:ext cx="10975658"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759" y="6356351"/>
            <a:ext cx="284554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2C373-83E8-404D-A870-0C99071BEBA1}" type="datetimeFigureOut">
              <a:rPr lang="zh-CN" altLang="en-US" smtClean="0"/>
              <a:pPr/>
              <a:t>2019-12-18</a:t>
            </a:fld>
            <a:endParaRPr lang="zh-CN" altLang="en-US"/>
          </a:p>
        </p:txBody>
      </p:sp>
      <p:sp>
        <p:nvSpPr>
          <p:cNvPr id="5" name="页脚占位符 4"/>
          <p:cNvSpPr>
            <a:spLocks noGrp="1"/>
          </p:cNvSpPr>
          <p:nvPr>
            <p:ph type="ftr" sz="quarter" idx="3"/>
          </p:nvPr>
        </p:nvSpPr>
        <p:spPr>
          <a:xfrm>
            <a:off x="4166685" y="6356351"/>
            <a:ext cx="386180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9875" y="6356351"/>
            <a:ext cx="284554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FFD15-FD4A-41A0-98B0-8A0E50279E3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8.xml"/><Relationship Id="rId1" Type="http://schemas.openxmlformats.org/officeDocument/2006/relationships/slideLayout" Target="../slideLayouts/slideLayout7.xml"/><Relationship Id="rId4" Type="http://schemas.microsoft.com/office/2007/relationships/hdphoto" Target="../media/hdphoto2.wdp"/></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1556792"/>
            <a:ext cx="12195175" cy="3600400"/>
          </a:xfrm>
          <a:prstGeom prst="rect">
            <a:avLst/>
          </a:prstGeom>
          <a:solidFill>
            <a:srgbClr val="2F5EB0"/>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矩形 51"/>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TextBox 47"/>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5" name="TextBox 12">
            <a:extLst>
              <a:ext uri="{FF2B5EF4-FFF2-40B4-BE49-F238E27FC236}">
                <a16:creationId xmlns="" xmlns:a16="http://schemas.microsoft.com/office/drawing/2014/main" id="{F206E154-FE9E-4A11-84DA-DA1EF5303542}"/>
              </a:ext>
            </a:extLst>
          </p:cNvPr>
          <p:cNvSpPr txBox="1"/>
          <p:nvPr/>
        </p:nvSpPr>
        <p:spPr>
          <a:xfrm>
            <a:off x="1092662" y="1946205"/>
            <a:ext cx="10009844" cy="4955203"/>
          </a:xfrm>
          <a:prstGeom prst="rect">
            <a:avLst/>
          </a:prstGeom>
          <a:noFill/>
        </p:spPr>
        <p:txBody>
          <a:bodyPr wrap="square" rtlCol="0">
            <a:spAutoFit/>
          </a:bodyPr>
          <a:lstStyle/>
          <a:p>
            <a:pPr algn="ctr" fontAlgn="base">
              <a:lnSpc>
                <a:spcPct val="150000"/>
              </a:lnSpc>
              <a:spcBef>
                <a:spcPct val="0"/>
              </a:spcBef>
              <a:spcAft>
                <a:spcPct val="0"/>
              </a:spcAft>
            </a:pPr>
            <a:r>
              <a:rPr lang="zh-CN" altLang="en-US" sz="4400" b="1" dirty="0" smtClean="0">
                <a:solidFill>
                  <a:srgbClr val="FFFFFF"/>
                </a:solidFill>
                <a:latin typeface="微软雅黑" panose="020B0503020204020204" pitchFamily="34" charset="-122"/>
                <a:ea typeface="微软雅黑" panose="020B0503020204020204" pitchFamily="34" charset="-122"/>
              </a:rPr>
              <a:t>新版</a:t>
            </a:r>
            <a:r>
              <a:rPr lang="en-US" altLang="zh-CN" sz="4400" b="1" dirty="0">
                <a:solidFill>
                  <a:srgbClr val="FFFFFF"/>
                </a:solidFill>
                <a:latin typeface="微软雅黑" panose="020B0503020204020204" pitchFamily="34" charset="-122"/>
                <a:ea typeface="微软雅黑" panose="020B0503020204020204" pitchFamily="34" charset="-122"/>
              </a:rPr>
              <a:t>《</a:t>
            </a:r>
            <a:r>
              <a:rPr lang="zh-CN" altLang="en-US" sz="4400" b="1" dirty="0">
                <a:solidFill>
                  <a:srgbClr val="FFFFFF"/>
                </a:solidFill>
                <a:latin typeface="微软雅黑" panose="020B0503020204020204" pitchFamily="34" charset="-122"/>
                <a:ea typeface="微软雅黑" panose="020B0503020204020204" pitchFamily="34" charset="-122"/>
              </a:rPr>
              <a:t>药品管理法</a:t>
            </a:r>
            <a:r>
              <a:rPr lang="en-US" altLang="zh-CN" sz="4400" b="1" dirty="0">
                <a:solidFill>
                  <a:srgbClr val="FFFFFF"/>
                </a:solidFill>
                <a:latin typeface="微软雅黑" panose="020B0503020204020204" pitchFamily="34" charset="-122"/>
                <a:ea typeface="微软雅黑" panose="020B0503020204020204" pitchFamily="34" charset="-122"/>
              </a:rPr>
              <a:t>》</a:t>
            </a:r>
            <a:r>
              <a:rPr lang="zh-CN" altLang="en-US" sz="4400" b="1" dirty="0">
                <a:solidFill>
                  <a:srgbClr val="FFFFFF"/>
                </a:solidFill>
                <a:latin typeface="微软雅黑" panose="020B0503020204020204" pitchFamily="34" charset="-122"/>
                <a:ea typeface="微软雅黑" panose="020B0503020204020204" pitchFamily="34" charset="-122"/>
              </a:rPr>
              <a:t>解读</a:t>
            </a:r>
          </a:p>
          <a:p>
            <a:pPr algn="ctr" fontAlgn="base">
              <a:lnSpc>
                <a:spcPct val="150000"/>
              </a:lnSpc>
              <a:spcBef>
                <a:spcPct val="0"/>
              </a:spcBef>
              <a:spcAft>
                <a:spcPct val="0"/>
              </a:spcAft>
            </a:pPr>
            <a:endParaRPr lang="en-US" altLang="zh-CN" sz="2800" b="1" dirty="0">
              <a:solidFill>
                <a:srgbClr val="FFFFFF"/>
              </a:solidFill>
              <a:latin typeface="微软雅黑" panose="020B0503020204020204" pitchFamily="34" charset="-122"/>
              <a:ea typeface="微软雅黑" panose="020B0503020204020204" pitchFamily="34" charset="-122"/>
            </a:endParaRPr>
          </a:p>
          <a:p>
            <a:pPr algn="ctr" fontAlgn="base">
              <a:lnSpc>
                <a:spcPct val="150000"/>
              </a:lnSpc>
              <a:spcBef>
                <a:spcPct val="0"/>
              </a:spcBef>
              <a:spcAft>
                <a:spcPct val="0"/>
              </a:spcAft>
            </a:pPr>
            <a:r>
              <a:rPr lang="zh-CN" altLang="en-US" sz="3600" b="1" dirty="0" smtClean="0">
                <a:solidFill>
                  <a:srgbClr val="FFFFFF"/>
                </a:solidFill>
                <a:latin typeface="微软雅黑" panose="020B0503020204020204" pitchFamily="34" charset="-122"/>
                <a:ea typeface="微软雅黑" panose="020B0503020204020204" pitchFamily="34" charset="-122"/>
              </a:rPr>
              <a:t>西安交通大学</a:t>
            </a:r>
            <a:r>
              <a:rPr lang="zh-CN" altLang="en-US" sz="3600" b="1" dirty="0">
                <a:solidFill>
                  <a:srgbClr val="FFFFFF"/>
                </a:solidFill>
                <a:latin typeface="微软雅黑" panose="020B0503020204020204" pitchFamily="34" charset="-122"/>
                <a:ea typeface="微软雅黑" panose="020B0503020204020204" pitchFamily="34" charset="-122"/>
              </a:rPr>
              <a:t>药学院   杨世民</a:t>
            </a:r>
          </a:p>
          <a:p>
            <a:pPr algn="ctr" fontAlgn="base">
              <a:lnSpc>
                <a:spcPct val="150000"/>
              </a:lnSpc>
              <a:spcBef>
                <a:spcPct val="0"/>
              </a:spcBef>
              <a:spcAft>
                <a:spcPct val="0"/>
              </a:spcAft>
              <a:buFont typeface="Arial" panose="020B0604020202020204" pitchFamily="34" charset="0"/>
              <a:buNone/>
            </a:pPr>
            <a:endParaRPr lang="en-US" altLang="zh-CN" sz="2800" b="1" dirty="0">
              <a:solidFill>
                <a:srgbClr val="FFFFFF"/>
              </a:solidFill>
              <a:latin typeface="微软雅黑" panose="020B0503020204020204" pitchFamily="34" charset="-122"/>
              <a:ea typeface="微软雅黑" panose="020B0503020204020204" pitchFamily="34" charset="-122"/>
            </a:endParaRPr>
          </a:p>
          <a:p>
            <a:pPr algn="ctr" fontAlgn="base">
              <a:lnSpc>
                <a:spcPct val="150000"/>
              </a:lnSpc>
              <a:spcBef>
                <a:spcPct val="0"/>
              </a:spcBef>
              <a:spcAft>
                <a:spcPct val="0"/>
              </a:spcAft>
            </a:pPr>
            <a:endParaRPr lang="zh-CN" altLang="zh-CN" sz="2800" b="1" dirty="0">
              <a:solidFill>
                <a:srgbClr val="FFFFFF"/>
              </a:solidFill>
              <a:latin typeface="微软雅黑" panose="020B0503020204020204" pitchFamily="34" charset="-122"/>
              <a:ea typeface="微软雅黑" panose="020B0503020204020204" pitchFamily="34" charset="-122"/>
            </a:endParaRPr>
          </a:p>
          <a:p>
            <a:pPr algn="ctr" fontAlgn="base">
              <a:lnSpc>
                <a:spcPct val="150000"/>
              </a:lnSpc>
              <a:spcBef>
                <a:spcPct val="0"/>
              </a:spcBef>
              <a:spcAft>
                <a:spcPct val="0"/>
              </a:spcAft>
            </a:pPr>
            <a:endParaRPr lang="en-US" altLang="zh-CN" sz="2800" b="1" dirty="0">
              <a:solidFill>
                <a:srgbClr val="FFFFFF"/>
              </a:solidFill>
              <a:latin typeface="微软雅黑" panose="020B0503020204020204" pitchFamily="34" charset="-122"/>
              <a:ea typeface="微软雅黑" panose="020B0503020204020204" pitchFamily="34" charset="-122"/>
            </a:endParaRPr>
          </a:p>
          <a:p>
            <a:pPr algn="ctr" fontAlgn="base">
              <a:spcBef>
                <a:spcPct val="0"/>
              </a:spcBef>
              <a:spcAft>
                <a:spcPct val="0"/>
              </a:spcAft>
              <a:buFont typeface="Arial" panose="020B0604020202020204" pitchFamily="34" charset="0"/>
              <a:buNone/>
            </a:pPr>
            <a:endParaRPr lang="zh-CN" altLang="en-US" sz="2800" b="1" dirty="0">
              <a:solidFill>
                <a:srgbClr val="FFFFFF"/>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5"/>
                                        </p:tgtEl>
                                        <p:attrNameLst>
                                          <p:attrName>ppt_y</p:attrName>
                                        </p:attrNameLst>
                                      </p:cBhvr>
                                      <p:tavLst>
                                        <p:tav tm="0">
                                          <p:val>
                                            <p:strVal val="#ppt_y"/>
                                          </p:val>
                                        </p:tav>
                                        <p:tav tm="100000">
                                          <p:val>
                                            <p:strVal val="#ppt_y"/>
                                          </p:val>
                                        </p:tav>
                                      </p:tavLst>
                                    </p:anim>
                                    <p:anim calcmode="lin" valueType="num">
                                      <p:cBhvr>
                                        <p:cTn id="9"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65139" y="620688"/>
            <a:ext cx="7576061" cy="580926"/>
          </a:xfrm>
        </p:spPr>
        <p:txBody>
          <a:bodyPr>
            <a:noAutofit/>
          </a:bodyPr>
          <a:lstStyle/>
          <a:p>
            <a:r>
              <a:rPr lang="zh-CN" altLang="en-US" sz="3600" b="1" dirty="0" smtClean="0">
                <a:solidFill>
                  <a:srgbClr val="FF0000"/>
                </a:solidFill>
                <a:latin typeface="微软雅黑" pitchFamily="34" charset="-122"/>
                <a:ea typeface="微软雅黑" pitchFamily="34" charset="-122"/>
              </a:rPr>
              <a:t>关键点</a:t>
            </a:r>
            <a:endParaRPr lang="zh-CN" altLang="en-US" sz="3600" b="1" dirty="0">
              <a:solidFill>
                <a:srgbClr val="FF0000"/>
              </a:solidFill>
              <a:latin typeface="微软雅黑" pitchFamily="34" charset="-122"/>
              <a:ea typeface="微软雅黑" pitchFamily="34" charset="-122"/>
            </a:endParaRPr>
          </a:p>
        </p:txBody>
      </p:sp>
      <p:sp>
        <p:nvSpPr>
          <p:cNvPr id="5" name="椭圆 4"/>
          <p:cNvSpPr/>
          <p:nvPr/>
        </p:nvSpPr>
        <p:spPr>
          <a:xfrm>
            <a:off x="1057027" y="1412776"/>
            <a:ext cx="10153128" cy="4752528"/>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内容占位符 2"/>
          <p:cNvSpPr>
            <a:spLocks noGrp="1"/>
          </p:cNvSpPr>
          <p:nvPr>
            <p:ph idx="1"/>
          </p:nvPr>
        </p:nvSpPr>
        <p:spPr>
          <a:xfrm>
            <a:off x="2929235" y="1772816"/>
            <a:ext cx="6840760" cy="4425356"/>
          </a:xfrm>
        </p:spPr>
        <p:txBody>
          <a:bodyPr>
            <a:normAutofit lnSpcReduction="10000"/>
          </a:bodyPr>
          <a:lstStyle/>
          <a:p>
            <a:r>
              <a:rPr lang="zh-CN" altLang="en-US" sz="2800" b="1" dirty="0" smtClean="0">
                <a:solidFill>
                  <a:srgbClr val="0D6FB8"/>
                </a:solidFill>
                <a:latin typeface="微软雅黑" panose="020B0503020204020204" pitchFamily="34" charset="-122"/>
                <a:ea typeface="微软雅黑" panose="020B0503020204020204" pitchFamily="34" charset="-122"/>
              </a:rPr>
              <a:t>建立全链条风险管理</a:t>
            </a:r>
            <a:endParaRPr lang="en-US" altLang="zh-CN" sz="2800" b="1" dirty="0" smtClean="0">
              <a:solidFill>
                <a:srgbClr val="0D6FB8"/>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鼓励研究创制新药</a:t>
            </a:r>
            <a:endParaRPr lang="en-US" altLang="zh-CN" sz="2800" b="1" dirty="0" smtClean="0">
              <a:solidFill>
                <a:srgbClr val="0D6FB8"/>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药品上市许可持有人制度全面实施</a:t>
            </a:r>
            <a:endParaRPr lang="en-US" altLang="zh-CN" sz="2800" b="1" dirty="0" smtClean="0">
              <a:solidFill>
                <a:srgbClr val="0D6FB8"/>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取消</a:t>
            </a:r>
            <a:r>
              <a:rPr lang="en-US" altLang="zh-CN" sz="2800" b="1" dirty="0" smtClean="0">
                <a:solidFill>
                  <a:srgbClr val="0D6FB8"/>
                </a:solidFill>
                <a:latin typeface="微软雅黑" panose="020B0503020204020204" pitchFamily="34" charset="-122"/>
                <a:ea typeface="微软雅黑" panose="020B0503020204020204" pitchFamily="34" charset="-122"/>
              </a:rPr>
              <a:t>GMP</a:t>
            </a:r>
            <a:r>
              <a:rPr lang="zh-CN" altLang="en-US" sz="2800" b="1" dirty="0" smtClean="0">
                <a:solidFill>
                  <a:srgbClr val="0D6FB8"/>
                </a:solidFill>
                <a:latin typeface="微软雅黑" panose="020B0503020204020204" pitchFamily="34" charset="-122"/>
                <a:ea typeface="微软雅黑" panose="020B0503020204020204" pitchFamily="34" charset="-122"/>
              </a:rPr>
              <a:t>、</a:t>
            </a:r>
            <a:r>
              <a:rPr lang="en-US" altLang="zh-CN" sz="2800" b="1" dirty="0" smtClean="0">
                <a:solidFill>
                  <a:srgbClr val="0D6FB8"/>
                </a:solidFill>
                <a:latin typeface="微软雅黑" panose="020B0503020204020204" pitchFamily="34" charset="-122"/>
                <a:ea typeface="微软雅黑" panose="020B0503020204020204" pitchFamily="34" charset="-122"/>
              </a:rPr>
              <a:t>GSP</a:t>
            </a:r>
            <a:r>
              <a:rPr lang="zh-CN" altLang="en-US" sz="2800" b="1" dirty="0" smtClean="0">
                <a:solidFill>
                  <a:srgbClr val="0D6FB8"/>
                </a:solidFill>
                <a:latin typeface="微软雅黑" panose="020B0503020204020204" pitchFamily="34" charset="-122"/>
                <a:ea typeface="微软雅黑" panose="020B0503020204020204" pitchFamily="34" charset="-122"/>
              </a:rPr>
              <a:t>认证，</a:t>
            </a:r>
            <a:endParaRPr lang="en-US" altLang="zh-CN" sz="2800" b="1" dirty="0" smtClean="0">
              <a:solidFill>
                <a:srgbClr val="0D6FB8"/>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药物临床试验机构由资质认定改为备案管理</a:t>
            </a:r>
            <a:endParaRPr lang="en-US" altLang="zh-CN" sz="2800" b="1" dirty="0" smtClean="0">
              <a:solidFill>
                <a:srgbClr val="0D6FB8"/>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调整对处方药在线销售的限制</a:t>
            </a:r>
            <a:endParaRPr lang="en-US" altLang="zh-CN" sz="2800" b="1" dirty="0" smtClean="0">
              <a:solidFill>
                <a:srgbClr val="0D6FB8"/>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假药、劣药范围调整</a:t>
            </a:r>
            <a:endParaRPr lang="en-US" altLang="zh-CN" sz="2800" b="1" dirty="0" smtClean="0">
              <a:solidFill>
                <a:srgbClr val="0D6FB8"/>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严惩重处违法行为</a:t>
            </a:r>
            <a:endParaRPr lang="en-US" altLang="zh-CN" sz="2800" b="1" dirty="0" smtClean="0">
              <a:solidFill>
                <a:srgbClr val="0D6FB8"/>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2" y="6524539"/>
            <a:ext cx="12195177" cy="360417"/>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10" name="矩形 9"/>
          <p:cNvSpPr/>
          <p:nvPr/>
        </p:nvSpPr>
        <p:spPr>
          <a:xfrm flipH="1">
            <a:off x="-3" y="6595586"/>
            <a:ext cx="12195177" cy="2888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99"/>
          </a:p>
        </p:txBody>
      </p:sp>
      <p:sp>
        <p:nvSpPr>
          <p:cNvPr id="186" name="TextBox 185"/>
          <p:cNvSpPr txBox="1"/>
          <p:nvPr/>
        </p:nvSpPr>
        <p:spPr>
          <a:xfrm>
            <a:off x="13514412" y="7029355"/>
            <a:ext cx="877163" cy="369236"/>
          </a:xfrm>
          <a:prstGeom prst="rect">
            <a:avLst/>
          </a:prstGeom>
          <a:noFill/>
        </p:spPr>
        <p:txBody>
          <a:bodyPr wrap="none" rtlCol="0">
            <a:spAutoFit/>
          </a:bodyPr>
          <a:lstStyle/>
          <a:p>
            <a:r>
              <a:rPr lang="zh-CN" altLang="en-US" sz="1799" dirty="0"/>
              <a:t>延时符</a:t>
            </a:r>
          </a:p>
        </p:txBody>
      </p:sp>
      <p:sp>
        <p:nvSpPr>
          <p:cNvPr id="2" name="矩形 1"/>
          <p:cNvSpPr/>
          <p:nvPr/>
        </p:nvSpPr>
        <p:spPr>
          <a:xfrm>
            <a:off x="2136116" y="341767"/>
            <a:ext cx="8139023" cy="64807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920036" y="692697"/>
            <a:ext cx="7850916" cy="584775"/>
          </a:xfrm>
          <a:prstGeom prst="rect">
            <a:avLst/>
          </a:prstGeom>
        </p:spPr>
        <p:txBody>
          <a:bodyPr wrap="square">
            <a:spAutoFit/>
          </a:bodyPr>
          <a:lstStyle/>
          <a:p>
            <a:r>
              <a:rPr lang="zh-CN" altLang="en-US" sz="3200" b="1" dirty="0">
                <a:solidFill>
                  <a:srgbClr val="FF0000"/>
                </a:solidFill>
                <a:latin typeface="微软雅黑" pitchFamily="34" charset="-122"/>
                <a:ea typeface="微软雅黑" pitchFamily="34" charset="-122"/>
              </a:rPr>
              <a:t>（一）医疗机构配备药学技术人员的规定</a:t>
            </a:r>
            <a:endParaRPr lang="en-US" altLang="zh-CN" sz="3200" b="1" dirty="0">
              <a:solidFill>
                <a:srgbClr val="FF0000"/>
              </a:solidFill>
              <a:latin typeface="微软雅黑" pitchFamily="34" charset="-122"/>
              <a:ea typeface="微软雅黑" pitchFamily="34" charset="-122"/>
            </a:endParaRPr>
          </a:p>
        </p:txBody>
      </p:sp>
      <p:sp>
        <p:nvSpPr>
          <p:cNvPr id="4" name="椭圆 3"/>
          <p:cNvSpPr/>
          <p:nvPr/>
        </p:nvSpPr>
        <p:spPr>
          <a:xfrm>
            <a:off x="911661" y="1484784"/>
            <a:ext cx="10587933" cy="2052709"/>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2136116" y="2060849"/>
            <a:ext cx="8139023" cy="2160591"/>
          </a:xfrm>
          <a:prstGeom prst="rect">
            <a:avLst/>
          </a:prstGeom>
        </p:spPr>
        <p:txBody>
          <a:bodyPr wrap="square">
            <a:spAutoFit/>
          </a:bodyPr>
          <a:lstStyle/>
          <a:p>
            <a:pPr>
              <a:lnSpc>
                <a:spcPct val="120000"/>
              </a:lnSpc>
            </a:pPr>
            <a:r>
              <a:rPr lang="en-US" altLang="zh-CN" sz="24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医</a:t>
            </a:r>
            <a:r>
              <a:rPr lang="zh-CN" altLang="zh-CN" sz="2800" b="1" dirty="0">
                <a:latin typeface="微软雅黑" pitchFamily="34" charset="-122"/>
                <a:ea typeface="微软雅黑" pitchFamily="34" charset="-122"/>
              </a:rPr>
              <a:t>疗机构应当配备依法</a:t>
            </a:r>
            <a:r>
              <a:rPr lang="zh-CN" altLang="zh-CN" sz="2800" b="1" dirty="0">
                <a:solidFill>
                  <a:srgbClr val="0D6FB8"/>
                </a:solidFill>
                <a:latin typeface="微软雅黑" pitchFamily="34" charset="-122"/>
                <a:ea typeface="微软雅黑" pitchFamily="34" charset="-122"/>
              </a:rPr>
              <a:t>经过资格认定的药师或者其他药学技术人员，</a:t>
            </a:r>
            <a:r>
              <a:rPr lang="zh-CN" altLang="zh-CN" sz="2800" b="1" dirty="0">
                <a:latin typeface="微软雅黑" pitchFamily="34" charset="-122"/>
                <a:ea typeface="微软雅黑" pitchFamily="34" charset="-122"/>
              </a:rPr>
              <a:t>负责本单位的</a:t>
            </a:r>
            <a:r>
              <a:rPr lang="zh-CN" altLang="zh-CN" sz="2800" b="1" dirty="0">
                <a:solidFill>
                  <a:srgbClr val="0D6FB8"/>
                </a:solidFill>
                <a:latin typeface="微软雅黑" pitchFamily="34" charset="-122"/>
                <a:ea typeface="微软雅黑" pitchFamily="34" charset="-122"/>
              </a:rPr>
              <a:t>药品管理、处方审核和调配、合理用药指导</a:t>
            </a:r>
            <a:r>
              <a:rPr lang="zh-CN" altLang="zh-CN" sz="2800" b="1" dirty="0">
                <a:latin typeface="微软雅黑" pitchFamily="34" charset="-122"/>
                <a:ea typeface="微软雅黑" pitchFamily="34" charset="-122"/>
              </a:rPr>
              <a:t>等工作</a:t>
            </a:r>
            <a:r>
              <a:rPr lang="zh-CN" altLang="zh-CN" sz="2800" b="1" dirty="0" smtClean="0">
                <a:latin typeface="微软雅黑" pitchFamily="34" charset="-122"/>
                <a:ea typeface="微软雅黑" pitchFamily="34" charset="-122"/>
              </a:rPr>
              <a:t>。</a:t>
            </a:r>
            <a:endParaRPr lang="en-US" altLang="zh-CN" sz="2800" b="1" dirty="0" smtClean="0">
              <a:latin typeface="微软雅黑" pitchFamily="34" charset="-122"/>
              <a:ea typeface="微软雅黑" pitchFamily="34" charset="-122"/>
            </a:endParaRPr>
          </a:p>
          <a:p>
            <a:pPr>
              <a:lnSpc>
                <a:spcPct val="120000"/>
              </a:lnSpc>
            </a:pPr>
            <a:r>
              <a:rPr lang="en-US" altLang="zh-CN" sz="2800" b="1" dirty="0" smtClean="0">
                <a:solidFill>
                  <a:srgbClr val="FF0000"/>
                </a:solidFill>
                <a:latin typeface="微软雅黑" pitchFamily="34" charset="-122"/>
                <a:ea typeface="微软雅黑" pitchFamily="34" charset="-122"/>
              </a:rPr>
              <a:t>     </a:t>
            </a:r>
            <a:r>
              <a:rPr lang="zh-CN" altLang="zh-CN" sz="2800" b="1" dirty="0" smtClean="0">
                <a:solidFill>
                  <a:srgbClr val="FF0000"/>
                </a:solidFill>
                <a:latin typeface="微软雅黑" pitchFamily="34" charset="-122"/>
                <a:ea typeface="微软雅黑" pitchFamily="34" charset="-122"/>
              </a:rPr>
              <a:t>非</a:t>
            </a:r>
            <a:r>
              <a:rPr lang="zh-CN" altLang="zh-CN" sz="2800" b="1" dirty="0">
                <a:solidFill>
                  <a:srgbClr val="FF0000"/>
                </a:solidFill>
                <a:latin typeface="微软雅黑" pitchFamily="34" charset="-122"/>
                <a:ea typeface="微软雅黑" pitchFamily="34" charset="-122"/>
              </a:rPr>
              <a:t>药学</a:t>
            </a:r>
            <a:r>
              <a:rPr lang="zh-CN" altLang="zh-CN" sz="2800" b="1" dirty="0" smtClean="0">
                <a:solidFill>
                  <a:srgbClr val="FF0000"/>
                </a:solidFill>
                <a:latin typeface="微软雅黑" pitchFamily="34" charset="-122"/>
                <a:ea typeface="微软雅黑" pitchFamily="34" charset="-122"/>
              </a:rPr>
              <a:t>技术人员</a:t>
            </a:r>
            <a:r>
              <a:rPr lang="zh-CN" altLang="zh-CN" sz="2800" b="1" dirty="0">
                <a:solidFill>
                  <a:srgbClr val="FF0000"/>
                </a:solidFill>
                <a:latin typeface="微软雅黑" pitchFamily="34" charset="-122"/>
                <a:ea typeface="微软雅黑" pitchFamily="34" charset="-122"/>
              </a:rPr>
              <a:t>不得直接从事药剂技术工作。</a:t>
            </a:r>
            <a:endParaRPr lang="en-US" altLang="zh-CN" sz="2800" b="1" dirty="0">
              <a:solidFill>
                <a:srgbClr val="FF0000"/>
              </a:solidFill>
              <a:latin typeface="微软雅黑" pitchFamily="34" charset="-122"/>
              <a:ea typeface="微软雅黑" pitchFamily="34" charset="-122"/>
            </a:endParaRPr>
          </a:p>
        </p:txBody>
      </p:sp>
      <p:sp>
        <p:nvSpPr>
          <p:cNvPr id="11" name="矩形 10"/>
          <p:cNvSpPr/>
          <p:nvPr/>
        </p:nvSpPr>
        <p:spPr>
          <a:xfrm>
            <a:off x="3792731" y="4221088"/>
            <a:ext cx="7634836" cy="72008"/>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a:off x="911661" y="4429647"/>
            <a:ext cx="10587933" cy="2000040"/>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xmlns="" val="1756994711"/>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92063" y="1052736"/>
            <a:ext cx="8931317" cy="4524315"/>
          </a:xfrm>
          <a:prstGeom prst="rect">
            <a:avLst/>
          </a:prstGeom>
        </p:spPr>
        <p:txBody>
          <a:bodyPr wrap="square">
            <a:spAutoFit/>
          </a:bodyPr>
          <a:lstStyle/>
          <a:p>
            <a:pPr>
              <a:lnSpc>
                <a:spcPct val="150000"/>
              </a:lnSpc>
            </a:pPr>
            <a:r>
              <a:rPr lang="zh-CN" altLang="en-US" sz="2400" b="1" dirty="0" smtClean="0">
                <a:solidFill>
                  <a:srgbClr val="FF0000"/>
                </a:solidFill>
                <a:latin typeface="微软雅黑" pitchFamily="34" charset="-122"/>
                <a:ea typeface="微软雅黑" pitchFamily="34" charset="-122"/>
              </a:rPr>
              <a:t>（二）</a:t>
            </a:r>
            <a:r>
              <a:rPr lang="zh-CN" altLang="zh-CN" sz="2400" b="1" dirty="0" smtClean="0">
                <a:solidFill>
                  <a:srgbClr val="FF0000"/>
                </a:solidFill>
                <a:latin typeface="微软雅黑" pitchFamily="34" charset="-122"/>
                <a:ea typeface="微软雅黑" pitchFamily="34" charset="-122"/>
              </a:rPr>
              <a:t>医疗机构购进药品</a:t>
            </a:r>
            <a:r>
              <a:rPr lang="zh-CN" altLang="en-US" sz="2400" b="1" dirty="0" smtClean="0">
                <a:solidFill>
                  <a:srgbClr val="FF0000"/>
                </a:solidFill>
                <a:latin typeface="微软雅黑" pitchFamily="34" charset="-122"/>
                <a:ea typeface="微软雅黑" pitchFamily="34" charset="-122"/>
              </a:rPr>
              <a:t>的规定</a:t>
            </a:r>
            <a:endParaRPr lang="en-US" altLang="zh-CN" sz="2400" b="1" dirty="0" smtClean="0">
              <a:solidFill>
                <a:srgbClr val="FF0000"/>
              </a:solidFill>
              <a:latin typeface="微软雅黑" pitchFamily="34" charset="-122"/>
              <a:ea typeface="微软雅黑" pitchFamily="34" charset="-122"/>
            </a:endParaRPr>
          </a:p>
          <a:p>
            <a:pPr>
              <a:lnSpc>
                <a:spcPct val="150000"/>
              </a:lnSpc>
            </a:pPr>
            <a:r>
              <a:rPr lang="en-US" altLang="zh-CN" sz="2400" b="1" dirty="0" smtClean="0">
                <a:latin typeface="微软雅黑" pitchFamily="34" charset="-122"/>
                <a:ea typeface="微软雅黑" pitchFamily="34" charset="-122"/>
              </a:rPr>
              <a:t>       </a:t>
            </a:r>
            <a:r>
              <a:rPr lang="zh-CN" altLang="zh-CN" sz="2400" b="1" dirty="0" smtClean="0">
                <a:latin typeface="微软雅黑" pitchFamily="34" charset="-122"/>
                <a:ea typeface="微软雅黑" pitchFamily="34" charset="-122"/>
              </a:rPr>
              <a:t>医疗机构购进药品，应当</a:t>
            </a:r>
            <a:r>
              <a:rPr lang="zh-CN" altLang="zh-CN" sz="2400" b="1" dirty="0" smtClean="0">
                <a:solidFill>
                  <a:srgbClr val="0070C0"/>
                </a:solidFill>
                <a:latin typeface="微软雅黑" pitchFamily="34" charset="-122"/>
                <a:ea typeface="微软雅黑" pitchFamily="34" charset="-122"/>
              </a:rPr>
              <a:t>建立并执行进货检查验收制度</a:t>
            </a:r>
            <a:r>
              <a:rPr lang="zh-CN" altLang="zh-CN" sz="2400" b="1" dirty="0" smtClean="0">
                <a:latin typeface="微软雅黑" pitchFamily="34" charset="-122"/>
                <a:ea typeface="微软雅黑" pitchFamily="34" charset="-122"/>
              </a:rPr>
              <a:t>，验明药品</a:t>
            </a:r>
            <a:r>
              <a:rPr lang="zh-CN" altLang="zh-CN" sz="2400" b="1" dirty="0" smtClean="0">
                <a:solidFill>
                  <a:srgbClr val="0070C0"/>
                </a:solidFill>
                <a:latin typeface="微软雅黑" pitchFamily="34" charset="-122"/>
                <a:ea typeface="微软雅黑" pitchFamily="34" charset="-122"/>
              </a:rPr>
              <a:t>合格证明和其他标识</a:t>
            </a:r>
            <a:r>
              <a:rPr lang="zh-CN" altLang="zh-CN" sz="2400" b="1" dirty="0" smtClean="0">
                <a:latin typeface="微软雅黑" pitchFamily="34" charset="-122"/>
                <a:ea typeface="微软雅黑" pitchFamily="34" charset="-122"/>
              </a:rPr>
              <a:t>；不符合规定要求的，不得购进和使用。</a:t>
            </a:r>
            <a:r>
              <a:rPr lang="en-US" altLang="zh-CN" sz="2400" dirty="0" smtClean="0"/>
              <a:t/>
            </a:r>
            <a:br>
              <a:rPr lang="en-US" altLang="zh-CN" sz="2400" dirty="0" smtClean="0"/>
            </a:br>
            <a:r>
              <a:rPr lang="en-US" altLang="zh-CN" sz="2400" dirty="0" smtClean="0"/>
              <a:t> </a:t>
            </a:r>
            <a:r>
              <a:rPr lang="zh-CN" altLang="en-US" sz="2400" b="1" dirty="0" smtClean="0">
                <a:solidFill>
                  <a:srgbClr val="FF0000"/>
                </a:solidFill>
                <a:latin typeface="微软雅黑" pitchFamily="34" charset="-122"/>
                <a:ea typeface="微软雅黑" pitchFamily="34" charset="-122"/>
              </a:rPr>
              <a:t>（三）医疗机构保管药品的规定</a:t>
            </a:r>
            <a:endParaRPr lang="en-US" altLang="zh-CN" sz="2400" b="1" dirty="0" smtClean="0">
              <a:solidFill>
                <a:srgbClr val="FF0000"/>
              </a:solidFill>
              <a:latin typeface="微软雅黑" pitchFamily="34" charset="-122"/>
              <a:ea typeface="微软雅黑" pitchFamily="34" charset="-122"/>
            </a:endParaRPr>
          </a:p>
          <a:p>
            <a:pPr>
              <a:lnSpc>
                <a:spcPct val="150000"/>
              </a:lnSpc>
            </a:pPr>
            <a:r>
              <a:rPr lang="en-US" altLang="zh-CN" sz="2400" b="1" dirty="0" smtClean="0">
                <a:solidFill>
                  <a:srgbClr val="0D6FB8"/>
                </a:solidFill>
                <a:latin typeface="微软雅黑" pitchFamily="34" charset="-122"/>
                <a:ea typeface="微软雅黑" pitchFamily="34" charset="-122"/>
              </a:rPr>
              <a:t>      </a:t>
            </a:r>
            <a:r>
              <a:rPr lang="zh-CN" altLang="zh-CN" sz="2400" b="1" dirty="0" smtClean="0">
                <a:latin typeface="微软雅黑" pitchFamily="34" charset="-122"/>
                <a:ea typeface="微软雅黑" pitchFamily="34" charset="-122"/>
              </a:rPr>
              <a:t>医疗机构应当有与所使用药品相适应的</a:t>
            </a:r>
            <a:r>
              <a:rPr lang="zh-CN" altLang="zh-CN" sz="2400" b="1" dirty="0" smtClean="0">
                <a:solidFill>
                  <a:srgbClr val="0D6FB8"/>
                </a:solidFill>
                <a:latin typeface="微软雅黑" pitchFamily="34" charset="-122"/>
                <a:ea typeface="微软雅黑" pitchFamily="34" charset="-122"/>
              </a:rPr>
              <a:t>场所、设备、仓储设施和卫生环境，制定和执行药品保管制度，采取必要的冷藏、防冻、防潮、防虫、防鼠</a:t>
            </a:r>
            <a:r>
              <a:rPr lang="zh-CN" altLang="zh-CN" sz="2400" b="1" dirty="0" smtClean="0">
                <a:latin typeface="微软雅黑" pitchFamily="34" charset="-122"/>
                <a:ea typeface="微软雅黑" pitchFamily="34" charset="-122"/>
              </a:rPr>
              <a:t>等措施，保证药品质量。</a:t>
            </a:r>
            <a:endParaRPr lang="zh-CN" altLang="en-US" sz="2400" b="1" dirty="0">
              <a:latin typeface="微软雅黑" pitchFamily="34" charset="-122"/>
              <a:ea typeface="微软雅黑" pitchFamily="34" charset="-122"/>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064089" y="260648"/>
            <a:ext cx="8139023" cy="97898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rot="10800000" flipV="1">
            <a:off x="3145259" y="1011750"/>
            <a:ext cx="6264696" cy="523220"/>
          </a:xfrm>
          <a:prstGeom prst="rect">
            <a:avLst/>
          </a:prstGeom>
        </p:spPr>
        <p:txBody>
          <a:bodyPr wrap="square">
            <a:spAutoFit/>
          </a:bodyPr>
          <a:lstStyle/>
          <a:p>
            <a:r>
              <a:rPr lang="zh-CN" altLang="en-US" sz="2800" b="1" dirty="0">
                <a:solidFill>
                  <a:srgbClr val="FF0000"/>
                </a:solidFill>
                <a:latin typeface="微软雅黑" pitchFamily="34" charset="-122"/>
                <a:ea typeface="微软雅黑" pitchFamily="34" charset="-122"/>
              </a:rPr>
              <a:t>（四）</a:t>
            </a:r>
            <a:r>
              <a:rPr lang="zh-CN" altLang="zh-CN" sz="2800" b="1" dirty="0">
                <a:solidFill>
                  <a:srgbClr val="FF0000"/>
                </a:solidFill>
                <a:latin typeface="微软雅黑" pitchFamily="34" charset="-122"/>
                <a:ea typeface="微软雅黑" pitchFamily="34" charset="-122"/>
              </a:rPr>
              <a:t>医疗机构应当坚持的用药原则</a:t>
            </a:r>
            <a:endParaRPr lang="en-US" altLang="zh-CN" sz="2800" b="1" dirty="0">
              <a:solidFill>
                <a:srgbClr val="FF0000"/>
              </a:solidFill>
              <a:latin typeface="微软雅黑" pitchFamily="34" charset="-122"/>
              <a:ea typeface="微软雅黑" pitchFamily="34" charset="-122"/>
            </a:endParaRPr>
          </a:p>
        </p:txBody>
      </p:sp>
      <p:sp>
        <p:nvSpPr>
          <p:cNvPr id="6" name="矩形 5"/>
          <p:cNvSpPr/>
          <p:nvPr/>
        </p:nvSpPr>
        <p:spPr>
          <a:xfrm>
            <a:off x="1631929" y="2370151"/>
            <a:ext cx="8787264" cy="3108543"/>
          </a:xfrm>
          <a:prstGeom prst="rect">
            <a:avLst/>
          </a:prstGeom>
        </p:spPr>
        <p:txBody>
          <a:bodyPr wrap="square">
            <a:spAutoFit/>
          </a:bodyPr>
          <a:lstStyle/>
          <a:p>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医疗机构应当坚持</a:t>
            </a:r>
            <a:r>
              <a:rPr lang="zh-CN" altLang="zh-CN" sz="2800" b="1" dirty="0" smtClean="0">
                <a:solidFill>
                  <a:srgbClr val="FF0000"/>
                </a:solidFill>
                <a:latin typeface="微软雅黑" pitchFamily="34" charset="-122"/>
                <a:ea typeface="微软雅黑" pitchFamily="34" charset="-122"/>
              </a:rPr>
              <a:t>安全有效、经济合理</a:t>
            </a:r>
            <a:r>
              <a:rPr lang="zh-CN" altLang="zh-CN" sz="2800" b="1" dirty="0" smtClean="0">
                <a:latin typeface="微软雅黑" pitchFamily="34" charset="-122"/>
                <a:ea typeface="微软雅黑" pitchFamily="34" charset="-122"/>
              </a:rPr>
              <a:t>的用药原则，</a:t>
            </a:r>
            <a:r>
              <a:rPr lang="zh-CN" altLang="zh-CN" sz="2800" b="1" dirty="0" smtClean="0">
                <a:solidFill>
                  <a:srgbClr val="3333CC"/>
                </a:solidFill>
                <a:latin typeface="微软雅黑" pitchFamily="34" charset="-122"/>
                <a:ea typeface="微软雅黑" pitchFamily="34" charset="-122"/>
              </a:rPr>
              <a:t>遵循药品临床应用指导原则、临床诊疗指南和药品说明书</a:t>
            </a:r>
            <a:r>
              <a:rPr lang="zh-CN" altLang="zh-CN" sz="2800" b="1" dirty="0" smtClean="0">
                <a:latin typeface="微软雅黑" pitchFamily="34" charset="-122"/>
                <a:ea typeface="微软雅黑" pitchFamily="34" charset="-122"/>
              </a:rPr>
              <a:t>等合理用药，对医师处方、用药医嘱的适宜性进行审核。</a:t>
            </a:r>
            <a:r>
              <a:rPr lang="en-US" altLang="zh-CN" sz="2800" b="1" dirty="0" smtClean="0">
                <a:solidFill>
                  <a:srgbClr val="0D6FB8"/>
                </a:solidFill>
                <a:latin typeface="微软雅黑" pitchFamily="34" charset="-122"/>
                <a:ea typeface="微软雅黑" pitchFamily="34" charset="-122"/>
              </a:rPr>
              <a:t/>
            </a:r>
            <a:br>
              <a:rPr lang="en-US" altLang="zh-CN" sz="2800" b="1" dirty="0" smtClean="0">
                <a:solidFill>
                  <a:srgbClr val="0D6FB8"/>
                </a:solidFill>
                <a:latin typeface="微软雅黑" pitchFamily="34" charset="-122"/>
                <a:ea typeface="微软雅黑" pitchFamily="34" charset="-122"/>
              </a:rPr>
            </a:br>
            <a:r>
              <a:rPr lang="zh-CN" altLang="zh-CN" sz="2800" b="1" dirty="0" smtClean="0">
                <a:solidFill>
                  <a:srgbClr val="0D6FB8"/>
                </a:solidFill>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医疗机构以外的其他药品使用单位，应当遵守本法有关医疗机构使用药品的规定。</a:t>
            </a:r>
            <a:r>
              <a:rPr lang="en-US" altLang="zh-CN" sz="2800" b="1" dirty="0" smtClean="0">
                <a:latin typeface="微软雅黑" pitchFamily="34" charset="-122"/>
                <a:ea typeface="微软雅黑" pitchFamily="34" charset="-122"/>
              </a:rPr>
              <a:t/>
            </a:r>
            <a:br>
              <a:rPr lang="en-US" altLang="zh-CN" sz="2800" b="1" dirty="0" smtClean="0">
                <a:latin typeface="微软雅黑" pitchFamily="34" charset="-122"/>
                <a:ea typeface="微软雅黑" pitchFamily="34" charset="-122"/>
              </a:rPr>
            </a:br>
            <a:endParaRPr lang="zh-CN" altLang="en-US" sz="2800" b="1" dirty="0">
              <a:latin typeface="微软雅黑" pitchFamily="34" charset="-122"/>
              <a:ea typeface="微软雅黑" pitchFamily="34" charset="-122"/>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064089" y="260648"/>
            <a:ext cx="8139023" cy="97898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008812" y="487673"/>
            <a:ext cx="3776376" cy="954107"/>
          </a:xfrm>
          <a:prstGeom prst="rect">
            <a:avLst/>
          </a:prstGeom>
        </p:spPr>
        <p:txBody>
          <a:bodyPr wrap="none">
            <a:spAutoFit/>
          </a:bodyPr>
          <a:lstStyle/>
          <a:p>
            <a:r>
              <a:rPr lang="zh-CN" altLang="en-US" sz="2800" b="1" dirty="0" smtClean="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五）</a:t>
            </a:r>
            <a:r>
              <a:rPr lang="zh-CN" altLang="zh-CN" sz="2800" b="1" dirty="0">
                <a:solidFill>
                  <a:srgbClr val="FF0000"/>
                </a:solidFill>
                <a:latin typeface="微软雅黑" pitchFamily="34" charset="-122"/>
                <a:ea typeface="微软雅黑" pitchFamily="34" charset="-122"/>
              </a:rPr>
              <a:t>调配处方</a:t>
            </a:r>
            <a:r>
              <a:rPr lang="zh-CN" altLang="en-US" sz="2800" b="1" dirty="0">
                <a:solidFill>
                  <a:srgbClr val="FF0000"/>
                </a:solidFill>
                <a:latin typeface="微软雅黑" pitchFamily="34" charset="-122"/>
                <a:ea typeface="微软雅黑" pitchFamily="34" charset="-122"/>
              </a:rPr>
              <a:t>的规定</a:t>
            </a:r>
            <a:endParaRPr lang="en-US" altLang="zh-CN" sz="2800" b="1" dirty="0">
              <a:solidFill>
                <a:srgbClr val="FF0000"/>
              </a:solidFill>
              <a:latin typeface="微软雅黑" pitchFamily="34" charset="-122"/>
              <a:ea typeface="微软雅黑" pitchFamily="34" charset="-122"/>
            </a:endParaRPr>
          </a:p>
          <a:p>
            <a:endParaRPr lang="en-US" altLang="zh-CN" sz="2800" b="1" dirty="0">
              <a:solidFill>
                <a:srgbClr val="FF0000"/>
              </a:solidFill>
              <a:latin typeface="微软雅黑" pitchFamily="34" charset="-122"/>
              <a:ea typeface="微软雅黑" pitchFamily="34" charset="-122"/>
            </a:endParaRPr>
          </a:p>
        </p:txBody>
      </p:sp>
      <p:sp>
        <p:nvSpPr>
          <p:cNvPr id="5" name="椭圆 4"/>
          <p:cNvSpPr/>
          <p:nvPr/>
        </p:nvSpPr>
        <p:spPr>
          <a:xfrm>
            <a:off x="407474" y="1467518"/>
            <a:ext cx="11524280" cy="4913811"/>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136116" y="1772816"/>
            <a:ext cx="8283076" cy="4616648"/>
          </a:xfrm>
          <a:prstGeom prst="rect">
            <a:avLst/>
          </a:prstGeom>
        </p:spPr>
        <p:txBody>
          <a:bodyPr wrap="square">
            <a:spAutoFit/>
          </a:bodyPr>
          <a:lstStyle/>
          <a:p>
            <a:pPr>
              <a:lnSpc>
                <a:spcPct val="150000"/>
              </a:lnSpc>
            </a:pPr>
            <a:r>
              <a:rPr lang="en-US" altLang="zh-CN" sz="2800" b="1" dirty="0" smtClean="0">
                <a:solidFill>
                  <a:srgbClr val="0D6FB8"/>
                </a:solidFill>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依法经过资格认定的</a:t>
            </a:r>
            <a:r>
              <a:rPr lang="zh-CN" altLang="zh-CN" sz="2800" b="1" dirty="0" smtClean="0">
                <a:solidFill>
                  <a:srgbClr val="3333CC"/>
                </a:solidFill>
                <a:latin typeface="微软雅黑" pitchFamily="34" charset="-122"/>
                <a:ea typeface="微软雅黑" pitchFamily="34" charset="-122"/>
              </a:rPr>
              <a:t>药师或者其他药学技术人员调</a:t>
            </a:r>
            <a:r>
              <a:rPr lang="zh-CN" altLang="zh-CN" sz="2800" b="1" dirty="0" smtClean="0">
                <a:latin typeface="微软雅黑" pitchFamily="34" charset="-122"/>
                <a:ea typeface="微软雅黑" pitchFamily="34" charset="-122"/>
              </a:rPr>
              <a:t>配处方，应当进行</a:t>
            </a:r>
            <a:r>
              <a:rPr lang="zh-CN" altLang="zh-CN" sz="2800" b="1" dirty="0" smtClean="0">
                <a:solidFill>
                  <a:srgbClr val="FF0000"/>
                </a:solidFill>
                <a:latin typeface="微软雅黑" pitchFamily="34" charset="-122"/>
                <a:ea typeface="微软雅黑" pitchFamily="34" charset="-122"/>
              </a:rPr>
              <a:t>核对</a:t>
            </a:r>
            <a:r>
              <a:rPr lang="zh-CN" altLang="zh-CN" sz="2800" b="1" dirty="0" smtClean="0">
                <a:solidFill>
                  <a:srgbClr val="0D6FB8"/>
                </a:solidFill>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对处方所列药品</a:t>
            </a:r>
            <a:r>
              <a:rPr lang="zh-CN" altLang="zh-CN" sz="2800" b="1" dirty="0" smtClean="0">
                <a:solidFill>
                  <a:srgbClr val="FF0000"/>
                </a:solidFill>
                <a:latin typeface="微软雅黑" pitchFamily="34" charset="-122"/>
                <a:ea typeface="微软雅黑" pitchFamily="34" charset="-122"/>
              </a:rPr>
              <a:t>不得擅自更改或者代用。</a:t>
            </a:r>
            <a:endParaRPr lang="en-US" altLang="zh-CN" sz="2800" b="1" dirty="0" smtClean="0">
              <a:solidFill>
                <a:srgbClr val="FF0000"/>
              </a:solidFill>
              <a:latin typeface="微软雅黑" pitchFamily="34" charset="-122"/>
              <a:ea typeface="微软雅黑" pitchFamily="34" charset="-122"/>
            </a:endParaRPr>
          </a:p>
          <a:p>
            <a:pPr>
              <a:lnSpc>
                <a:spcPct val="150000"/>
              </a:lnSpc>
            </a:pPr>
            <a:r>
              <a:rPr lang="en-US" altLang="zh-CN" sz="2800" b="1" dirty="0" smtClean="0">
                <a:solidFill>
                  <a:srgbClr val="0D6FB8"/>
                </a:solidFill>
                <a:latin typeface="微软雅黑" pitchFamily="34" charset="-122"/>
                <a:ea typeface="微软雅黑" pitchFamily="34" charset="-122"/>
              </a:rPr>
              <a:t>     </a:t>
            </a:r>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对有</a:t>
            </a:r>
            <a:r>
              <a:rPr lang="zh-CN" altLang="zh-CN" sz="2800" b="1" dirty="0" smtClean="0">
                <a:solidFill>
                  <a:srgbClr val="FF0000"/>
                </a:solidFill>
                <a:latin typeface="微软雅黑" pitchFamily="34" charset="-122"/>
                <a:ea typeface="微软雅黑" pitchFamily="34" charset="-122"/>
              </a:rPr>
              <a:t>配伍禁忌或者超剂量</a:t>
            </a:r>
            <a:r>
              <a:rPr lang="zh-CN" altLang="zh-CN" sz="2800" b="1" dirty="0" smtClean="0">
                <a:latin typeface="微软雅黑" pitchFamily="34" charset="-122"/>
                <a:ea typeface="微软雅黑" pitchFamily="34" charset="-122"/>
              </a:rPr>
              <a:t>的处方，应当拒绝调配；必要时，经处方医师更正或者重新签字，方可调配。</a:t>
            </a:r>
            <a:r>
              <a:rPr lang="en-US" altLang="zh-CN" sz="2800" b="1" dirty="0" smtClean="0">
                <a:latin typeface="微软雅黑" pitchFamily="34" charset="-122"/>
                <a:ea typeface="微软雅黑" pitchFamily="34" charset="-122"/>
              </a:rPr>
              <a:t/>
            </a:r>
            <a:br>
              <a:rPr lang="en-US" altLang="zh-CN" sz="2800" b="1" dirty="0" smtClean="0">
                <a:latin typeface="微软雅黑" pitchFamily="34" charset="-122"/>
                <a:ea typeface="微软雅黑" pitchFamily="34" charset="-122"/>
              </a:rPr>
            </a:br>
            <a:endParaRPr lang="zh-CN" altLang="en-US" sz="2800" b="1" dirty="0">
              <a:latin typeface="微软雅黑" pitchFamily="34" charset="-122"/>
              <a:ea typeface="微软雅黑" pitchFamily="34" charset="-122"/>
            </a:endParaRPr>
          </a:p>
        </p:txBody>
      </p:sp>
    </p:spTree>
    <p:extLst>
      <p:ext uri="{BB962C8B-B14F-4D97-AF65-F5344CB8AC3E}">
        <p14:creationId xmlns:p14="http://schemas.microsoft.com/office/powerpoint/2010/main" xmlns="" val="155469806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100102" y="217766"/>
            <a:ext cx="8139023" cy="97898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504625" y="404665"/>
            <a:ext cx="5213040" cy="1384995"/>
          </a:xfrm>
          <a:prstGeom prst="rect">
            <a:avLst/>
          </a:prstGeom>
        </p:spPr>
        <p:txBody>
          <a:bodyPr wrap="none">
            <a:spAutoFit/>
          </a:bodyPr>
          <a:lstStyle/>
          <a:p>
            <a:r>
              <a:rPr lang="zh-CN" altLang="en-US" sz="2800" b="1" dirty="0" smtClean="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六）</a:t>
            </a:r>
            <a:r>
              <a:rPr lang="zh-CN" altLang="zh-CN" sz="2800" b="1" dirty="0">
                <a:solidFill>
                  <a:srgbClr val="FF0000"/>
                </a:solidFill>
                <a:latin typeface="微软雅黑" pitchFamily="34" charset="-122"/>
                <a:ea typeface="微软雅黑" pitchFamily="34" charset="-122"/>
              </a:rPr>
              <a:t>医疗机构配制制剂</a:t>
            </a:r>
            <a:r>
              <a:rPr lang="zh-CN" altLang="en-US" sz="2800" b="1" dirty="0">
                <a:solidFill>
                  <a:srgbClr val="FF0000"/>
                </a:solidFill>
                <a:latin typeface="微软雅黑" pitchFamily="34" charset="-122"/>
                <a:ea typeface="微软雅黑" pitchFamily="34" charset="-122"/>
              </a:rPr>
              <a:t>的规定</a:t>
            </a:r>
            <a:endParaRPr lang="en-US" altLang="zh-CN" sz="2800" b="1" dirty="0">
              <a:solidFill>
                <a:srgbClr val="FF0000"/>
              </a:solidFill>
              <a:latin typeface="微软雅黑" pitchFamily="34" charset="-122"/>
              <a:ea typeface="微软雅黑" pitchFamily="34" charset="-122"/>
            </a:endParaRPr>
          </a:p>
          <a:p>
            <a:endParaRPr lang="en-US" altLang="zh-CN" sz="2800" b="1" dirty="0">
              <a:solidFill>
                <a:srgbClr val="FF0000"/>
              </a:solidFill>
              <a:latin typeface="微软雅黑" pitchFamily="34" charset="-122"/>
              <a:ea typeface="微软雅黑" pitchFamily="34" charset="-122"/>
            </a:endParaRPr>
          </a:p>
          <a:p>
            <a:endParaRPr lang="en-US" altLang="zh-CN" sz="2800" b="1" dirty="0">
              <a:solidFill>
                <a:srgbClr val="FF0000"/>
              </a:solidFill>
              <a:latin typeface="微软雅黑" pitchFamily="34" charset="-122"/>
              <a:ea typeface="微软雅黑" pitchFamily="34" charset="-122"/>
            </a:endParaRPr>
          </a:p>
        </p:txBody>
      </p:sp>
      <p:sp>
        <p:nvSpPr>
          <p:cNvPr id="2" name="矩形 1"/>
          <p:cNvSpPr/>
          <p:nvPr/>
        </p:nvSpPr>
        <p:spPr>
          <a:xfrm>
            <a:off x="704480" y="1166628"/>
            <a:ext cx="10876040" cy="55463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595914" y="1468413"/>
            <a:ext cx="9147398" cy="5170646"/>
          </a:xfrm>
          <a:prstGeom prst="rect">
            <a:avLst/>
          </a:prstGeom>
        </p:spPr>
        <p:txBody>
          <a:bodyPr wrap="square">
            <a:spAutoFit/>
          </a:bodyPr>
          <a:lstStyle/>
          <a:p>
            <a:pPr>
              <a:lnSpc>
                <a:spcPct val="150000"/>
              </a:lnSpc>
            </a:pPr>
            <a:r>
              <a:rPr lang="en-US" altLang="zh-CN" sz="2600" b="1" dirty="0" smtClean="0">
                <a:solidFill>
                  <a:srgbClr val="0070C0"/>
                </a:solidFill>
                <a:latin typeface="微软雅黑" pitchFamily="34" charset="-122"/>
                <a:ea typeface="微软雅黑" pitchFamily="34" charset="-122"/>
              </a:rPr>
              <a:t>       </a:t>
            </a:r>
            <a:r>
              <a:rPr lang="en-US" altLang="zh-CN" sz="2400" b="1" dirty="0" smtClean="0">
                <a:solidFill>
                  <a:srgbClr val="00B050"/>
                </a:solidFill>
                <a:latin typeface="微软雅黑" pitchFamily="34" charset="-122"/>
                <a:ea typeface="微软雅黑" pitchFamily="34" charset="-122"/>
              </a:rPr>
              <a:t>1. </a:t>
            </a:r>
            <a:r>
              <a:rPr lang="zh-CN" altLang="en-US" sz="2400" b="1" dirty="0" smtClean="0">
                <a:solidFill>
                  <a:srgbClr val="00B050"/>
                </a:solidFill>
                <a:latin typeface="微软雅黑" pitchFamily="34" charset="-122"/>
                <a:ea typeface="微软雅黑" pitchFamily="34" charset="-122"/>
              </a:rPr>
              <a:t>审批  </a:t>
            </a:r>
            <a:r>
              <a:rPr lang="en-US" altLang="zh-CN" sz="2400" b="1" dirty="0" smtClean="0">
                <a:solidFill>
                  <a:srgbClr val="00B050"/>
                </a:solidFill>
                <a:latin typeface="微软雅黑" pitchFamily="34" charset="-122"/>
                <a:ea typeface="微软雅黑" pitchFamily="34" charset="-122"/>
              </a:rPr>
              <a:t> </a:t>
            </a:r>
            <a:r>
              <a:rPr lang="zh-CN" altLang="zh-CN" sz="2400" b="1" dirty="0" smtClean="0">
                <a:latin typeface="微软雅黑" pitchFamily="34" charset="-122"/>
                <a:ea typeface="微软雅黑" pitchFamily="34" charset="-122"/>
              </a:rPr>
              <a:t>医疗机构配制制剂，应当经所在地省</a:t>
            </a:r>
            <a:r>
              <a:rPr lang="zh-CN" altLang="en-US" sz="2400" b="1" dirty="0" smtClean="0">
                <a:latin typeface="微软雅黑" pitchFamily="34" charset="-122"/>
                <a:ea typeface="微软雅黑" pitchFamily="34" charset="-122"/>
              </a:rPr>
              <a:t>级</a:t>
            </a:r>
            <a:r>
              <a:rPr lang="zh-CN" altLang="zh-CN" sz="2400" b="1" dirty="0" smtClean="0">
                <a:latin typeface="微软雅黑" pitchFamily="34" charset="-122"/>
                <a:ea typeface="微软雅黑" pitchFamily="34" charset="-122"/>
              </a:rPr>
              <a:t>药品监督管理部门批准，取得</a:t>
            </a:r>
            <a:r>
              <a:rPr lang="zh-CN" altLang="zh-CN" sz="2400" b="1" dirty="0" smtClean="0">
                <a:solidFill>
                  <a:srgbClr val="FF0000"/>
                </a:solidFill>
                <a:latin typeface="微软雅黑" pitchFamily="34" charset="-122"/>
                <a:ea typeface="微软雅黑" pitchFamily="34" charset="-122"/>
              </a:rPr>
              <a:t>医疗机构制剂许可证</a:t>
            </a:r>
            <a:r>
              <a:rPr lang="zh-CN" altLang="zh-CN" sz="2400" b="1" dirty="0" smtClean="0">
                <a:latin typeface="微软雅黑" pitchFamily="34" charset="-122"/>
                <a:ea typeface="微软雅黑" pitchFamily="34" charset="-122"/>
              </a:rPr>
              <a:t>。无医疗机构制剂许可证的，不得配制制剂。</a:t>
            </a:r>
            <a:r>
              <a:rPr lang="zh-CN" altLang="en-US" sz="2400" b="1" dirty="0" smtClean="0">
                <a:latin typeface="微软雅黑" pitchFamily="34" charset="-122"/>
                <a:ea typeface="微软雅黑" pitchFamily="34" charset="-122"/>
              </a:rPr>
              <a:t>（取消了须经省级卫生行政部门审核同意的规定）</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r>
              <a:rPr lang="en-US" altLang="zh-CN" sz="2400" b="1" dirty="0" smtClean="0">
                <a:latin typeface="微软雅黑" pitchFamily="34" charset="-122"/>
                <a:ea typeface="微软雅黑" pitchFamily="34" charset="-122"/>
              </a:rPr>
              <a:t>       </a:t>
            </a:r>
            <a:r>
              <a:rPr lang="zh-CN" altLang="zh-CN" sz="2400" b="1" dirty="0" smtClean="0">
                <a:latin typeface="微软雅黑" pitchFamily="34" charset="-122"/>
                <a:ea typeface="微软雅黑" pitchFamily="34" charset="-122"/>
              </a:rPr>
              <a:t>医疗机构制剂许可证应当标明</a:t>
            </a:r>
            <a:r>
              <a:rPr lang="zh-CN" altLang="zh-CN" sz="2400" b="1" dirty="0" smtClean="0">
                <a:solidFill>
                  <a:srgbClr val="FF0000"/>
                </a:solidFill>
                <a:latin typeface="微软雅黑" pitchFamily="34" charset="-122"/>
                <a:ea typeface="微软雅黑" pitchFamily="34" charset="-122"/>
              </a:rPr>
              <a:t>有效期</a:t>
            </a:r>
            <a:r>
              <a:rPr lang="zh-CN" altLang="zh-CN" sz="2400" b="1" dirty="0" smtClean="0">
                <a:latin typeface="微软雅黑" pitchFamily="34" charset="-122"/>
                <a:ea typeface="微软雅黑" pitchFamily="34" charset="-122"/>
              </a:rPr>
              <a:t>，到期重新审查发证。</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r>
              <a:rPr lang="en-US" altLang="zh-CN" sz="2400" b="1" dirty="0" smtClean="0">
                <a:solidFill>
                  <a:srgbClr val="0070C0"/>
                </a:solidFill>
                <a:latin typeface="微软雅黑" pitchFamily="34" charset="-122"/>
                <a:ea typeface="微软雅黑" pitchFamily="34" charset="-122"/>
              </a:rPr>
              <a:t>       </a:t>
            </a:r>
            <a:r>
              <a:rPr lang="en-US" altLang="zh-CN" sz="2400" b="1" dirty="0">
                <a:solidFill>
                  <a:srgbClr val="00B050"/>
                </a:solidFill>
                <a:latin typeface="微软雅黑" pitchFamily="34" charset="-122"/>
                <a:ea typeface="微软雅黑" pitchFamily="34" charset="-122"/>
              </a:rPr>
              <a:t>2. </a:t>
            </a:r>
            <a:r>
              <a:rPr lang="zh-CN" altLang="en-US" sz="2400" b="1" dirty="0">
                <a:solidFill>
                  <a:srgbClr val="00B050"/>
                </a:solidFill>
                <a:latin typeface="微软雅黑" pitchFamily="34" charset="-122"/>
                <a:ea typeface="微软雅黑" pitchFamily="34" charset="-122"/>
              </a:rPr>
              <a:t>配制条件  </a:t>
            </a:r>
            <a:r>
              <a:rPr lang="en-US" altLang="zh-CN" sz="2400" b="1" dirty="0">
                <a:solidFill>
                  <a:srgbClr val="00B050"/>
                </a:solidFill>
                <a:latin typeface="微软雅黑" pitchFamily="34" charset="-122"/>
                <a:ea typeface="微软雅黑" pitchFamily="34" charset="-122"/>
              </a:rPr>
              <a:t> </a:t>
            </a:r>
            <a:r>
              <a:rPr lang="zh-CN" altLang="zh-CN" sz="2400" b="1" dirty="0" smtClean="0">
                <a:latin typeface="微软雅黑" pitchFamily="34" charset="-122"/>
                <a:ea typeface="微软雅黑" pitchFamily="34" charset="-122"/>
              </a:rPr>
              <a:t>医疗机构配制制剂，应当有能够保证制剂质量的</a:t>
            </a:r>
            <a:r>
              <a:rPr lang="zh-CN" altLang="zh-CN" sz="2400" b="1" dirty="0" smtClean="0">
                <a:solidFill>
                  <a:srgbClr val="FF0000"/>
                </a:solidFill>
                <a:latin typeface="微软雅黑" pitchFamily="34" charset="-122"/>
                <a:ea typeface="微软雅黑" pitchFamily="34" charset="-122"/>
              </a:rPr>
              <a:t>设施、管理制度、检验仪器和卫生环境</a:t>
            </a:r>
            <a:r>
              <a:rPr lang="zh-CN" altLang="zh-CN" sz="2400" b="1" dirty="0" smtClean="0">
                <a:latin typeface="微软雅黑" pitchFamily="34" charset="-122"/>
                <a:ea typeface="微软雅黑" pitchFamily="34" charset="-122"/>
              </a:rPr>
              <a:t>。</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r>
              <a:rPr lang="zh-CN" altLang="zh-CN" sz="2400" b="1" dirty="0" smtClean="0">
                <a:latin typeface="微软雅黑" pitchFamily="34" charset="-122"/>
                <a:ea typeface="微软雅黑" pitchFamily="34" charset="-122"/>
              </a:rPr>
              <a:t>　　</a:t>
            </a:r>
            <a:r>
              <a:rPr lang="en-US" altLang="zh-CN" sz="2400" b="1" dirty="0">
                <a:solidFill>
                  <a:srgbClr val="00B050"/>
                </a:solidFill>
                <a:latin typeface="微软雅黑" pitchFamily="34" charset="-122"/>
                <a:ea typeface="微软雅黑" pitchFamily="34" charset="-122"/>
              </a:rPr>
              <a:t>3. </a:t>
            </a:r>
            <a:r>
              <a:rPr lang="zh-CN" altLang="en-US" sz="2400" b="1" dirty="0">
                <a:solidFill>
                  <a:srgbClr val="00B050"/>
                </a:solidFill>
                <a:latin typeface="微软雅黑" pitchFamily="34" charset="-122"/>
                <a:ea typeface="微软雅黑" pitchFamily="34" charset="-122"/>
              </a:rPr>
              <a:t>配制要求  </a:t>
            </a:r>
            <a:r>
              <a:rPr lang="zh-CN" altLang="zh-CN" sz="2400" b="1" dirty="0" smtClean="0">
                <a:latin typeface="微软雅黑" pitchFamily="34" charset="-122"/>
                <a:ea typeface="微软雅黑" pitchFamily="34" charset="-122"/>
              </a:rPr>
              <a:t>医疗机构配制制剂，应当按照经核准的</a:t>
            </a:r>
            <a:r>
              <a:rPr lang="zh-CN" altLang="zh-CN" sz="2400" b="1" dirty="0" smtClean="0">
                <a:solidFill>
                  <a:srgbClr val="FF0000"/>
                </a:solidFill>
                <a:latin typeface="微软雅黑" pitchFamily="34" charset="-122"/>
                <a:ea typeface="微软雅黑" pitchFamily="34" charset="-122"/>
              </a:rPr>
              <a:t>工艺</a:t>
            </a:r>
            <a:r>
              <a:rPr lang="zh-CN" altLang="zh-CN" sz="2400" b="1" dirty="0" smtClean="0">
                <a:latin typeface="微软雅黑" pitchFamily="34" charset="-122"/>
                <a:ea typeface="微软雅黑" pitchFamily="34" charset="-122"/>
              </a:rPr>
              <a:t>进行，所需的原料、辅料和包装材料等应当符合</a:t>
            </a:r>
            <a:r>
              <a:rPr lang="zh-CN" altLang="zh-CN" sz="2400" b="1" dirty="0" smtClean="0">
                <a:solidFill>
                  <a:srgbClr val="FF0000"/>
                </a:solidFill>
                <a:latin typeface="微软雅黑" pitchFamily="34" charset="-122"/>
                <a:ea typeface="微软雅黑" pitchFamily="34" charset="-122"/>
              </a:rPr>
              <a:t>药用要求。</a:t>
            </a:r>
            <a:r>
              <a:rPr lang="en-US" altLang="zh-CN" sz="2400" b="1" dirty="0" smtClean="0">
                <a:solidFill>
                  <a:srgbClr val="FF0000"/>
                </a:solidFill>
                <a:latin typeface="微软雅黑" pitchFamily="34" charset="-122"/>
                <a:ea typeface="微软雅黑" pitchFamily="34" charset="-122"/>
              </a:rPr>
              <a:t/>
            </a:r>
            <a:br>
              <a:rPr lang="en-US" altLang="zh-CN" sz="2400" b="1" dirty="0" smtClean="0">
                <a:solidFill>
                  <a:srgbClr val="FF0000"/>
                </a:solidFill>
                <a:latin typeface="微软雅黑" pitchFamily="34" charset="-122"/>
                <a:ea typeface="微软雅黑" pitchFamily="34" charset="-122"/>
              </a:rPr>
            </a:br>
            <a:endParaRPr lang="zh-CN" altLang="en-US" sz="2600" b="1" dirty="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xmlns="" val="6294219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55715" y="476672"/>
            <a:ext cx="10236697" cy="580426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Rectangle 1"/>
          <p:cNvSpPr>
            <a:spLocks noChangeArrowheads="1"/>
          </p:cNvSpPr>
          <p:nvPr/>
        </p:nvSpPr>
        <p:spPr bwMode="auto">
          <a:xfrm rot="10800000" flipV="1">
            <a:off x="1528338" y="1460573"/>
            <a:ext cx="9291451"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lvl="0" indent="-457200" fontAlgn="base">
              <a:lnSpc>
                <a:spcPct val="150000"/>
              </a:lnSpc>
              <a:spcBef>
                <a:spcPct val="0"/>
              </a:spcBef>
              <a:spcAft>
                <a:spcPct val="0"/>
              </a:spcAft>
              <a:buFont typeface="Wingdings" panose="05000000000000000000" pitchFamily="2" charset="2"/>
              <a:buChar char="ü"/>
            </a:pPr>
            <a:r>
              <a:rPr kumimoji="0" lang="zh-CN"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医疗机构配制的制剂，应当是本单位临床需要而市场上没有供应的品种，并应当经所在地省</a:t>
            </a:r>
            <a:r>
              <a:rPr kumimoji="0" lang="zh-CN" altLang="en-US"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级</a:t>
            </a:r>
            <a:r>
              <a:rPr kumimoji="0" lang="zh-CN"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药品监督管理部门批准</a:t>
            </a:r>
            <a:r>
              <a:rPr lang="zh-CN" altLang="en-US" sz="2400" b="1" dirty="0">
                <a:solidFill>
                  <a:srgbClr val="0D6FB8"/>
                </a:solidFill>
                <a:latin typeface="微软雅黑" pitchFamily="34" charset="-122"/>
                <a:ea typeface="微软雅黑" pitchFamily="34" charset="-122"/>
                <a:cs typeface="Arial" pitchFamily="34" charset="0"/>
              </a:rPr>
              <a:t>。</a:t>
            </a:r>
            <a:endParaRPr lang="en-US" altLang="zh-CN" sz="2400" b="1" dirty="0">
              <a:solidFill>
                <a:srgbClr val="0D6FB8"/>
              </a:solidFill>
              <a:latin typeface="微软雅黑" pitchFamily="34" charset="-122"/>
              <a:ea typeface="微软雅黑" pitchFamily="34" charset="-122"/>
              <a:cs typeface="Arial" pitchFamily="34" charset="0"/>
            </a:endParaRPr>
          </a:p>
          <a:p>
            <a:pPr lvl="0" fontAlgn="base">
              <a:lnSpc>
                <a:spcPct val="150000"/>
              </a:lnSpc>
              <a:spcBef>
                <a:spcPct val="0"/>
              </a:spcBef>
              <a:spcAft>
                <a:spcPct val="0"/>
              </a:spcAft>
            </a:pPr>
            <a:r>
              <a:rPr kumimoji="0" lang="en-US" altLang="zh-CN"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     </a:t>
            </a:r>
            <a:r>
              <a:rPr kumimoji="0" lang="zh-CN"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法律对配制中药制剂另有规定的除外。</a:t>
            </a:r>
            <a:endParaRPr lang="en-US" altLang="zh-CN" sz="2400" b="1" dirty="0" smtClean="0">
              <a:solidFill>
                <a:srgbClr val="000000"/>
              </a:solidFill>
              <a:latin typeface="微软雅黑" pitchFamily="34" charset="-122"/>
              <a:ea typeface="微软雅黑" pitchFamily="34" charset="-122"/>
              <a:cs typeface="Arial" pitchFamily="34" charset="0"/>
            </a:endParaRPr>
          </a:p>
          <a:p>
            <a:pPr marL="457200" lvl="0" indent="-457200" fontAlgn="base">
              <a:lnSpc>
                <a:spcPct val="150000"/>
              </a:lnSpc>
              <a:spcBef>
                <a:spcPct val="0"/>
              </a:spcBef>
              <a:spcAft>
                <a:spcPct val="0"/>
              </a:spcAft>
              <a:buFont typeface="Wingdings" panose="05000000000000000000" pitchFamily="2" charset="2"/>
              <a:buChar char="ü"/>
            </a:pPr>
            <a:r>
              <a:rPr kumimoji="0" lang="zh-CN" altLang="en-US"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医疗机构配制的制剂应当按照规定进行</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Arial" pitchFamily="34" charset="0"/>
              </a:rPr>
              <a:t>质量检验</a:t>
            </a:r>
            <a:r>
              <a:rPr lang="en-US" altLang="zh-CN" sz="2400" b="1" dirty="0">
                <a:solidFill>
                  <a:srgbClr val="FF0000"/>
                </a:solidFill>
                <a:latin typeface="微软雅黑" pitchFamily="34" charset="-122"/>
                <a:ea typeface="微软雅黑" pitchFamily="34" charset="-122"/>
                <a:cs typeface="Arial" pitchFamily="34" charset="0"/>
              </a:rPr>
              <a:t>;</a:t>
            </a:r>
            <a:endPar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Arial" pitchFamily="34" charset="0"/>
            </a:endParaRPr>
          </a:p>
          <a:p>
            <a:pPr lvl="0" fontAlgn="base">
              <a:lnSpc>
                <a:spcPct val="150000"/>
              </a:lnSpc>
              <a:spcBef>
                <a:spcPct val="0"/>
              </a:spcBef>
              <a:spcAft>
                <a:spcPct val="0"/>
              </a:spcAft>
            </a:pPr>
            <a:r>
              <a:rPr kumimoji="0" lang="zh-CN" altLang="en-US"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     合格的，凭医师处方在本单位使用</a:t>
            </a:r>
            <a:r>
              <a:rPr lang="zh-CN" altLang="en-US" sz="2400" b="1" dirty="0" smtClean="0">
                <a:solidFill>
                  <a:srgbClr val="0D6FB8"/>
                </a:solidFill>
                <a:latin typeface="微软雅黑" pitchFamily="34" charset="-122"/>
                <a:ea typeface="微软雅黑" pitchFamily="34" charset="-122"/>
                <a:cs typeface="Arial" pitchFamily="34" charset="0"/>
              </a:rPr>
              <a:t>。</a:t>
            </a:r>
            <a:endParaRPr lang="en-US" altLang="zh-CN" sz="2400" b="1" dirty="0" smtClean="0">
              <a:solidFill>
                <a:srgbClr val="0D6FB8"/>
              </a:solidFill>
              <a:latin typeface="微软雅黑" pitchFamily="34" charset="-122"/>
              <a:ea typeface="微软雅黑" pitchFamily="34" charset="-122"/>
              <a:cs typeface="Arial" pitchFamily="34" charset="0"/>
            </a:endParaRPr>
          </a:p>
          <a:p>
            <a:pPr marL="457200" lvl="0" indent="-457200" fontAlgn="base">
              <a:lnSpc>
                <a:spcPct val="150000"/>
              </a:lnSpc>
              <a:spcBef>
                <a:spcPct val="0"/>
              </a:spcBef>
              <a:spcAft>
                <a:spcPct val="0"/>
              </a:spcAft>
              <a:buFont typeface="Wingdings" panose="05000000000000000000" pitchFamily="2" charset="2"/>
              <a:buChar char="ü"/>
            </a:pPr>
            <a:r>
              <a:rPr kumimoji="0" lang="zh-CN" altLang="en-US"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经国务院药品监督管理部门或者省级药品监督管理部门批准，医疗机构配制的制剂可以在指定的医疗机构之间</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Arial" pitchFamily="34" charset="0"/>
              </a:rPr>
              <a:t>调剂使用</a:t>
            </a:r>
            <a:r>
              <a:rPr lang="zh-CN" altLang="en-US" sz="2400" b="1" dirty="0">
                <a:solidFill>
                  <a:srgbClr val="FF0000"/>
                </a:solidFill>
                <a:latin typeface="微软雅黑" pitchFamily="34" charset="-122"/>
                <a:ea typeface="微软雅黑" pitchFamily="34" charset="-122"/>
                <a:cs typeface="Arial" pitchFamily="34" charset="0"/>
              </a:rPr>
              <a:t>。</a:t>
            </a:r>
            <a:r>
              <a:rPr kumimoji="0" lang="zh-CN" altLang="en-US" sz="2400" b="1" i="0" u="none" strike="noStrike" cap="none" normalizeH="0" baseline="0" dirty="0" smtClean="0">
                <a:ln>
                  <a:noFill/>
                </a:ln>
                <a:solidFill>
                  <a:srgbClr val="0D6FB8"/>
                </a:solidFill>
                <a:effectLst/>
                <a:latin typeface="微软雅黑" pitchFamily="34" charset="-122"/>
                <a:ea typeface="微软雅黑" pitchFamily="34" charset="-122"/>
                <a:cs typeface="Arial" pitchFamily="34" charset="0"/>
              </a:rPr>
              <a:t>医疗机构配制的制剂</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Arial" pitchFamily="34" charset="0"/>
              </a:rPr>
              <a:t>不得在市场上销售。</a:t>
            </a:r>
            <a:endPar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p:txBody>
      </p:sp>
      <p:sp>
        <p:nvSpPr>
          <p:cNvPr id="2" name="矩形 1"/>
          <p:cNvSpPr/>
          <p:nvPr/>
        </p:nvSpPr>
        <p:spPr>
          <a:xfrm>
            <a:off x="1631929" y="672080"/>
            <a:ext cx="3684981" cy="492443"/>
          </a:xfrm>
          <a:prstGeom prst="rect">
            <a:avLst/>
          </a:prstGeom>
        </p:spPr>
        <p:txBody>
          <a:bodyPr wrap="none">
            <a:spAutoFit/>
          </a:bodyPr>
          <a:lstStyle/>
          <a:p>
            <a:pPr lvl="0" fontAlgn="base">
              <a:spcBef>
                <a:spcPct val="0"/>
              </a:spcBef>
              <a:spcAft>
                <a:spcPct val="0"/>
              </a:spcAft>
            </a:pPr>
            <a:r>
              <a:rPr lang="en-US" altLang="zh-CN" sz="2600" b="1" dirty="0">
                <a:solidFill>
                  <a:srgbClr val="FF0000"/>
                </a:solidFill>
                <a:latin typeface="微软雅黑" pitchFamily="34" charset="-122"/>
                <a:ea typeface="微软雅黑" pitchFamily="34" charset="-122"/>
              </a:rPr>
              <a:t>4.  </a:t>
            </a:r>
            <a:r>
              <a:rPr lang="zh-CN" altLang="zh-CN" sz="2600" b="1" dirty="0">
                <a:solidFill>
                  <a:srgbClr val="FF0000"/>
                </a:solidFill>
                <a:latin typeface="微软雅黑" pitchFamily="34" charset="-122"/>
                <a:ea typeface="微软雅黑" pitchFamily="34" charset="-122"/>
              </a:rPr>
              <a:t>配制制剂</a:t>
            </a:r>
            <a:r>
              <a:rPr lang="zh-CN" altLang="en-US" sz="2600" b="1" dirty="0">
                <a:solidFill>
                  <a:srgbClr val="FF0000"/>
                </a:solidFill>
                <a:latin typeface="微软雅黑" pitchFamily="34" charset="-122"/>
                <a:ea typeface="微软雅黑" pitchFamily="34" charset="-122"/>
              </a:rPr>
              <a:t>的品种要求</a:t>
            </a:r>
            <a:endParaRPr lang="en-US" altLang="zh-CN" sz="2600" b="1" dirty="0">
              <a:solidFill>
                <a:srgbClr val="FF0000"/>
              </a:solidFill>
              <a:latin typeface="微软雅黑" pitchFamily="34" charset="-122"/>
              <a:ea typeface="微软雅黑" pitchFamily="34" charset="-122"/>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83688" y="645679"/>
            <a:ext cx="11211487" cy="526297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50000"/>
              </a:lnSpc>
              <a:spcBef>
                <a:spcPct val="0"/>
              </a:spcBef>
              <a:spcAft>
                <a:spcPct val="0"/>
              </a:spcAft>
              <a:buClrTx/>
              <a:buSzTx/>
              <a:buFontTx/>
              <a:buNone/>
              <a:tabLst/>
            </a:pPr>
            <a:r>
              <a:rPr kumimoji="0" lang="zh-CN" sz="1000" b="1" i="0" u="none" strike="noStrike" cap="none" normalizeH="0" baseline="0" dirty="0" smtClean="0">
                <a:ln>
                  <a:noFill/>
                </a:ln>
                <a:solidFill>
                  <a:srgbClr val="717171"/>
                </a:solidFill>
                <a:effectLst/>
                <a:latin typeface="Calibri" pitchFamily="34" charset="0"/>
                <a:ea typeface="宋体" pitchFamily="2" charset="-122"/>
                <a:cs typeface="宋体" pitchFamily="2" charset="-122"/>
              </a:rPr>
              <a:t>　</a:t>
            </a:r>
            <a:r>
              <a:rPr kumimoji="0" lang="zh-CN" sz="1000" b="1" u="none" strike="noStrike" cap="none" normalizeH="0" baseline="0" dirty="0" smtClean="0">
                <a:ln>
                  <a:noFill/>
                </a:ln>
                <a:solidFill>
                  <a:srgbClr val="717171"/>
                </a:solidFill>
                <a:effectLst/>
                <a:latin typeface="微软雅黑" pitchFamily="34" charset="-122"/>
                <a:ea typeface="微软雅黑" pitchFamily="34" charset="-122"/>
                <a:cs typeface="宋体" pitchFamily="2" charset="-122"/>
              </a:rPr>
              <a:t>　</a:t>
            </a:r>
            <a:r>
              <a:rPr kumimoji="0" lang="en-US" altLang="zh-CN" sz="1000" b="1" u="none" strike="noStrike" cap="none" normalizeH="0" baseline="0" dirty="0" smtClean="0">
                <a:ln>
                  <a:noFill/>
                </a:ln>
                <a:solidFill>
                  <a:srgbClr val="717171"/>
                </a:solidFill>
                <a:effectLst/>
                <a:latin typeface="微软雅黑" pitchFamily="34" charset="-122"/>
                <a:ea typeface="微软雅黑" pitchFamily="34" charset="-122"/>
                <a:cs typeface="宋体" pitchFamily="2" charset="-122"/>
              </a:rPr>
              <a:t>          </a:t>
            </a:r>
            <a:r>
              <a:rPr lang="zh-CN" altLang="en-US" sz="2800" b="1" dirty="0" smtClean="0">
                <a:solidFill>
                  <a:srgbClr val="FF0000"/>
                </a:solidFill>
                <a:latin typeface="微软雅黑" pitchFamily="34" charset="-122"/>
                <a:ea typeface="微软雅黑" pitchFamily="34" charset="-122"/>
                <a:cs typeface="宋体" pitchFamily="2" charset="-122"/>
              </a:rPr>
              <a:t>（七）</a:t>
            </a:r>
            <a:r>
              <a:rPr kumimoji="0" lang="zh-CN" altLang="en-US" sz="2800" b="1"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医疗机构药事管理的禁止性规定</a:t>
            </a:r>
            <a:endParaRPr kumimoji="0" lang="zh-CN" sz="2800" b="1"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a:p>
            <a:pPr marL="0" marR="0" lvl="0" indent="0" algn="l" defTabSz="914400" rtl="0" eaLnBrk="0" fontAlgn="t" latinLnBrk="0" hangingPunct="0">
              <a:lnSpc>
                <a:spcPct val="150000"/>
              </a:lnSpc>
              <a:spcBef>
                <a:spcPct val="0"/>
              </a:spcBef>
              <a:spcAft>
                <a:spcPct val="0"/>
              </a:spcAft>
              <a:buClrTx/>
              <a:buSzTx/>
              <a:buFontTx/>
              <a:buNone/>
              <a:tabLst/>
            </a:pPr>
            <a:r>
              <a:rPr kumimoji="0" lang="zh-CN" sz="28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800" b="1" u="none" strike="noStrike" cap="none" normalizeH="0" baseline="0" dirty="0" smtClean="0">
                <a:ln>
                  <a:noFill/>
                </a:ln>
                <a:effectLst/>
                <a:latin typeface="微软雅黑" pitchFamily="34" charset="-122"/>
                <a:ea typeface="微软雅黑" pitchFamily="34" charset="-122"/>
                <a:cs typeface="宋体" pitchFamily="2" charset="-122"/>
              </a:rPr>
              <a:t>  1. </a:t>
            </a: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医疗机构</a:t>
            </a:r>
            <a:r>
              <a:rPr kumimoji="0" lang="zh-CN" altLang="en-US" sz="2800" b="1"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rPr>
              <a:t>非药学技术人员</a:t>
            </a: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不得直接从事药剂技术工作。</a:t>
            </a:r>
          </a:p>
          <a:p>
            <a:pPr marL="0" marR="0" lvl="0" indent="0" algn="l" defTabSz="914400" rtl="0" eaLnBrk="0" fontAlgn="t" latinLnBrk="0" hangingPunct="0">
              <a:lnSpc>
                <a:spcPct val="150000"/>
              </a:lnSpc>
              <a:spcBef>
                <a:spcPct val="0"/>
              </a:spcBef>
              <a:spcAft>
                <a:spcPct val="0"/>
              </a:spcAft>
              <a:buClrTx/>
              <a:buSzTx/>
              <a:buFontTx/>
              <a:buNone/>
              <a:tabLst/>
            </a:pP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800" b="1" u="none" strike="noStrike" cap="none" normalizeH="0" baseline="0" dirty="0" smtClean="0">
                <a:ln>
                  <a:noFill/>
                </a:ln>
                <a:effectLst/>
                <a:latin typeface="微软雅黑" pitchFamily="34" charset="-122"/>
                <a:ea typeface="微软雅黑" pitchFamily="34" charset="-122"/>
                <a:cs typeface="宋体" pitchFamily="2" charset="-122"/>
              </a:rPr>
              <a:t>2.</a:t>
            </a:r>
            <a:r>
              <a:rPr kumimoji="0" lang="zh-CN" altLang="en-US" sz="2800" b="1"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rPr>
              <a:t>不符合规定要求的药品</a:t>
            </a: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，医疗机构不得购进和使用。</a:t>
            </a:r>
          </a:p>
          <a:p>
            <a:pPr marL="0" marR="0" lvl="0" indent="0" algn="l" defTabSz="914400" rtl="0" eaLnBrk="0" fontAlgn="t" latinLnBrk="0" hangingPunct="0">
              <a:lnSpc>
                <a:spcPct val="150000"/>
              </a:lnSpc>
              <a:spcBef>
                <a:spcPct val="0"/>
              </a:spcBef>
              <a:spcAft>
                <a:spcPct val="0"/>
              </a:spcAft>
              <a:buClrTx/>
              <a:buSzTx/>
              <a:buFontTx/>
              <a:buNone/>
              <a:tabLst/>
            </a:pP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800" b="1" u="none" strike="noStrike" cap="none" normalizeH="0" baseline="0" dirty="0" smtClean="0">
                <a:ln>
                  <a:noFill/>
                </a:ln>
                <a:effectLst/>
                <a:latin typeface="微软雅黑" pitchFamily="34" charset="-122"/>
                <a:ea typeface="微软雅黑" pitchFamily="34" charset="-122"/>
                <a:cs typeface="宋体" pitchFamily="2" charset="-122"/>
              </a:rPr>
              <a:t>3.</a:t>
            </a: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药学技术人员</a:t>
            </a:r>
            <a:r>
              <a:rPr kumimoji="0" lang="zh-CN" altLang="en-US" sz="2800" b="1"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rPr>
              <a:t>不得擅自更改或者代用</a:t>
            </a: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处方所列药品。</a:t>
            </a:r>
          </a:p>
          <a:p>
            <a:pPr marL="0" marR="0" lvl="0" indent="0" algn="l" defTabSz="914400" rtl="0" eaLnBrk="0" fontAlgn="t" latinLnBrk="0" hangingPunct="0">
              <a:lnSpc>
                <a:spcPct val="150000"/>
              </a:lnSpc>
              <a:spcBef>
                <a:spcPct val="0"/>
              </a:spcBef>
              <a:spcAft>
                <a:spcPct val="0"/>
              </a:spcAft>
              <a:buClrTx/>
              <a:buSzTx/>
              <a:buFontTx/>
              <a:buNone/>
              <a:tabLst/>
            </a:pP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800" b="1" u="none" strike="noStrike" cap="none" normalizeH="0" baseline="0" dirty="0" smtClean="0">
                <a:ln>
                  <a:noFill/>
                </a:ln>
                <a:effectLst/>
                <a:latin typeface="微软雅黑" pitchFamily="34" charset="-122"/>
                <a:ea typeface="微软雅黑" pitchFamily="34" charset="-122"/>
                <a:cs typeface="宋体" pitchFamily="2" charset="-122"/>
              </a:rPr>
              <a:t>4.</a:t>
            </a:r>
            <a:r>
              <a:rPr kumimoji="0" lang="zh-CN" altLang="en-US" sz="2800" b="1"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rPr>
              <a:t>无医疗机构制剂许可证</a:t>
            </a: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的医疗机构不得配制制剂。</a:t>
            </a:r>
          </a:p>
          <a:p>
            <a:pPr eaLnBrk="0" fontAlgn="t" hangingPunct="0">
              <a:lnSpc>
                <a:spcPct val="150000"/>
              </a:lnSpc>
              <a:spcBef>
                <a:spcPct val="0"/>
              </a:spcBef>
              <a:spcAft>
                <a:spcPct val="0"/>
              </a:spcAft>
            </a:pP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800" b="1" u="none" strike="noStrike" cap="none" normalizeH="0" baseline="0" dirty="0" smtClean="0">
                <a:ln>
                  <a:noFill/>
                </a:ln>
                <a:effectLst/>
                <a:latin typeface="微软雅黑" pitchFamily="34" charset="-122"/>
                <a:ea typeface="微软雅黑" pitchFamily="34" charset="-122"/>
                <a:cs typeface="宋体" pitchFamily="2" charset="-122"/>
              </a:rPr>
              <a:t>5.</a:t>
            </a:r>
            <a:r>
              <a:rPr kumimoji="0" lang="zh-CN" altLang="en-US" sz="2800" b="1" u="none" strike="noStrike" cap="none" normalizeH="0" baseline="0" dirty="0" smtClean="0">
                <a:ln>
                  <a:noFill/>
                </a:ln>
                <a:effectLst/>
                <a:latin typeface="微软雅黑" pitchFamily="34" charset="-122"/>
                <a:ea typeface="微软雅黑" pitchFamily="34" charset="-122"/>
                <a:cs typeface="宋体" pitchFamily="2" charset="-122"/>
              </a:rPr>
              <a:t>医疗机构配制的制剂</a:t>
            </a:r>
            <a:r>
              <a:rPr kumimoji="0" lang="zh-CN" altLang="en-US" sz="2800" b="1"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rPr>
              <a:t>不得在市场上销售。</a:t>
            </a:r>
            <a:endParaRPr kumimoji="0" lang="en-US" altLang="zh-CN" sz="2800" b="1"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endParaRPr>
          </a:p>
          <a:p>
            <a:pPr eaLnBrk="0" fontAlgn="t" hangingPunct="0">
              <a:lnSpc>
                <a:spcPct val="150000"/>
              </a:lnSpc>
              <a:spcBef>
                <a:spcPct val="0"/>
              </a:spcBef>
              <a:spcAft>
                <a:spcPct val="0"/>
              </a:spcAft>
            </a:pPr>
            <a:r>
              <a:rPr lang="en-US" altLang="zh-CN" sz="2800" b="1" dirty="0" smtClean="0">
                <a:solidFill>
                  <a:srgbClr val="0D6FB8"/>
                </a:solidFill>
                <a:latin typeface="微软雅黑" pitchFamily="34" charset="-122"/>
                <a:ea typeface="微软雅黑" pitchFamily="34" charset="-122"/>
              </a:rPr>
              <a:t>         </a:t>
            </a:r>
            <a:r>
              <a:rPr lang="en-US" altLang="zh-CN" sz="2800" b="1" dirty="0" smtClean="0">
                <a:latin typeface="微软雅黑" pitchFamily="34" charset="-122"/>
                <a:ea typeface="微软雅黑" pitchFamily="34" charset="-122"/>
              </a:rPr>
              <a:t>6.</a:t>
            </a:r>
            <a:r>
              <a:rPr lang="zh-CN" altLang="zh-CN" sz="2800" b="1" dirty="0" smtClean="0">
                <a:latin typeface="微软雅黑" pitchFamily="34" charset="-122"/>
                <a:ea typeface="微软雅黑" pitchFamily="34" charset="-122"/>
              </a:rPr>
              <a:t>禁止在药品购销中</a:t>
            </a:r>
            <a:r>
              <a:rPr lang="zh-CN" altLang="zh-CN" sz="2800" b="1" dirty="0" smtClean="0">
                <a:solidFill>
                  <a:srgbClr val="0070C0"/>
                </a:solidFill>
                <a:latin typeface="微软雅黑" pitchFamily="34" charset="-122"/>
                <a:ea typeface="微软雅黑" pitchFamily="34" charset="-122"/>
              </a:rPr>
              <a:t>收受</a:t>
            </a:r>
            <a:r>
              <a:rPr lang="zh-CN" altLang="en-US" sz="2800" b="1" dirty="0" smtClean="0">
                <a:solidFill>
                  <a:srgbClr val="0070C0"/>
                </a:solidFill>
                <a:latin typeface="微软雅黑" pitchFamily="34" charset="-122"/>
                <a:ea typeface="微软雅黑" pitchFamily="34" charset="-122"/>
              </a:rPr>
              <a:t>财物</a:t>
            </a:r>
            <a:r>
              <a:rPr lang="zh-CN" altLang="zh-CN" sz="2800" b="1" dirty="0" smtClean="0">
                <a:solidFill>
                  <a:srgbClr val="0070C0"/>
                </a:solidFill>
                <a:latin typeface="微软雅黑" pitchFamily="34" charset="-122"/>
                <a:ea typeface="微软雅黑" pitchFamily="34" charset="-122"/>
              </a:rPr>
              <a:t>或者其他不正当利益。</a:t>
            </a:r>
            <a:endParaRPr lang="zh-CN" altLang="en-US" sz="2800" b="1" dirty="0" smtClean="0">
              <a:solidFill>
                <a:srgbClr val="0D6FB8"/>
              </a:solidFill>
              <a:latin typeface="微软雅黑" pitchFamily="34" charset="-122"/>
              <a:ea typeface="微软雅黑" pitchFamily="34" charset="-122"/>
              <a:cs typeface="宋体" pitchFamily="2" charset="-122"/>
            </a:endParaRPr>
          </a:p>
          <a:p>
            <a:pPr marL="0" marR="0" lvl="0" indent="0" algn="l" defTabSz="914400" rtl="0" eaLnBrk="0" fontAlgn="t" latinLnBrk="0" hangingPunct="0">
              <a:lnSpc>
                <a:spcPct val="150000"/>
              </a:lnSpc>
              <a:spcBef>
                <a:spcPct val="0"/>
              </a:spcBef>
              <a:spcAft>
                <a:spcPct val="0"/>
              </a:spcAft>
              <a:buClrTx/>
              <a:buSzTx/>
              <a:buFontTx/>
              <a:buNone/>
              <a:tabLst/>
            </a:pPr>
            <a:endParaRPr kumimoji="0" lang="zh-CN" altLang="en-US" sz="2800" b="1"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78955" y="981075"/>
            <a:ext cx="9125209" cy="5262979"/>
          </a:xfrm>
          <a:prstGeom prst="rect">
            <a:avLst/>
          </a:prstGeom>
        </p:spPr>
        <p:txBody>
          <a:bodyPr>
            <a:spAutoFit/>
          </a:bodyPr>
          <a:lstStyle/>
          <a:p>
            <a:pPr>
              <a:defRPr/>
            </a:pPr>
            <a:r>
              <a:rPr lang="zh-CN" altLang="en-US" sz="2800" b="1" dirty="0" smtClean="0">
                <a:solidFill>
                  <a:srgbClr val="FF0000"/>
                </a:solidFill>
                <a:latin typeface="微软雅黑" pitchFamily="34" charset="-122"/>
                <a:ea typeface="微软雅黑" pitchFamily="34" charset="-122"/>
              </a:rPr>
              <a:t>九、药品</a:t>
            </a:r>
            <a:r>
              <a:rPr lang="zh-CN" altLang="en-US" sz="2800" b="1" dirty="0">
                <a:solidFill>
                  <a:srgbClr val="FF0000"/>
                </a:solidFill>
                <a:latin typeface="微软雅黑" pitchFamily="34" charset="-122"/>
                <a:ea typeface="微软雅黑" pitchFamily="34" charset="-122"/>
              </a:rPr>
              <a:t>上市后管理</a:t>
            </a:r>
          </a:p>
          <a:p>
            <a:pPr>
              <a:defRPr/>
            </a:pPr>
            <a:r>
              <a:rPr lang="zh-CN" altLang="en-US" sz="2800" b="1" dirty="0">
                <a:latin typeface="微软雅黑" pitchFamily="34" charset="-122"/>
                <a:ea typeface="微软雅黑" pitchFamily="34" charset="-122"/>
              </a:rPr>
              <a:t>　　</a:t>
            </a:r>
            <a:r>
              <a:rPr lang="zh-CN" altLang="en-US" sz="2800" b="1" dirty="0">
                <a:solidFill>
                  <a:srgbClr val="3333CC"/>
                </a:solidFill>
                <a:latin typeface="微软雅黑" pitchFamily="34" charset="-122"/>
                <a:ea typeface="微软雅黑" pitchFamily="34" charset="-122"/>
              </a:rPr>
              <a:t>药品上市许可持有人</a:t>
            </a:r>
            <a:r>
              <a:rPr lang="zh-CN" altLang="en-US" sz="2800" b="1" dirty="0">
                <a:solidFill>
                  <a:srgbClr val="000000"/>
                </a:solidFill>
                <a:latin typeface="微软雅黑" pitchFamily="34" charset="-122"/>
                <a:ea typeface="微软雅黑" pitchFamily="34" charset="-122"/>
              </a:rPr>
              <a:t>应当制定药品上市后风险管理计划，主动开展药品上市后研究，对药品的</a:t>
            </a:r>
            <a:r>
              <a:rPr lang="zh-CN" altLang="en-US" sz="2800" b="1" dirty="0">
                <a:solidFill>
                  <a:srgbClr val="3333CC"/>
                </a:solidFill>
                <a:latin typeface="微软雅黑" pitchFamily="34" charset="-122"/>
                <a:ea typeface="微软雅黑" pitchFamily="34" charset="-122"/>
              </a:rPr>
              <a:t>安全性、有效性和质量可控性进行</a:t>
            </a:r>
            <a:r>
              <a:rPr lang="zh-CN" altLang="en-US" sz="2800" b="1" dirty="0">
                <a:solidFill>
                  <a:srgbClr val="000000"/>
                </a:solidFill>
                <a:latin typeface="微软雅黑" pitchFamily="34" charset="-122"/>
                <a:ea typeface="微软雅黑" pitchFamily="34" charset="-122"/>
              </a:rPr>
              <a:t>进一步确证，加强对已上市药品的持续管理。</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对</a:t>
            </a:r>
            <a:r>
              <a:rPr lang="zh-CN" altLang="en-US" sz="2800" b="1" dirty="0">
                <a:solidFill>
                  <a:srgbClr val="FF0000"/>
                </a:solidFill>
                <a:latin typeface="微软雅黑" pitchFamily="34" charset="-122"/>
                <a:ea typeface="微软雅黑" pitchFamily="34" charset="-122"/>
              </a:rPr>
              <a:t>附条件</a:t>
            </a:r>
            <a:r>
              <a:rPr lang="zh-CN" altLang="en-US" sz="2800" b="1" dirty="0">
                <a:solidFill>
                  <a:srgbClr val="000000"/>
                </a:solidFill>
                <a:latin typeface="微软雅黑" pitchFamily="34" charset="-122"/>
                <a:ea typeface="微软雅黑" pitchFamily="34" charset="-122"/>
              </a:rPr>
              <a:t>批准的药品，药品上市许可持有人应当采取</a:t>
            </a:r>
            <a:r>
              <a:rPr lang="zh-CN" altLang="en-US" sz="2800" b="1" dirty="0">
                <a:solidFill>
                  <a:srgbClr val="FF0000"/>
                </a:solidFill>
                <a:latin typeface="微软雅黑" pitchFamily="34" charset="-122"/>
                <a:ea typeface="微软雅黑" pitchFamily="34" charset="-122"/>
              </a:rPr>
              <a:t>相应风险管理措施</a:t>
            </a:r>
            <a:r>
              <a:rPr lang="zh-CN" altLang="en-US" sz="2800" b="1" dirty="0">
                <a:solidFill>
                  <a:srgbClr val="000000"/>
                </a:solidFill>
                <a:latin typeface="微软雅黑" pitchFamily="34" charset="-122"/>
                <a:ea typeface="微软雅黑" pitchFamily="34" charset="-122"/>
              </a:rPr>
              <a:t>，并在规定期限内按照要求完成相关研究；</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FF0000"/>
                </a:solidFill>
                <a:latin typeface="微软雅黑" pitchFamily="34" charset="-122"/>
                <a:ea typeface="微软雅黑" pitchFamily="34" charset="-122"/>
              </a:rPr>
              <a:t>逾期未按照要求完成研究或者不能证明其获益大于风险的</a:t>
            </a:r>
            <a:r>
              <a:rPr lang="zh-CN" altLang="en-US" sz="2800" b="1" dirty="0">
                <a:solidFill>
                  <a:srgbClr val="000000"/>
                </a:solidFill>
                <a:latin typeface="微软雅黑" pitchFamily="34" charset="-122"/>
                <a:ea typeface="微软雅黑" pitchFamily="34" charset="-122"/>
              </a:rPr>
              <a:t>，国务院药品监督管理部门应当依法处理，直至注销药品注册证书。</a:t>
            </a:r>
            <a:br>
              <a:rPr lang="zh-CN" altLang="en-US" sz="2800" b="1" dirty="0">
                <a:solidFill>
                  <a:srgbClr val="000000"/>
                </a:solidFill>
                <a:latin typeface="微软雅黑" pitchFamily="34" charset="-122"/>
                <a:ea typeface="微软雅黑" pitchFamily="34" charset="-122"/>
              </a:rPr>
            </a:br>
            <a:endParaRPr lang="zh-CN" altLang="en-US" sz="2800" b="1" dirty="0">
              <a:solidFill>
                <a:srgbClr val="000000"/>
              </a:solidFill>
              <a:latin typeface="微软雅黑" pitchFamily="34" charset="-122"/>
              <a:ea typeface="微软雅黑" pitchFamily="34" charset="-122"/>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矩形 1"/>
          <p:cNvSpPr>
            <a:spLocks noChangeArrowheads="1"/>
          </p:cNvSpPr>
          <p:nvPr/>
        </p:nvSpPr>
        <p:spPr bwMode="auto">
          <a:xfrm>
            <a:off x="1007796" y="908051"/>
            <a:ext cx="10179584" cy="5262979"/>
          </a:xfrm>
          <a:prstGeom prst="rect">
            <a:avLst/>
          </a:prstGeom>
          <a:noFill/>
          <a:ln w="9525">
            <a:noFill/>
            <a:miter lim="800000"/>
            <a:headEnd/>
            <a:tailEnd/>
          </a:ln>
        </p:spPr>
        <p:txBody>
          <a:bodyPr>
            <a:spAutoFit/>
          </a:bodyPr>
          <a:lstStyle/>
          <a:p>
            <a:pPr lvl="1">
              <a:defRPr/>
            </a:pPr>
            <a:r>
              <a:rPr lang="zh-CN" altLang="en-US" sz="2800" b="1" dirty="0">
                <a:solidFill>
                  <a:srgbClr val="000000"/>
                </a:solidFill>
                <a:latin typeface="微软雅黑" pitchFamily="34" charset="-122"/>
                <a:ea typeface="微软雅黑" pitchFamily="34" charset="-122"/>
              </a:rPr>
              <a:t>       </a:t>
            </a:r>
            <a:r>
              <a:rPr lang="zh-CN" altLang="en-US" sz="2800" b="1" dirty="0">
                <a:solidFill>
                  <a:srgbClr val="3333CC"/>
                </a:solidFill>
                <a:latin typeface="微软雅黑" pitchFamily="34" charset="-122"/>
                <a:ea typeface="微软雅黑" pitchFamily="34" charset="-122"/>
              </a:rPr>
              <a:t>药品上市许可持有人</a:t>
            </a:r>
            <a:r>
              <a:rPr lang="zh-CN" altLang="en-US" sz="2800" b="1" dirty="0">
                <a:solidFill>
                  <a:srgbClr val="000000"/>
                </a:solidFill>
                <a:latin typeface="微软雅黑" pitchFamily="34" charset="-122"/>
                <a:ea typeface="微软雅黑" pitchFamily="34" charset="-122"/>
              </a:rPr>
              <a:t>应当开展药品上市后不良反应监测，主动收集、跟踪分析</a:t>
            </a:r>
            <a:r>
              <a:rPr lang="zh-CN" altLang="en-US" sz="2800" b="1" dirty="0">
                <a:solidFill>
                  <a:srgbClr val="FF0000"/>
                </a:solidFill>
                <a:latin typeface="微软雅黑" pitchFamily="34" charset="-122"/>
                <a:ea typeface="微软雅黑" pitchFamily="34" charset="-122"/>
              </a:rPr>
              <a:t>疑似药品不良反应信息</a:t>
            </a:r>
            <a:r>
              <a:rPr lang="zh-CN" altLang="en-US" sz="2800" b="1" dirty="0">
                <a:solidFill>
                  <a:srgbClr val="000000"/>
                </a:solidFill>
                <a:latin typeface="微软雅黑" pitchFamily="34" charset="-122"/>
                <a:ea typeface="微软雅黑" pitchFamily="34" charset="-122"/>
              </a:rPr>
              <a:t>，对已识别风险的药品及时采取风险控制措施。</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a:t>
            </a:r>
            <a:endParaRPr lang="en-US" altLang="zh-CN" sz="2800" b="1" dirty="0">
              <a:solidFill>
                <a:srgbClr val="000000"/>
              </a:solidFill>
              <a:latin typeface="微软雅黑" pitchFamily="34" charset="-122"/>
              <a:ea typeface="微软雅黑" pitchFamily="34" charset="-122"/>
            </a:endParaRPr>
          </a:p>
          <a:p>
            <a:pPr lvl="1">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药品上市许可持有人、药品生产企业、药品经营企业和医疗机构应当经常考察</a:t>
            </a:r>
            <a:r>
              <a:rPr lang="zh-CN" altLang="en-US" sz="2800" b="1" dirty="0">
                <a:solidFill>
                  <a:srgbClr val="FF0000"/>
                </a:solidFill>
                <a:latin typeface="微软雅黑" pitchFamily="34" charset="-122"/>
                <a:ea typeface="微软雅黑" pitchFamily="34" charset="-122"/>
              </a:rPr>
              <a:t>本单位所生产、经营、使用的药品质量、疗效和不良反应</a:t>
            </a:r>
            <a:r>
              <a:rPr lang="zh-CN" altLang="en-US" sz="2800" b="1" dirty="0">
                <a:latin typeface="微软雅黑" pitchFamily="34" charset="-122"/>
                <a:ea typeface="微软雅黑" pitchFamily="34" charset="-122"/>
              </a:rPr>
              <a:t>。</a:t>
            </a:r>
            <a:endParaRPr lang="en-US" altLang="zh-CN" sz="2800" b="1" dirty="0">
              <a:latin typeface="微软雅黑" pitchFamily="34" charset="-122"/>
              <a:ea typeface="微软雅黑" pitchFamily="34" charset="-122"/>
            </a:endParaRPr>
          </a:p>
          <a:p>
            <a:pPr lvl="1">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FF0000"/>
                </a:solidFill>
                <a:latin typeface="微软雅黑" pitchFamily="34" charset="-122"/>
                <a:ea typeface="微软雅黑" pitchFamily="34" charset="-122"/>
              </a:rPr>
              <a:t>发现疑似不良反应的</a:t>
            </a:r>
            <a:r>
              <a:rPr lang="zh-CN" altLang="en-US" sz="2800" b="1" dirty="0">
                <a:solidFill>
                  <a:schemeClr val="tx1">
                    <a:lumMod val="60000"/>
                    <a:lumOff val="40000"/>
                  </a:schemeClr>
                </a:solidFill>
                <a:latin typeface="微软雅黑" pitchFamily="34" charset="-122"/>
                <a:ea typeface="微软雅黑" pitchFamily="34" charset="-122"/>
              </a:rPr>
              <a:t>，</a:t>
            </a:r>
            <a:r>
              <a:rPr lang="zh-CN" altLang="en-US" sz="2800" b="1" dirty="0">
                <a:solidFill>
                  <a:srgbClr val="000000"/>
                </a:solidFill>
                <a:latin typeface="微软雅黑" pitchFamily="34" charset="-122"/>
                <a:ea typeface="微软雅黑" pitchFamily="34" charset="-122"/>
              </a:rPr>
              <a:t>应当及时向药品监督管理部门和卫生健康主管部门报告。</a:t>
            </a:r>
            <a:endParaRPr lang="en-US" altLang="zh-CN" sz="2800" b="1" dirty="0">
              <a:solidFill>
                <a:srgbClr val="000000"/>
              </a:solidFill>
              <a:latin typeface="微软雅黑" pitchFamily="34" charset="-122"/>
              <a:ea typeface="微软雅黑" pitchFamily="34" charset="-122"/>
            </a:endParaRPr>
          </a:p>
          <a:p>
            <a:pPr lvl="1">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具体办法由国务院药品监督管理部门会同国务院卫生健康主管部门制定。</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矩形 1"/>
          <p:cNvSpPr>
            <a:spLocks noChangeArrowheads="1"/>
          </p:cNvSpPr>
          <p:nvPr/>
        </p:nvSpPr>
        <p:spPr bwMode="auto">
          <a:xfrm>
            <a:off x="1678954" y="1125539"/>
            <a:ext cx="9508425" cy="3890489"/>
          </a:xfrm>
          <a:prstGeom prst="rect">
            <a:avLst/>
          </a:prstGeom>
          <a:noFill/>
          <a:ln w="9525">
            <a:noFill/>
            <a:miter lim="800000"/>
            <a:headEnd/>
            <a:tailEnd/>
          </a:ln>
        </p:spPr>
        <p:txBody>
          <a:bodyPr>
            <a:spAutoFit/>
          </a:bodyPr>
          <a:lstStyle/>
          <a:p>
            <a:pPr>
              <a:lnSpc>
                <a:spcPct val="150000"/>
              </a:lnSpc>
              <a:defRPr/>
            </a:pPr>
            <a:r>
              <a:rPr lang="zh-CN" altLang="en-US" b="1" dirty="0">
                <a:latin typeface="微软雅黑" pitchFamily="34" charset="-122"/>
                <a:ea typeface="微软雅黑" pitchFamily="34" charset="-122"/>
              </a:rPr>
              <a:t>　       </a:t>
            </a:r>
            <a:r>
              <a:rPr lang="zh-CN" altLang="en-US" sz="2800" b="1" dirty="0">
                <a:solidFill>
                  <a:srgbClr val="3333CC"/>
                </a:solidFill>
                <a:latin typeface="微软雅黑" pitchFamily="34" charset="-122"/>
                <a:ea typeface="微软雅黑" pitchFamily="34" charset="-122"/>
              </a:rPr>
              <a:t>对已确认发生严重不良反应的药品，</a:t>
            </a:r>
            <a:r>
              <a:rPr lang="zh-CN" altLang="en-US" sz="2800" b="1" dirty="0">
                <a:solidFill>
                  <a:srgbClr val="000000"/>
                </a:solidFill>
                <a:latin typeface="微软雅黑" pitchFamily="34" charset="-122"/>
                <a:ea typeface="微软雅黑" pitchFamily="34" charset="-122"/>
              </a:rPr>
              <a:t>由国务院药品监督管理部门或者省级药品监督管理部门根据实际情况采取</a:t>
            </a:r>
            <a:r>
              <a:rPr lang="zh-CN" altLang="en-US" sz="2800" b="1" dirty="0">
                <a:solidFill>
                  <a:srgbClr val="FF0000"/>
                </a:solidFill>
                <a:latin typeface="微软雅黑" pitchFamily="34" charset="-122"/>
                <a:ea typeface="微软雅黑" pitchFamily="34" charset="-122"/>
              </a:rPr>
              <a:t>停止生产、销售、使用等紧急控制措施</a:t>
            </a:r>
            <a:r>
              <a:rPr lang="zh-CN" altLang="en-US" sz="2800" b="1" dirty="0">
                <a:latin typeface="微软雅黑" pitchFamily="34" charset="-122"/>
                <a:ea typeface="微软雅黑" pitchFamily="34" charset="-122"/>
              </a:rPr>
              <a:t>，</a:t>
            </a:r>
            <a:endParaRPr lang="en-US" altLang="zh-CN" sz="2800" b="1" dirty="0">
              <a:latin typeface="微软雅黑" pitchFamily="34" charset="-122"/>
              <a:ea typeface="微软雅黑" pitchFamily="34" charset="-122"/>
            </a:endParaRPr>
          </a:p>
          <a:p>
            <a:pPr>
              <a:lnSpc>
                <a:spcPct val="150000"/>
              </a:lnSpc>
              <a:defRPr/>
            </a:pPr>
            <a:r>
              <a:rPr lang="en-US" altLang="zh-CN" sz="2800" b="1" dirty="0">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并应当在</a:t>
            </a:r>
            <a:r>
              <a:rPr lang="zh-CN" altLang="en-US" sz="2800" b="1" dirty="0">
                <a:solidFill>
                  <a:srgbClr val="FF0000"/>
                </a:solidFill>
                <a:latin typeface="微软雅黑" pitchFamily="34" charset="-122"/>
                <a:ea typeface="微软雅黑" pitchFamily="34" charset="-122"/>
              </a:rPr>
              <a:t>五日内</a:t>
            </a:r>
            <a:r>
              <a:rPr lang="zh-CN" altLang="en-US" sz="2800" b="1" dirty="0">
                <a:solidFill>
                  <a:srgbClr val="000000"/>
                </a:solidFill>
                <a:latin typeface="微软雅黑" pitchFamily="34" charset="-122"/>
                <a:ea typeface="微软雅黑" pitchFamily="34" charset="-122"/>
              </a:rPr>
              <a:t>组织鉴定，自鉴定结论作出之日起</a:t>
            </a:r>
            <a:r>
              <a:rPr lang="zh-CN" altLang="en-US" sz="2800" b="1" dirty="0">
                <a:solidFill>
                  <a:srgbClr val="FF0000"/>
                </a:solidFill>
                <a:latin typeface="微软雅黑" pitchFamily="34" charset="-122"/>
                <a:ea typeface="微软雅黑" pitchFamily="34" charset="-122"/>
              </a:rPr>
              <a:t>十五日内</a:t>
            </a:r>
            <a:r>
              <a:rPr lang="zh-CN" altLang="en-US" sz="2800" b="1" dirty="0">
                <a:solidFill>
                  <a:srgbClr val="000000"/>
                </a:solidFill>
                <a:latin typeface="微软雅黑" pitchFamily="34" charset="-122"/>
                <a:ea typeface="微软雅黑" pitchFamily="34" charset="-122"/>
              </a:rPr>
              <a:t>依法作出行政处理决定。</a:t>
            </a:r>
            <a:br>
              <a:rPr lang="zh-CN" altLang="en-US" sz="2800" b="1" dirty="0">
                <a:solidFill>
                  <a:srgbClr val="000000"/>
                </a:solidFill>
                <a:latin typeface="微软雅黑" pitchFamily="34" charset="-122"/>
                <a:ea typeface="微软雅黑" pitchFamily="34" charset="-122"/>
              </a:rPr>
            </a:br>
            <a:endParaRPr lang="zh-CN" altLang="en-US" sz="2800" dirty="0">
              <a:solidFill>
                <a:srgbClr val="000000"/>
              </a:solidFill>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6" name="内容占位符 2">
            <a:extLst>
              <a:ext uri="{FF2B5EF4-FFF2-40B4-BE49-F238E27FC236}">
                <a16:creationId xmlns="" xmlns:a16="http://schemas.microsoft.com/office/drawing/2014/main" id="{A7A91A53-AF37-4F97-8DFE-6A5A65AF07DE}"/>
              </a:ext>
            </a:extLst>
          </p:cNvPr>
          <p:cNvSpPr txBox="1">
            <a:spLocks/>
          </p:cNvSpPr>
          <p:nvPr/>
        </p:nvSpPr>
        <p:spPr>
          <a:xfrm>
            <a:off x="1595758" y="305556"/>
            <a:ext cx="10885450" cy="93610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r>
              <a:rPr lang="zh-CN" altLang="en-US" sz="2800" b="1" dirty="0" smtClean="0">
                <a:solidFill>
                  <a:srgbClr val="0D6FB8"/>
                </a:solidFill>
                <a:latin typeface="微软雅黑" panose="020B0503020204020204" pitchFamily="34" charset="-122"/>
                <a:ea typeface="微软雅黑" panose="020B0503020204020204" pitchFamily="34" charset="-122"/>
              </a:rPr>
              <a:t>新版</a:t>
            </a:r>
            <a:r>
              <a:rPr lang="en-US" altLang="zh-CN" sz="2800" b="1" dirty="0" smtClean="0">
                <a:solidFill>
                  <a:srgbClr val="0D6FB8"/>
                </a:solidFill>
                <a:latin typeface="微软雅黑" panose="020B0503020204020204" pitchFamily="34" charset="-122"/>
                <a:ea typeface="微软雅黑" panose="020B0503020204020204" pitchFamily="34" charset="-122"/>
              </a:rPr>
              <a:t>《</a:t>
            </a:r>
            <a:r>
              <a:rPr lang="zh-CN" altLang="en-US" sz="2800" b="1" dirty="0">
                <a:solidFill>
                  <a:srgbClr val="0D6FB8"/>
                </a:solidFill>
                <a:latin typeface="微软雅黑" panose="020B0503020204020204" pitchFamily="34" charset="-122"/>
                <a:ea typeface="微软雅黑" panose="020B0503020204020204" pitchFamily="34" charset="-122"/>
              </a:rPr>
              <a:t>药品管理法</a:t>
            </a:r>
            <a:r>
              <a:rPr lang="en-US" altLang="zh-CN" sz="2800" b="1" dirty="0">
                <a:solidFill>
                  <a:srgbClr val="0D6FB8"/>
                </a:solidFill>
                <a:latin typeface="微软雅黑" panose="020B0503020204020204" pitchFamily="34" charset="-122"/>
                <a:ea typeface="微软雅黑" panose="020B0503020204020204" pitchFamily="34" charset="-122"/>
              </a:rPr>
              <a:t>》</a:t>
            </a:r>
            <a:r>
              <a:rPr lang="zh-CN" altLang="en-US" sz="2800" b="1" dirty="0">
                <a:solidFill>
                  <a:srgbClr val="0D6FB8"/>
                </a:solidFill>
                <a:latin typeface="微软雅黑" panose="020B0503020204020204" pitchFamily="34" charset="-122"/>
                <a:ea typeface="微软雅黑" panose="020B0503020204020204" pitchFamily="34" charset="-122"/>
              </a:rPr>
              <a:t>明确药品管理以</a:t>
            </a:r>
            <a:r>
              <a:rPr lang="zh-CN" altLang="en-US" sz="2800" b="1" dirty="0">
                <a:solidFill>
                  <a:srgbClr val="FF0000"/>
                </a:solidFill>
                <a:latin typeface="微软雅黑" panose="020B0503020204020204" pitchFamily="34" charset="-122"/>
                <a:ea typeface="微软雅黑" panose="020B0503020204020204" pitchFamily="34" charset="-122"/>
              </a:rPr>
              <a:t>人民健康</a:t>
            </a:r>
            <a:r>
              <a:rPr lang="zh-CN" altLang="en-US" sz="2800" b="1" dirty="0">
                <a:solidFill>
                  <a:srgbClr val="0D6FB8"/>
                </a:solidFill>
                <a:latin typeface="微软雅黑" panose="020B0503020204020204" pitchFamily="34" charset="-122"/>
                <a:ea typeface="微软雅黑" panose="020B0503020204020204" pitchFamily="34" charset="-122"/>
              </a:rPr>
              <a:t>为中心</a:t>
            </a:r>
            <a:endParaRPr lang="en-US" altLang="zh-CN" sz="2800" b="1" dirty="0">
              <a:solidFill>
                <a:srgbClr val="0D6FB8"/>
              </a:solidFill>
              <a:latin typeface="微软雅黑" panose="020B0503020204020204" pitchFamily="34" charset="-122"/>
              <a:ea typeface="微软雅黑" panose="020B0503020204020204" pitchFamily="34" charset="-122"/>
            </a:endParaRPr>
          </a:p>
          <a:p>
            <a:pPr>
              <a:buFont typeface="Wingdings" panose="05000000000000000000" pitchFamily="2" charset="2"/>
              <a:buNone/>
            </a:pPr>
            <a:r>
              <a:rPr lang="en-US" altLang="zh-CN" sz="2400" dirty="0">
                <a:solidFill>
                  <a:srgbClr val="FF0000"/>
                </a:solidFill>
                <a:latin typeface="微软雅黑" panose="020B0503020204020204" pitchFamily="34" charset="-122"/>
                <a:ea typeface="微软雅黑" panose="020B0503020204020204" pitchFamily="34" charset="-122"/>
              </a:rPr>
              <a:t>          </a:t>
            </a:r>
            <a:endParaRPr lang="zh-CN" altLang="en-US" sz="2400" dirty="0">
              <a:latin typeface="微软雅黑" panose="020B0503020204020204" pitchFamily="34" charset="-122"/>
              <a:ea typeface="微软雅黑" panose="020B0503020204020204" pitchFamily="34" charset="-122"/>
            </a:endParaRPr>
          </a:p>
        </p:txBody>
      </p:sp>
      <p:sp>
        <p:nvSpPr>
          <p:cNvPr id="12" name="矩形 11">
            <a:extLst>
              <a:ext uri="{FF2B5EF4-FFF2-40B4-BE49-F238E27FC236}">
                <a16:creationId xmlns="" xmlns:a16="http://schemas.microsoft.com/office/drawing/2014/main" id="{0533FC64-D36B-487C-9D5A-9D18A1F8149B}"/>
              </a:ext>
            </a:extLst>
          </p:cNvPr>
          <p:cNvSpPr/>
          <p:nvPr/>
        </p:nvSpPr>
        <p:spPr>
          <a:xfrm>
            <a:off x="4535344" y="1088808"/>
            <a:ext cx="5170005" cy="461665"/>
          </a:xfrm>
          <a:prstGeom prst="rect">
            <a:avLst/>
          </a:prstGeom>
        </p:spPr>
        <p:txBody>
          <a:bodyPr wrap="none">
            <a:spAutoFit/>
          </a:bodyPr>
          <a:lstStyle/>
          <a:p>
            <a:r>
              <a:rPr lang="en-US" altLang="zh-CN" sz="2400" b="1" dirty="0">
                <a:latin typeface="微软雅黑" panose="020B0503020204020204" pitchFamily="34" charset="-122"/>
                <a:ea typeface="微软雅黑" panose="020B0503020204020204" pitchFamily="34" charset="-122"/>
              </a:rPr>
              <a:t>1. </a:t>
            </a:r>
            <a:r>
              <a:rPr lang="zh-CN" altLang="en-US" sz="2400" b="1" dirty="0">
                <a:solidFill>
                  <a:srgbClr val="FF0000"/>
                </a:solidFill>
                <a:latin typeface="微软雅黑" panose="020B0503020204020204" pitchFamily="34" charset="-122"/>
                <a:ea typeface="微软雅黑" panose="020B0503020204020204" pitchFamily="34" charset="-122"/>
              </a:rPr>
              <a:t>从篇章结构方面进行了重大调整。</a:t>
            </a:r>
            <a:endParaRPr lang="zh-CN" altLang="en-US" sz="2400" b="1" dirty="0">
              <a:solidFill>
                <a:srgbClr val="FF0000"/>
              </a:solidFill>
            </a:endParaRPr>
          </a:p>
        </p:txBody>
      </p:sp>
      <p:sp>
        <p:nvSpPr>
          <p:cNvPr id="13" name="矩形 12">
            <a:extLst>
              <a:ext uri="{FF2B5EF4-FFF2-40B4-BE49-F238E27FC236}">
                <a16:creationId xmlns="" xmlns:a16="http://schemas.microsoft.com/office/drawing/2014/main" id="{90D99416-DEA8-46F1-A748-50DD7638512B}"/>
              </a:ext>
            </a:extLst>
          </p:cNvPr>
          <p:cNvSpPr/>
          <p:nvPr/>
        </p:nvSpPr>
        <p:spPr>
          <a:xfrm>
            <a:off x="4480559" y="1936971"/>
            <a:ext cx="4931158" cy="461665"/>
          </a:xfrm>
          <a:prstGeom prst="rect">
            <a:avLst/>
          </a:prstGeom>
        </p:spPr>
        <p:txBody>
          <a:bodyPr wrap="none">
            <a:spAutoFit/>
          </a:bodyPr>
          <a:lstStyle/>
          <a:p>
            <a:r>
              <a:rPr lang="en-US" altLang="zh-CN" dirty="0">
                <a:latin typeface="微软雅黑" panose="020B0503020204020204" pitchFamily="34" charset="-122"/>
                <a:ea typeface="微软雅黑" panose="020B0503020204020204" pitchFamily="34" charset="-122"/>
              </a:rPr>
              <a:t> </a:t>
            </a:r>
            <a:r>
              <a:rPr lang="en-US" altLang="zh-CN" sz="2400" b="1" dirty="0">
                <a:latin typeface="微软雅黑" panose="020B0503020204020204" pitchFamily="34" charset="-122"/>
                <a:ea typeface="微软雅黑" panose="020B0503020204020204" pitchFamily="34" charset="-122"/>
              </a:rPr>
              <a:t>2. </a:t>
            </a:r>
            <a:r>
              <a:rPr lang="zh-CN" altLang="en-US" sz="2400" b="1" dirty="0">
                <a:latin typeface="微软雅黑" panose="020B0503020204020204" pitchFamily="34" charset="-122"/>
                <a:ea typeface="微软雅黑" panose="020B0503020204020204" pitchFamily="34" charset="-122"/>
              </a:rPr>
              <a:t>完善了药品管理法的立法宗旨。</a:t>
            </a:r>
            <a:endParaRPr lang="zh-CN" altLang="en-US" sz="2000" b="1" dirty="0">
              <a:latin typeface="微软雅黑" panose="020B0503020204020204" pitchFamily="34" charset="-122"/>
              <a:ea typeface="微软雅黑" panose="020B0503020204020204" pitchFamily="34" charset="-122"/>
            </a:endParaRPr>
          </a:p>
        </p:txBody>
      </p:sp>
      <p:sp>
        <p:nvSpPr>
          <p:cNvPr id="19" name="矩形 18">
            <a:extLst>
              <a:ext uri="{FF2B5EF4-FFF2-40B4-BE49-F238E27FC236}">
                <a16:creationId xmlns="" xmlns:a16="http://schemas.microsoft.com/office/drawing/2014/main" id="{66F41CE8-1F52-45CF-9F8E-4B7793FC81D3}"/>
              </a:ext>
            </a:extLst>
          </p:cNvPr>
          <p:cNvSpPr/>
          <p:nvPr/>
        </p:nvSpPr>
        <p:spPr>
          <a:xfrm>
            <a:off x="4535344" y="2797039"/>
            <a:ext cx="4554452" cy="461665"/>
          </a:xfrm>
          <a:prstGeom prst="rect">
            <a:avLst/>
          </a:prstGeom>
        </p:spPr>
        <p:txBody>
          <a:bodyPr wrap="none">
            <a:spAutoFit/>
          </a:bodyPr>
          <a:lstStyle/>
          <a:p>
            <a:r>
              <a:rPr lang="en-US" altLang="zh-CN" sz="2400" b="1" dirty="0">
                <a:latin typeface="微软雅黑" panose="020B0503020204020204" pitchFamily="34" charset="-122"/>
                <a:ea typeface="微软雅黑" panose="020B0503020204020204" pitchFamily="34" charset="-122"/>
              </a:rPr>
              <a:t>3. </a:t>
            </a:r>
            <a:r>
              <a:rPr lang="zh-CN" altLang="en-US" sz="2400" b="1" dirty="0">
                <a:latin typeface="微软雅黑" panose="020B0503020204020204" pitchFamily="34" charset="-122"/>
                <a:ea typeface="微软雅黑" panose="020B0503020204020204" pitchFamily="34" charset="-122"/>
              </a:rPr>
              <a:t>确定了药品管理的基本原则。</a:t>
            </a:r>
          </a:p>
        </p:txBody>
      </p:sp>
      <p:sp>
        <p:nvSpPr>
          <p:cNvPr id="3" name="矩形 2">
            <a:extLst>
              <a:ext uri="{FF2B5EF4-FFF2-40B4-BE49-F238E27FC236}">
                <a16:creationId xmlns="" xmlns:a16="http://schemas.microsoft.com/office/drawing/2014/main" id="{FCE6581D-B840-4DA5-BA17-9A5F1AC93A56}"/>
              </a:ext>
            </a:extLst>
          </p:cNvPr>
          <p:cNvSpPr/>
          <p:nvPr/>
        </p:nvSpPr>
        <p:spPr>
          <a:xfrm>
            <a:off x="4502796" y="3553333"/>
            <a:ext cx="6255127" cy="1200329"/>
          </a:xfrm>
          <a:prstGeom prst="rect">
            <a:avLst/>
          </a:prstGeom>
        </p:spPr>
        <p:txBody>
          <a:bodyPr wrap="square">
            <a:spAutoFit/>
          </a:bodyPr>
          <a:lstStyle/>
          <a:p>
            <a:r>
              <a:rPr lang="en-US" altLang="zh-CN" sz="2400" b="1" dirty="0">
                <a:latin typeface="微软雅黑" panose="020B0503020204020204" pitchFamily="34" charset="-122"/>
                <a:ea typeface="微软雅黑" panose="020B0503020204020204" pitchFamily="34" charset="-122"/>
              </a:rPr>
              <a:t>4.</a:t>
            </a:r>
            <a:r>
              <a:rPr lang="en-US" altLang="zh-CN" sz="2400" b="1" dirty="0">
                <a:solidFill>
                  <a:srgbClr val="00B050"/>
                </a:solidFill>
                <a:latin typeface="微软雅黑" panose="020B0503020204020204" pitchFamily="34" charset="-122"/>
                <a:ea typeface="微软雅黑" panose="020B0503020204020204" pitchFamily="34" charset="-122"/>
              </a:rPr>
              <a:t> </a:t>
            </a:r>
            <a:r>
              <a:rPr lang="zh-CN" altLang="en-US" sz="2400" b="1" dirty="0">
                <a:solidFill>
                  <a:srgbClr val="FF0000"/>
                </a:solidFill>
                <a:latin typeface="微软雅黑" panose="020B0503020204020204" pitchFamily="34" charset="-122"/>
                <a:ea typeface="微软雅黑" panose="020B0503020204020204" pitchFamily="34" charset="-122"/>
              </a:rPr>
              <a:t>确立了药品上市许可持有人制度、药品全程追溯制度、药物警戒制度，附条件审批制度、优先审批制度</a:t>
            </a:r>
            <a:r>
              <a:rPr lang="zh-CN" altLang="en-US" sz="2400" b="1" dirty="0">
                <a:latin typeface="微软雅黑" panose="020B0503020204020204" pitchFamily="34" charset="-122"/>
                <a:ea typeface="微软雅黑" panose="020B0503020204020204" pitchFamily="34" charset="-122"/>
              </a:rPr>
              <a:t>等一系列制度。</a:t>
            </a:r>
            <a:endParaRPr lang="zh-CN" altLang="en-US" sz="2400" b="1" dirty="0"/>
          </a:p>
        </p:txBody>
      </p:sp>
      <p:sp>
        <p:nvSpPr>
          <p:cNvPr id="4" name="矩形 3">
            <a:extLst>
              <a:ext uri="{FF2B5EF4-FFF2-40B4-BE49-F238E27FC236}">
                <a16:creationId xmlns="" xmlns:a16="http://schemas.microsoft.com/office/drawing/2014/main" id="{E726D5C6-C87B-48C4-AE98-F080F70B1CFA}"/>
              </a:ext>
            </a:extLst>
          </p:cNvPr>
          <p:cNvSpPr/>
          <p:nvPr/>
        </p:nvSpPr>
        <p:spPr>
          <a:xfrm>
            <a:off x="4535522" y="5096531"/>
            <a:ext cx="5785558" cy="461665"/>
          </a:xfrm>
          <a:prstGeom prst="rect">
            <a:avLst/>
          </a:prstGeom>
        </p:spPr>
        <p:txBody>
          <a:bodyPr wrap="none">
            <a:spAutoFit/>
          </a:bodyPr>
          <a:lstStyle/>
          <a:p>
            <a:r>
              <a:rPr lang="en-US" altLang="zh-CN" sz="2400" b="1" dirty="0">
                <a:latin typeface="微软雅黑" panose="020B0503020204020204" pitchFamily="34" charset="-122"/>
                <a:ea typeface="微软雅黑" panose="020B0503020204020204" pitchFamily="34" charset="-122"/>
              </a:rPr>
              <a:t>5. </a:t>
            </a:r>
            <a:r>
              <a:rPr lang="zh-CN" altLang="en-US" sz="2400" b="1" dirty="0">
                <a:latin typeface="微软雅黑" panose="020B0503020204020204" pitchFamily="34" charset="-122"/>
                <a:ea typeface="微软雅黑" panose="020B0503020204020204" pitchFamily="34" charset="-122"/>
              </a:rPr>
              <a:t>强化了药品监管体系和监管能力建设。</a:t>
            </a:r>
            <a:endParaRPr lang="zh-CN" altLang="en-US" sz="2400" b="1" dirty="0"/>
          </a:p>
        </p:txBody>
      </p:sp>
      <p:sp>
        <p:nvSpPr>
          <p:cNvPr id="5" name="矩形 4">
            <a:extLst>
              <a:ext uri="{FF2B5EF4-FFF2-40B4-BE49-F238E27FC236}">
                <a16:creationId xmlns="" xmlns:a16="http://schemas.microsoft.com/office/drawing/2014/main" id="{8A993C00-DECD-4133-A7B9-6C059F79A667}"/>
              </a:ext>
            </a:extLst>
          </p:cNvPr>
          <p:cNvSpPr/>
          <p:nvPr/>
        </p:nvSpPr>
        <p:spPr>
          <a:xfrm>
            <a:off x="4535344" y="5815100"/>
            <a:ext cx="5078634" cy="461665"/>
          </a:xfrm>
          <a:prstGeom prst="rect">
            <a:avLst/>
          </a:prstGeom>
        </p:spPr>
        <p:txBody>
          <a:bodyPr wrap="none">
            <a:spAutoFit/>
          </a:bodyPr>
          <a:lstStyle/>
          <a:p>
            <a:r>
              <a:rPr lang="en-US" altLang="zh-CN" sz="2400" b="1" dirty="0">
                <a:latin typeface="微软雅黑" panose="020B0503020204020204" pitchFamily="34" charset="-122"/>
                <a:ea typeface="微软雅黑" panose="020B0503020204020204" pitchFamily="34" charset="-122"/>
              </a:rPr>
              <a:t>6</a:t>
            </a:r>
            <a:r>
              <a:rPr lang="en-US" altLang="zh-CN" sz="2400" b="1" dirty="0" smtClean="0">
                <a:latin typeface="微软雅黑" panose="020B0503020204020204" pitchFamily="34" charset="-122"/>
                <a:ea typeface="微软雅黑" panose="020B0503020204020204" pitchFamily="34" charset="-122"/>
              </a:rPr>
              <a:t>.</a:t>
            </a:r>
            <a:r>
              <a:rPr lang="zh-CN" altLang="en-US" sz="2400" b="1" dirty="0" smtClean="0">
                <a:solidFill>
                  <a:srgbClr val="FF0000"/>
                </a:solidFill>
                <a:latin typeface="微软雅黑" pitchFamily="34" charset="-122"/>
                <a:ea typeface="微软雅黑" pitchFamily="34" charset="-122"/>
              </a:rPr>
              <a:t>加大处罚力度，严惩重处违法行为</a:t>
            </a:r>
            <a:endParaRPr lang="zh-CN" altLang="en-US" sz="2400" b="1" dirty="0"/>
          </a:p>
        </p:txBody>
      </p:sp>
      <p:sp>
        <p:nvSpPr>
          <p:cNvPr id="6" name="矩形 5">
            <a:extLst>
              <a:ext uri="{FF2B5EF4-FFF2-40B4-BE49-F238E27FC236}">
                <a16:creationId xmlns="" xmlns:a16="http://schemas.microsoft.com/office/drawing/2014/main" id="{223BE5C8-094A-4EF4-A700-B813C3A677B0}"/>
              </a:ext>
            </a:extLst>
          </p:cNvPr>
          <p:cNvSpPr/>
          <p:nvPr/>
        </p:nvSpPr>
        <p:spPr>
          <a:xfrm>
            <a:off x="1462356" y="3457369"/>
            <a:ext cx="2339102" cy="461665"/>
          </a:xfrm>
          <a:prstGeom prst="rect">
            <a:avLst/>
          </a:prstGeom>
        </p:spPr>
        <p:txBody>
          <a:bodyPr wrap="none">
            <a:spAutoFit/>
          </a:bodyPr>
          <a:lstStyle/>
          <a:p>
            <a:pPr>
              <a:buFont typeface="Wingdings" panose="05000000000000000000" pitchFamily="2" charset="2"/>
              <a:buNone/>
            </a:pPr>
            <a:r>
              <a:rPr lang="zh-CN" altLang="en-US" sz="2400" b="1" dirty="0">
                <a:solidFill>
                  <a:srgbClr val="0D6FB8"/>
                </a:solidFill>
                <a:latin typeface="微软雅黑" panose="020B0503020204020204" pitchFamily="34" charset="-122"/>
                <a:ea typeface="微软雅黑" panose="020B0503020204020204" pitchFamily="34" charset="-122"/>
              </a:rPr>
              <a:t>修改的主要内容</a:t>
            </a:r>
            <a:endParaRPr lang="en-US" altLang="zh-CN" sz="2400" b="1" dirty="0">
              <a:solidFill>
                <a:srgbClr val="0D6FB8"/>
              </a:solidFill>
              <a:latin typeface="微软雅黑" panose="020B0503020204020204" pitchFamily="34" charset="-122"/>
              <a:ea typeface="微软雅黑" panose="020B0503020204020204" pitchFamily="34" charset="-122"/>
            </a:endParaRPr>
          </a:p>
        </p:txBody>
      </p:sp>
      <p:sp>
        <p:nvSpPr>
          <p:cNvPr id="7" name="左大括号 6">
            <a:extLst>
              <a:ext uri="{FF2B5EF4-FFF2-40B4-BE49-F238E27FC236}">
                <a16:creationId xmlns="" xmlns:a16="http://schemas.microsoft.com/office/drawing/2014/main" id="{0AB9C972-A508-42D7-98D9-004E022024E3}"/>
              </a:ext>
            </a:extLst>
          </p:cNvPr>
          <p:cNvSpPr/>
          <p:nvPr/>
        </p:nvSpPr>
        <p:spPr>
          <a:xfrm>
            <a:off x="3919216" y="1328312"/>
            <a:ext cx="529800" cy="4670086"/>
          </a:xfrm>
          <a:prstGeom prst="leftBrace">
            <a:avLst>
              <a:gd name="adj1" fmla="val 8333"/>
              <a:gd name="adj2" fmla="val 50549"/>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extLst>
      <p:ext uri="{BB962C8B-B14F-4D97-AF65-F5344CB8AC3E}">
        <p14:creationId xmlns="" xmlns:p14="http://schemas.microsoft.com/office/powerpoint/2010/main" val="79913456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矩形 1"/>
          <p:cNvSpPr>
            <a:spLocks noChangeArrowheads="1"/>
          </p:cNvSpPr>
          <p:nvPr/>
        </p:nvSpPr>
        <p:spPr bwMode="auto">
          <a:xfrm>
            <a:off x="1391013" y="1052514"/>
            <a:ext cx="9989034" cy="5262979"/>
          </a:xfrm>
          <a:prstGeom prst="rect">
            <a:avLst/>
          </a:prstGeom>
          <a:noFill/>
          <a:ln w="9525">
            <a:noFill/>
            <a:miter lim="800000"/>
            <a:headEnd/>
            <a:tailEnd/>
          </a:ln>
        </p:spPr>
        <p:txBody>
          <a:bodyPr>
            <a:spAutoFit/>
          </a:bodyPr>
          <a:lstStyle/>
          <a:p>
            <a:pPr>
              <a:defRPr/>
            </a:pPr>
            <a:r>
              <a:rPr lang="zh-CN" altLang="en-US" dirty="0">
                <a:latin typeface="Arial" charset="0"/>
              </a:rPr>
              <a:t>　</a:t>
            </a:r>
            <a:r>
              <a:rPr lang="zh-CN" altLang="en-US" dirty="0">
                <a:solidFill>
                  <a:schemeClr val="tx1">
                    <a:lumMod val="60000"/>
                    <a:lumOff val="40000"/>
                  </a:schemeClr>
                </a:solidFill>
                <a:latin typeface="Arial" charset="0"/>
              </a:rPr>
              <a:t>      </a:t>
            </a:r>
            <a:r>
              <a:rPr lang="zh-CN" altLang="en-US" sz="2800" b="1" dirty="0">
                <a:solidFill>
                  <a:srgbClr val="3333CC"/>
                </a:solidFill>
                <a:latin typeface="微软雅黑" pitchFamily="34" charset="-122"/>
                <a:ea typeface="微软雅黑" pitchFamily="34" charset="-122"/>
              </a:rPr>
              <a:t>药品存在质量问题或者其他安全隐患的，</a:t>
            </a:r>
            <a:r>
              <a:rPr lang="zh-CN" altLang="en-US" sz="2800" b="1" dirty="0">
                <a:solidFill>
                  <a:srgbClr val="000000"/>
                </a:solidFill>
                <a:latin typeface="微软雅黑" pitchFamily="34" charset="-122"/>
                <a:ea typeface="微软雅黑" pitchFamily="34" charset="-122"/>
              </a:rPr>
              <a:t>药品上市许可持有人应当</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smtClean="0">
                <a:solidFill>
                  <a:srgbClr val="000000"/>
                </a:solidFill>
                <a:latin typeface="微软雅黑" pitchFamily="34" charset="-122"/>
                <a:ea typeface="微软雅黑" pitchFamily="34" charset="-122"/>
              </a:rPr>
              <a:t>     1</a:t>
            </a:r>
            <a:r>
              <a:rPr lang="en-US" altLang="zh-CN" sz="2800" b="1" dirty="0">
                <a:solidFill>
                  <a:srgbClr val="00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立即停止销售</a:t>
            </a:r>
            <a:r>
              <a:rPr lang="zh-CN" altLang="en-US" sz="2800" b="1" dirty="0">
                <a:solidFill>
                  <a:srgbClr val="000000"/>
                </a:solidFill>
                <a:latin typeface="微软雅黑" pitchFamily="34" charset="-122"/>
                <a:ea typeface="微软雅黑" pitchFamily="34" charset="-122"/>
              </a:rPr>
              <a:t>，</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smtClean="0">
                <a:solidFill>
                  <a:srgbClr val="000000"/>
                </a:solidFill>
                <a:latin typeface="微软雅黑" pitchFamily="34" charset="-122"/>
                <a:ea typeface="微软雅黑" pitchFamily="34" charset="-122"/>
              </a:rPr>
              <a:t>     2.</a:t>
            </a:r>
            <a:r>
              <a:rPr lang="zh-CN" altLang="en-US" sz="2800" b="1" dirty="0">
                <a:solidFill>
                  <a:srgbClr val="000000"/>
                </a:solidFill>
                <a:latin typeface="微软雅黑" pitchFamily="34" charset="-122"/>
                <a:ea typeface="微软雅黑" pitchFamily="34" charset="-122"/>
              </a:rPr>
              <a:t>告知相关药品经营企业和医疗机构</a:t>
            </a:r>
            <a:r>
              <a:rPr lang="zh-CN" altLang="en-US" sz="2800" b="1" dirty="0">
                <a:solidFill>
                  <a:srgbClr val="FF0000"/>
                </a:solidFill>
                <a:latin typeface="微软雅黑" pitchFamily="34" charset="-122"/>
                <a:ea typeface="微软雅黑" pitchFamily="34" charset="-122"/>
              </a:rPr>
              <a:t>停止销售和使用</a:t>
            </a:r>
            <a:r>
              <a:rPr lang="zh-CN" altLang="en-US" sz="2800" b="1" dirty="0" smtClean="0">
                <a:latin typeface="微软雅黑" pitchFamily="34" charset="-122"/>
                <a:ea typeface="微软雅黑" pitchFamily="34" charset="-122"/>
              </a:rPr>
              <a:t>，</a:t>
            </a:r>
            <a:endParaRPr lang="en-US" altLang="zh-CN" sz="2800" b="1" dirty="0" smtClean="0">
              <a:latin typeface="微软雅黑" pitchFamily="34" charset="-122"/>
              <a:ea typeface="微软雅黑" pitchFamily="34" charset="-122"/>
            </a:endParaRPr>
          </a:p>
          <a:p>
            <a:pPr>
              <a:defRPr/>
            </a:pPr>
            <a:r>
              <a:rPr lang="en-US" altLang="zh-CN" sz="2800" b="1" dirty="0" smtClean="0">
                <a:latin typeface="微软雅黑" pitchFamily="34" charset="-122"/>
                <a:ea typeface="微软雅黑" pitchFamily="34" charset="-122"/>
              </a:rPr>
              <a:t>     3</a:t>
            </a:r>
            <a:r>
              <a:rPr lang="en-US" altLang="zh-CN" sz="2800" b="1" dirty="0">
                <a:latin typeface="微软雅黑" pitchFamily="34" charset="-122"/>
                <a:ea typeface="微软雅黑" pitchFamily="34" charset="-122"/>
              </a:rPr>
              <a:t>.</a:t>
            </a:r>
            <a:r>
              <a:rPr lang="zh-CN" altLang="en-US" sz="2800" b="1" dirty="0">
                <a:solidFill>
                  <a:srgbClr val="3333CC"/>
                </a:solidFill>
                <a:latin typeface="微软雅黑" pitchFamily="34" charset="-122"/>
                <a:ea typeface="微软雅黑" pitchFamily="34" charset="-122"/>
              </a:rPr>
              <a:t>召回已销售的药品，及时公开召回信息，</a:t>
            </a:r>
            <a:endParaRPr lang="en-US" altLang="zh-CN" sz="2800" b="1" dirty="0">
              <a:solidFill>
                <a:srgbClr val="3333CC"/>
              </a:solidFill>
              <a:latin typeface="微软雅黑" pitchFamily="34" charset="-122"/>
              <a:ea typeface="微软雅黑" pitchFamily="34" charset="-122"/>
            </a:endParaRPr>
          </a:p>
          <a:p>
            <a:pPr>
              <a:defRPr/>
            </a:pPr>
            <a:r>
              <a:rPr lang="en-US" altLang="zh-CN" sz="2800" b="1" dirty="0" smtClean="0">
                <a:solidFill>
                  <a:srgbClr val="000000"/>
                </a:solidFill>
                <a:latin typeface="微软雅黑" pitchFamily="34" charset="-122"/>
                <a:ea typeface="微软雅黑" pitchFamily="34" charset="-122"/>
              </a:rPr>
              <a:t>     4</a:t>
            </a:r>
            <a:r>
              <a:rPr lang="en-US" altLang="zh-CN" sz="2800" b="1" dirty="0">
                <a:solidFill>
                  <a:srgbClr val="000000"/>
                </a:solidFill>
                <a:latin typeface="微软雅黑" pitchFamily="34" charset="-122"/>
                <a:ea typeface="微软雅黑" pitchFamily="34" charset="-122"/>
              </a:rPr>
              <a:t>.</a:t>
            </a:r>
            <a:r>
              <a:rPr lang="zh-CN" altLang="en-US" sz="2800" b="1" dirty="0">
                <a:solidFill>
                  <a:srgbClr val="000000"/>
                </a:solidFill>
                <a:latin typeface="微软雅黑" pitchFamily="34" charset="-122"/>
                <a:ea typeface="微软雅黑" pitchFamily="34" charset="-122"/>
              </a:rPr>
              <a:t>必要时应当</a:t>
            </a:r>
            <a:r>
              <a:rPr lang="zh-CN" altLang="en-US" sz="2800" b="1" dirty="0">
                <a:solidFill>
                  <a:srgbClr val="FF0000"/>
                </a:solidFill>
                <a:latin typeface="微软雅黑" pitchFamily="34" charset="-122"/>
                <a:ea typeface="微软雅黑" pitchFamily="34" charset="-122"/>
              </a:rPr>
              <a:t>立即停止生产</a:t>
            </a:r>
            <a:r>
              <a:rPr lang="zh-CN" altLang="en-US" sz="2800" b="1" dirty="0">
                <a:solidFill>
                  <a:srgbClr val="000000"/>
                </a:solidFill>
                <a:latin typeface="微软雅黑" pitchFamily="34" charset="-122"/>
                <a:ea typeface="微软雅黑" pitchFamily="34" charset="-122"/>
              </a:rPr>
              <a:t>，</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smtClean="0">
                <a:solidFill>
                  <a:srgbClr val="000000"/>
                </a:solidFill>
                <a:latin typeface="微软雅黑" pitchFamily="34" charset="-122"/>
                <a:ea typeface="微软雅黑" pitchFamily="34" charset="-122"/>
              </a:rPr>
              <a:t>     5</a:t>
            </a:r>
            <a:r>
              <a:rPr lang="en-US" altLang="zh-CN" sz="2800" b="1" dirty="0">
                <a:solidFill>
                  <a:srgbClr val="000000"/>
                </a:solidFill>
                <a:latin typeface="微软雅黑" pitchFamily="34" charset="-122"/>
                <a:ea typeface="微软雅黑" pitchFamily="34" charset="-122"/>
              </a:rPr>
              <a:t>.</a:t>
            </a:r>
            <a:r>
              <a:rPr lang="zh-CN" altLang="en-US" sz="2800" b="1" dirty="0">
                <a:solidFill>
                  <a:srgbClr val="000000"/>
                </a:solidFill>
                <a:latin typeface="微软雅黑" pitchFamily="34" charset="-122"/>
                <a:ea typeface="微软雅黑" pitchFamily="34" charset="-122"/>
              </a:rPr>
              <a:t>将药品召回和处理情况向省级药品监督管理部门和卫生健康主管部门</a:t>
            </a:r>
            <a:r>
              <a:rPr lang="zh-CN" altLang="en-US" sz="2800" b="1" dirty="0">
                <a:solidFill>
                  <a:srgbClr val="FF0000"/>
                </a:solidFill>
                <a:latin typeface="微软雅黑" pitchFamily="34" charset="-122"/>
                <a:ea typeface="微软雅黑" pitchFamily="34" charset="-122"/>
              </a:rPr>
              <a:t>报告。</a:t>
            </a:r>
            <a:endParaRPr lang="en-US" altLang="zh-CN" sz="2800" b="1" dirty="0">
              <a:solidFill>
                <a:srgbClr val="FF0000"/>
              </a:solidFill>
              <a:latin typeface="微软雅黑" pitchFamily="34" charset="-122"/>
              <a:ea typeface="微软雅黑" pitchFamily="34" charset="-122"/>
            </a:endParaRPr>
          </a:p>
          <a:p>
            <a:pPr>
              <a:defRPr/>
            </a:pPr>
            <a:r>
              <a:rPr lang="zh-CN" altLang="en-US" sz="2800" b="1" dirty="0">
                <a:solidFill>
                  <a:srgbClr val="000000"/>
                </a:solidFill>
                <a:latin typeface="微软雅黑" pitchFamily="34" charset="-122"/>
                <a:ea typeface="微软雅黑" pitchFamily="34" charset="-122"/>
              </a:rPr>
              <a:t>       药品生产企业、药品经营企业和医疗机构应当配合。</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药品上市许可持有人依法应当召回药品而未召回的，省级药品监督管理部门应当</a:t>
            </a:r>
            <a:r>
              <a:rPr lang="zh-CN" altLang="en-US" sz="2800" b="1" dirty="0">
                <a:solidFill>
                  <a:srgbClr val="FF0000"/>
                </a:solidFill>
                <a:latin typeface="微软雅黑" pitchFamily="34" charset="-122"/>
                <a:ea typeface="微软雅黑" pitchFamily="34" charset="-122"/>
              </a:rPr>
              <a:t>责令其召回</a:t>
            </a:r>
            <a:r>
              <a:rPr lang="zh-CN" altLang="en-US" sz="2800" b="1" dirty="0">
                <a:latin typeface="微软雅黑" pitchFamily="34" charset="-122"/>
                <a:ea typeface="微软雅黑" pitchFamily="34" charset="-122"/>
              </a:rPr>
              <a:t>。</a:t>
            </a:r>
            <a:br>
              <a:rPr lang="zh-CN" altLang="en-US" sz="2800" b="1" dirty="0">
                <a:latin typeface="微软雅黑" pitchFamily="34" charset="-122"/>
                <a:ea typeface="微软雅黑" pitchFamily="34" charset="-122"/>
              </a:rPr>
            </a:br>
            <a:endParaRPr lang="zh-CN" altLang="en-US" sz="2800" b="1" dirty="0">
              <a:latin typeface="微软雅黑" pitchFamily="34" charset="-122"/>
              <a:ea typeface="微软雅黑" pitchFamily="34" charset="-122"/>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00464" y="908051"/>
            <a:ext cx="9986916" cy="4401205"/>
          </a:xfrm>
          <a:prstGeom prst="rect">
            <a:avLst/>
          </a:prstGeom>
        </p:spPr>
        <p:txBody>
          <a:bodyPr>
            <a:spAutoFit/>
          </a:bodyPr>
          <a:lstStyle/>
          <a:p>
            <a:pPr>
              <a:defRPr/>
            </a:pPr>
            <a:r>
              <a:rPr lang="zh-CN" altLang="en-US" sz="2800" b="1" dirty="0">
                <a:solidFill>
                  <a:srgbClr val="000000"/>
                </a:solidFill>
                <a:latin typeface="微软雅黑" pitchFamily="34" charset="-122"/>
                <a:ea typeface="微软雅黑" pitchFamily="34" charset="-122"/>
              </a:rPr>
              <a:t>       </a:t>
            </a:r>
            <a:r>
              <a:rPr lang="zh-CN" altLang="en-US" sz="2800" b="1" dirty="0">
                <a:solidFill>
                  <a:srgbClr val="3333CC"/>
                </a:solidFill>
                <a:latin typeface="微软雅黑" pitchFamily="34" charset="-122"/>
                <a:ea typeface="微软雅黑" pitchFamily="34" charset="-122"/>
              </a:rPr>
              <a:t>药品上市许可持有人</a:t>
            </a:r>
            <a:r>
              <a:rPr lang="zh-CN" altLang="en-US" sz="2800" b="1" dirty="0">
                <a:solidFill>
                  <a:srgbClr val="000000"/>
                </a:solidFill>
                <a:latin typeface="微软雅黑" pitchFamily="34" charset="-122"/>
                <a:ea typeface="微软雅黑" pitchFamily="34" charset="-122"/>
              </a:rPr>
              <a:t>应当对已上市药品的安全性、有效性和质量可控性</a:t>
            </a:r>
            <a:r>
              <a:rPr lang="zh-CN" altLang="en-US" sz="2800" b="1" dirty="0">
                <a:solidFill>
                  <a:srgbClr val="FF0000"/>
                </a:solidFill>
                <a:latin typeface="微软雅黑" pitchFamily="34" charset="-122"/>
                <a:ea typeface="微软雅黑" pitchFamily="34" charset="-122"/>
              </a:rPr>
              <a:t>定期开展上市后评价</a:t>
            </a:r>
            <a:r>
              <a:rPr lang="zh-CN" altLang="en-US" sz="2800" b="1" dirty="0">
                <a:solidFill>
                  <a:srgbClr val="000000"/>
                </a:solidFill>
                <a:latin typeface="微软雅黑" pitchFamily="34" charset="-122"/>
                <a:ea typeface="微软雅黑" pitchFamily="34" charset="-122"/>
              </a:rPr>
              <a:t>。必要时，国务院药品监督管理部门可以</a:t>
            </a:r>
            <a:r>
              <a:rPr lang="zh-CN" altLang="en-US" sz="2800" b="1" dirty="0">
                <a:solidFill>
                  <a:srgbClr val="FF0000"/>
                </a:solidFill>
                <a:latin typeface="微软雅黑" pitchFamily="34" charset="-122"/>
                <a:ea typeface="微软雅黑" pitchFamily="34" charset="-122"/>
              </a:rPr>
              <a:t>责令</a:t>
            </a:r>
            <a:r>
              <a:rPr lang="zh-CN" altLang="en-US" sz="2800" b="1" dirty="0">
                <a:solidFill>
                  <a:srgbClr val="000000"/>
                </a:solidFill>
                <a:latin typeface="微软雅黑" pitchFamily="34" charset="-122"/>
                <a:ea typeface="微软雅黑" pitchFamily="34" charset="-122"/>
              </a:rPr>
              <a:t>药品上市许可持有人开展上市后评价或者直接组织开展上市后评价。</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经评价，</a:t>
            </a:r>
            <a:r>
              <a:rPr lang="zh-CN" altLang="en-US" sz="2800" b="1" dirty="0">
                <a:solidFill>
                  <a:srgbClr val="3333CC"/>
                </a:solidFill>
                <a:latin typeface="微软雅黑" pitchFamily="34" charset="-122"/>
                <a:ea typeface="微软雅黑" pitchFamily="34" charset="-122"/>
              </a:rPr>
              <a:t>对疗效不确切、不良反应大或者因其他原因危害人体健康的药品，应当注销药品注册证书。</a:t>
            </a:r>
            <a:r>
              <a:rPr lang="zh-CN" altLang="en-US" sz="2800" b="1" dirty="0">
                <a:solidFill>
                  <a:srgbClr val="000000"/>
                </a:solidFill>
                <a:latin typeface="微软雅黑" pitchFamily="34" charset="-122"/>
                <a:ea typeface="微软雅黑" pitchFamily="34" charset="-122"/>
              </a:rPr>
              <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a:t>
            </a:r>
            <a:r>
              <a:rPr lang="zh-CN" altLang="en-US" sz="2800" b="1" dirty="0">
                <a:solidFill>
                  <a:srgbClr val="FF0000"/>
                </a:solidFill>
                <a:latin typeface="微软雅黑" pitchFamily="34" charset="-122"/>
                <a:ea typeface="微软雅黑" pitchFamily="34" charset="-122"/>
              </a:rPr>
              <a:t>　已被注销药品注册证书的药品，不得生产或者进口、销售和使用。</a:t>
            </a:r>
            <a:r>
              <a:rPr lang="zh-CN" altLang="en-US" sz="2800" b="1" dirty="0">
                <a:solidFill>
                  <a:srgbClr val="000000"/>
                </a:solidFill>
                <a:latin typeface="微软雅黑" pitchFamily="34" charset="-122"/>
                <a:ea typeface="微软雅黑" pitchFamily="34" charset="-122"/>
              </a:rPr>
              <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已被注销药品注册证书、超过有效期等的药品，应当由药品监督管理部门</a:t>
            </a:r>
            <a:r>
              <a:rPr lang="zh-CN" altLang="en-US" sz="2800" b="1" dirty="0">
                <a:solidFill>
                  <a:srgbClr val="FF0000"/>
                </a:solidFill>
                <a:latin typeface="微软雅黑" pitchFamily="34" charset="-122"/>
                <a:ea typeface="微软雅黑" pitchFamily="34" charset="-122"/>
              </a:rPr>
              <a:t>监督销毁</a:t>
            </a:r>
            <a:r>
              <a:rPr lang="zh-CN" altLang="en-US" sz="2800" b="1" dirty="0">
                <a:solidFill>
                  <a:srgbClr val="000000"/>
                </a:solidFill>
                <a:latin typeface="微软雅黑" pitchFamily="34" charset="-122"/>
                <a:ea typeface="微软雅黑" pitchFamily="34" charset="-122"/>
              </a:rPr>
              <a:t>或者依法采取其他</a:t>
            </a:r>
            <a:r>
              <a:rPr lang="zh-CN" altLang="en-US" sz="2800" b="1" dirty="0">
                <a:solidFill>
                  <a:srgbClr val="FF0000"/>
                </a:solidFill>
                <a:latin typeface="微软雅黑" pitchFamily="34" charset="-122"/>
                <a:ea typeface="微软雅黑" pitchFamily="34" charset="-122"/>
              </a:rPr>
              <a:t>无害化处理</a:t>
            </a:r>
            <a:r>
              <a:rPr lang="zh-CN" altLang="en-US" sz="2800" b="1" dirty="0">
                <a:solidFill>
                  <a:srgbClr val="000000"/>
                </a:solidFill>
                <a:latin typeface="微软雅黑" pitchFamily="34" charset="-122"/>
                <a:ea typeface="微软雅黑" pitchFamily="34" charset="-122"/>
              </a:rPr>
              <a:t>等措施。</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AutoShape 4"/>
          <p:cNvSpPr>
            <a:spLocks noChangeArrowheads="1"/>
          </p:cNvSpPr>
          <p:nvPr/>
        </p:nvSpPr>
        <p:spPr bwMode="gray">
          <a:xfrm>
            <a:off x="1488405" y="1989138"/>
            <a:ext cx="9195077" cy="3683000"/>
          </a:xfrm>
          <a:prstGeom prst="roundRect">
            <a:avLst>
              <a:gd name="adj" fmla="val 16667"/>
            </a:avLst>
          </a:prstGeom>
          <a:noFill/>
          <a:ln w="25400" algn="ctr">
            <a:solidFill>
              <a:schemeClr val="accent1"/>
            </a:solidFill>
            <a:round/>
            <a:headEnd/>
            <a:tailEnd/>
          </a:ln>
        </p:spPr>
        <p:txBody>
          <a:bodyPr anchor="ctr"/>
          <a:lstStyle/>
          <a:p>
            <a:pPr marL="342900" indent="-342900" eaLnBrk="0" hangingPunct="0">
              <a:lnSpc>
                <a:spcPct val="125000"/>
              </a:lnSpc>
              <a:buClr>
                <a:schemeClr val="accent2"/>
              </a:buClr>
              <a:buFont typeface="Wingdings" pitchFamily="2" charset="2"/>
              <a:buNone/>
            </a:pPr>
            <a:endParaRPr lang="en-US" altLang="zh-CN" sz="2000" b="1">
              <a:solidFill>
                <a:srgbClr val="000000"/>
              </a:solidFill>
              <a:latin typeface="楷体_GB2312" pitchFamily="49" charset="-122"/>
              <a:ea typeface="楷体_GB2312" pitchFamily="49" charset="-122"/>
            </a:endParaRPr>
          </a:p>
        </p:txBody>
      </p:sp>
      <p:sp>
        <p:nvSpPr>
          <p:cNvPr id="84996" name="Text Box 5"/>
          <p:cNvSpPr txBox="1">
            <a:spLocks noChangeArrowheads="1"/>
          </p:cNvSpPr>
          <p:nvPr/>
        </p:nvSpPr>
        <p:spPr bwMode="gray">
          <a:xfrm>
            <a:off x="1849115" y="980728"/>
            <a:ext cx="8635348" cy="4044184"/>
          </a:xfrm>
          <a:prstGeom prst="rect">
            <a:avLst/>
          </a:prstGeom>
          <a:noFill/>
          <a:ln w="6350" algn="ctr">
            <a:noFill/>
            <a:miter lim="800000"/>
            <a:headEnd/>
            <a:tailEnd/>
          </a:ln>
        </p:spPr>
        <p:txBody>
          <a:bodyPr wrap="square">
            <a:spAutoFit/>
          </a:bodyPr>
          <a:lstStyle/>
          <a:p>
            <a:pPr algn="just">
              <a:lnSpc>
                <a:spcPct val="120000"/>
              </a:lnSpc>
            </a:pPr>
            <a:r>
              <a:rPr lang="zh-CN" altLang="en-US" sz="2800" b="1" dirty="0" smtClean="0">
                <a:solidFill>
                  <a:srgbClr val="3333CC"/>
                </a:solidFill>
                <a:latin typeface="微软雅黑" pitchFamily="34" charset="-122"/>
                <a:ea typeface="微软雅黑" pitchFamily="34" charset="-122"/>
              </a:rPr>
              <a:t>十、药品价格和广告</a:t>
            </a:r>
            <a:endParaRPr lang="en-US" altLang="zh-CN" sz="2800" b="1" dirty="0" smtClean="0">
              <a:solidFill>
                <a:srgbClr val="3333CC"/>
              </a:solidFill>
              <a:latin typeface="微软雅黑" pitchFamily="34" charset="-122"/>
              <a:ea typeface="微软雅黑" pitchFamily="34" charset="-122"/>
            </a:endParaRPr>
          </a:p>
          <a:p>
            <a:pPr algn="just">
              <a:lnSpc>
                <a:spcPct val="120000"/>
              </a:lnSpc>
            </a:pPr>
            <a:r>
              <a:rPr lang="zh-CN" altLang="en-US" sz="2200" b="1" dirty="0" smtClean="0">
                <a:solidFill>
                  <a:srgbClr val="3333CC"/>
                </a:solidFill>
                <a:latin typeface="微软雅黑" pitchFamily="34" charset="-122"/>
                <a:ea typeface="微软雅黑" pitchFamily="34" charset="-122"/>
              </a:rPr>
              <a:t>（一）药品价格管理</a:t>
            </a:r>
            <a:endParaRPr lang="en-US" altLang="zh-CN" sz="2200" b="1" dirty="0" smtClean="0">
              <a:solidFill>
                <a:srgbClr val="3333CC"/>
              </a:solidFill>
              <a:latin typeface="微软雅黑" pitchFamily="34" charset="-122"/>
              <a:ea typeface="微软雅黑" pitchFamily="34" charset="-122"/>
            </a:endParaRPr>
          </a:p>
          <a:p>
            <a:pPr algn="just">
              <a:lnSpc>
                <a:spcPct val="120000"/>
              </a:lnSpc>
            </a:pPr>
            <a:endParaRPr lang="en-US" altLang="zh-CN" sz="2200" b="1" dirty="0" smtClean="0">
              <a:solidFill>
                <a:srgbClr val="FF0000"/>
              </a:solidFill>
              <a:latin typeface="微软雅黑" pitchFamily="34" charset="-122"/>
              <a:ea typeface="微软雅黑" pitchFamily="34" charset="-122"/>
            </a:endParaRPr>
          </a:p>
          <a:p>
            <a:pPr algn="just">
              <a:lnSpc>
                <a:spcPct val="120000"/>
              </a:lnSpc>
            </a:pPr>
            <a:r>
              <a:rPr lang="en-US" altLang="zh-CN" sz="2200" b="1" dirty="0" smtClean="0">
                <a:solidFill>
                  <a:srgbClr val="FF0000"/>
                </a:solidFill>
                <a:latin typeface="微软雅黑" pitchFamily="34" charset="-122"/>
                <a:ea typeface="微软雅黑" pitchFamily="34" charset="-122"/>
              </a:rPr>
              <a:t>1</a:t>
            </a:r>
            <a:r>
              <a:rPr lang="en-US" altLang="zh-CN" sz="2200" b="1" dirty="0">
                <a:solidFill>
                  <a:srgbClr val="FF0000"/>
                </a:solidFill>
                <a:latin typeface="微软雅黑" pitchFamily="34" charset="-122"/>
                <a:ea typeface="微软雅黑" pitchFamily="34" charset="-122"/>
              </a:rPr>
              <a:t>.</a:t>
            </a:r>
            <a:r>
              <a:rPr lang="zh-CN" altLang="en-US" sz="2200" b="1" dirty="0">
                <a:solidFill>
                  <a:srgbClr val="FF0000"/>
                </a:solidFill>
                <a:latin typeface="微软雅黑" pitchFamily="34" charset="-122"/>
                <a:ea typeface="微软雅黑" pitchFamily="34" charset="-122"/>
              </a:rPr>
              <a:t>市场调节价药品的定价原则与价格管理</a:t>
            </a:r>
          </a:p>
          <a:p>
            <a:pPr>
              <a:lnSpc>
                <a:spcPct val="120000"/>
              </a:lnSpc>
            </a:pPr>
            <a:r>
              <a:rPr lang="zh-CN" altLang="en-US" sz="2000" b="1" dirty="0">
                <a:solidFill>
                  <a:srgbClr val="000000"/>
                </a:solidFill>
                <a:latin typeface="微软雅黑" pitchFamily="34" charset="-122"/>
                <a:ea typeface="微软雅黑" pitchFamily="34" charset="-122"/>
              </a:rPr>
              <a:t>    依法实行市场调节价的药品，</a:t>
            </a:r>
            <a:r>
              <a:rPr lang="zh-CN" altLang="en-US" sz="2000" b="1" dirty="0">
                <a:latin typeface="微软雅黑" pitchFamily="34" charset="-122"/>
                <a:ea typeface="微软雅黑" pitchFamily="34" charset="-122"/>
              </a:rPr>
              <a:t>药品上市许可持有人</a:t>
            </a:r>
            <a:r>
              <a:rPr lang="zh-CN" altLang="en-US" sz="2000" b="1" dirty="0">
                <a:solidFill>
                  <a:srgbClr val="000000"/>
                </a:solidFill>
                <a:latin typeface="微软雅黑" pitchFamily="34" charset="-122"/>
                <a:ea typeface="微软雅黑" pitchFamily="34" charset="-122"/>
              </a:rPr>
              <a:t>药品生产企业、经营企业和医疗机构应当按照</a:t>
            </a:r>
            <a:r>
              <a:rPr lang="zh-CN" altLang="en-US" sz="2000" b="1" dirty="0">
                <a:solidFill>
                  <a:srgbClr val="FF0000"/>
                </a:solidFill>
                <a:latin typeface="微软雅黑" pitchFamily="34" charset="-122"/>
                <a:ea typeface="微软雅黑" pitchFamily="34" charset="-122"/>
              </a:rPr>
              <a:t>公平、合理和诚实信用，质价相符</a:t>
            </a:r>
            <a:r>
              <a:rPr lang="zh-CN" altLang="en-US" sz="2000" b="1" dirty="0">
                <a:solidFill>
                  <a:srgbClr val="000000"/>
                </a:solidFill>
                <a:latin typeface="微软雅黑" pitchFamily="34" charset="-122"/>
                <a:ea typeface="微软雅黑" pitchFamily="34" charset="-122"/>
              </a:rPr>
              <a:t>的原则制定价格，为用药者提供价格合理的药品。</a:t>
            </a:r>
          </a:p>
          <a:p>
            <a:pPr>
              <a:lnSpc>
                <a:spcPct val="120000"/>
              </a:lnSpc>
            </a:pPr>
            <a:r>
              <a:rPr lang="zh-CN" altLang="en-US" sz="2000" b="1" dirty="0">
                <a:latin typeface="微软雅黑" pitchFamily="34" charset="-122"/>
                <a:ea typeface="微软雅黑" pitchFamily="34" charset="-122"/>
              </a:rPr>
              <a:t>      药品上市许可持有人、</a:t>
            </a:r>
            <a:r>
              <a:rPr lang="zh-CN" altLang="en-US" sz="2000" b="1" dirty="0">
                <a:solidFill>
                  <a:srgbClr val="000000"/>
                </a:solidFill>
                <a:latin typeface="微软雅黑" pitchFamily="34" charset="-122"/>
                <a:ea typeface="微软雅黑" pitchFamily="34" charset="-122"/>
              </a:rPr>
              <a:t>药品生产企业、经营企业和医疗机构应当遵守国务院药品价格主管部门关于药价管理的规定，</a:t>
            </a:r>
            <a:r>
              <a:rPr lang="zh-CN" altLang="en-US" sz="2000" b="1" dirty="0">
                <a:solidFill>
                  <a:srgbClr val="FF0000"/>
                </a:solidFill>
                <a:latin typeface="微软雅黑" pitchFamily="34" charset="-122"/>
                <a:ea typeface="微软雅黑" pitchFamily="34" charset="-122"/>
              </a:rPr>
              <a:t>制定和标明药品零售价格</a:t>
            </a:r>
            <a:r>
              <a:rPr lang="zh-CN" altLang="en-US" sz="2000" b="1" dirty="0">
                <a:solidFill>
                  <a:srgbClr val="000000"/>
                </a:solidFill>
                <a:latin typeface="微软雅黑" pitchFamily="34" charset="-122"/>
                <a:ea typeface="微软雅黑" pitchFamily="34" charset="-122"/>
              </a:rPr>
              <a:t>，</a:t>
            </a:r>
            <a:r>
              <a:rPr lang="zh-CN" altLang="en-US" sz="2000" b="1" dirty="0">
                <a:latin typeface="微软雅黑" pitchFamily="34" charset="-122"/>
                <a:ea typeface="微软雅黑" pitchFamily="34" charset="-122"/>
              </a:rPr>
              <a:t>禁止暴利、价格垄断和价格欺诈等行为。</a:t>
            </a:r>
            <a:endParaRPr lang="zh-CN" altLang="en-US" sz="2000" b="1" dirty="0">
              <a:solidFill>
                <a:srgbClr val="000000"/>
              </a:solidFill>
              <a:latin typeface="微软雅黑" pitchFamily="34" charset="-122"/>
              <a:ea typeface="微软雅黑" pitchFamily="34" charset="-122"/>
            </a:endParaRPr>
          </a:p>
        </p:txBody>
      </p:sp>
      <p:sp>
        <p:nvSpPr>
          <p:cNvPr id="84997" name="Freeform 25"/>
          <p:cNvSpPr>
            <a:spLocks/>
          </p:cNvSpPr>
          <p:nvPr/>
        </p:nvSpPr>
        <p:spPr bwMode="gray">
          <a:xfrm>
            <a:off x="334521" y="4581526"/>
            <a:ext cx="906169" cy="1857375"/>
          </a:xfrm>
          <a:custGeom>
            <a:avLst/>
            <a:gdLst>
              <a:gd name="T0" fmla="*/ 2147483647 w 1243"/>
              <a:gd name="T1" fmla="*/ 2147483647 h 3407"/>
              <a:gd name="T2" fmla="*/ 2147483647 w 1243"/>
              <a:gd name="T3" fmla="*/ 2147483647 h 3407"/>
              <a:gd name="T4" fmla="*/ 2147483647 w 1243"/>
              <a:gd name="T5" fmla="*/ 2147483647 h 3407"/>
              <a:gd name="T6" fmla="*/ 2147483647 w 1243"/>
              <a:gd name="T7" fmla="*/ 2147483647 h 3407"/>
              <a:gd name="T8" fmla="*/ 2147483647 w 1243"/>
              <a:gd name="T9" fmla="*/ 2147483647 h 3407"/>
              <a:gd name="T10" fmla="*/ 2147483647 w 1243"/>
              <a:gd name="T11" fmla="*/ 2147483647 h 3407"/>
              <a:gd name="T12" fmla="*/ 2147483647 w 1243"/>
              <a:gd name="T13" fmla="*/ 2147483647 h 3407"/>
              <a:gd name="T14" fmla="*/ 2147483647 w 1243"/>
              <a:gd name="T15" fmla="*/ 2147483647 h 3407"/>
              <a:gd name="T16" fmla="*/ 2147483647 w 1243"/>
              <a:gd name="T17" fmla="*/ 2147483647 h 3407"/>
              <a:gd name="T18" fmla="*/ 2147483647 w 1243"/>
              <a:gd name="T19" fmla="*/ 2147483647 h 3407"/>
              <a:gd name="T20" fmla="*/ 2147483647 w 1243"/>
              <a:gd name="T21" fmla="*/ 2147483647 h 3407"/>
              <a:gd name="T22" fmla="*/ 2147483647 w 1243"/>
              <a:gd name="T23" fmla="*/ 2147483647 h 3407"/>
              <a:gd name="T24" fmla="*/ 2147483647 w 1243"/>
              <a:gd name="T25" fmla="*/ 2147483647 h 3407"/>
              <a:gd name="T26" fmla="*/ 2147483647 w 1243"/>
              <a:gd name="T27" fmla="*/ 2147483647 h 3407"/>
              <a:gd name="T28" fmla="*/ 2147483647 w 1243"/>
              <a:gd name="T29" fmla="*/ 2147483647 h 3407"/>
              <a:gd name="T30" fmla="*/ 2147483647 w 1243"/>
              <a:gd name="T31" fmla="*/ 2147483647 h 3407"/>
              <a:gd name="T32" fmla="*/ 2147483647 w 1243"/>
              <a:gd name="T33" fmla="*/ 2147483647 h 3407"/>
              <a:gd name="T34" fmla="*/ 2147483647 w 1243"/>
              <a:gd name="T35" fmla="*/ 2147483647 h 3407"/>
              <a:gd name="T36" fmla="*/ 2147483647 w 1243"/>
              <a:gd name="T37" fmla="*/ 2147483647 h 3407"/>
              <a:gd name="T38" fmla="*/ 2147483647 w 1243"/>
              <a:gd name="T39" fmla="*/ 2147483647 h 3407"/>
              <a:gd name="T40" fmla="*/ 2147483647 w 1243"/>
              <a:gd name="T41" fmla="*/ 2147483647 h 3407"/>
              <a:gd name="T42" fmla="*/ 2147483647 w 1243"/>
              <a:gd name="T43" fmla="*/ 2147483647 h 3407"/>
              <a:gd name="T44" fmla="*/ 2147483647 w 1243"/>
              <a:gd name="T45" fmla="*/ 2147483647 h 3407"/>
              <a:gd name="T46" fmla="*/ 2147483647 w 1243"/>
              <a:gd name="T47" fmla="*/ 2147483647 h 3407"/>
              <a:gd name="T48" fmla="*/ 2147483647 w 1243"/>
              <a:gd name="T49" fmla="*/ 2147483647 h 3407"/>
              <a:gd name="T50" fmla="*/ 2147483647 w 1243"/>
              <a:gd name="T51" fmla="*/ 2147483647 h 3407"/>
              <a:gd name="T52" fmla="*/ 2147483647 w 1243"/>
              <a:gd name="T53" fmla="*/ 2147483647 h 3407"/>
              <a:gd name="T54" fmla="*/ 2147483647 w 1243"/>
              <a:gd name="T55" fmla="*/ 2147483647 h 3407"/>
              <a:gd name="T56" fmla="*/ 2147483647 w 1243"/>
              <a:gd name="T57" fmla="*/ 2147483647 h 3407"/>
              <a:gd name="T58" fmla="*/ 2147483647 w 1243"/>
              <a:gd name="T59" fmla="*/ 2147483647 h 3407"/>
              <a:gd name="T60" fmla="*/ 2147483647 w 1243"/>
              <a:gd name="T61" fmla="*/ 2147483647 h 3407"/>
              <a:gd name="T62" fmla="*/ 2147483647 w 1243"/>
              <a:gd name="T63" fmla="*/ 2147483647 h 3407"/>
              <a:gd name="T64" fmla="*/ 2147483647 w 1243"/>
              <a:gd name="T65" fmla="*/ 2147483647 h 3407"/>
              <a:gd name="T66" fmla="*/ 2147483647 w 1243"/>
              <a:gd name="T67" fmla="*/ 2147483647 h 3407"/>
              <a:gd name="T68" fmla="*/ 2147483647 w 1243"/>
              <a:gd name="T69" fmla="*/ 2147483647 h 3407"/>
              <a:gd name="T70" fmla="*/ 2147483647 w 1243"/>
              <a:gd name="T71" fmla="*/ 2147483647 h 3407"/>
              <a:gd name="T72" fmla="*/ 2147483647 w 1243"/>
              <a:gd name="T73" fmla="*/ 2147483647 h 3407"/>
              <a:gd name="T74" fmla="*/ 2147483647 w 1243"/>
              <a:gd name="T75" fmla="*/ 2147483647 h 3407"/>
              <a:gd name="T76" fmla="*/ 2147483647 w 1243"/>
              <a:gd name="T77" fmla="*/ 2147483647 h 3407"/>
              <a:gd name="T78" fmla="*/ 2147483647 w 1243"/>
              <a:gd name="T79" fmla="*/ 2147483647 h 3407"/>
              <a:gd name="T80" fmla="*/ 2147483647 w 1243"/>
              <a:gd name="T81" fmla="*/ 2147483647 h 3407"/>
              <a:gd name="T82" fmla="*/ 2147483647 w 1243"/>
              <a:gd name="T83" fmla="*/ 2147483647 h 3407"/>
              <a:gd name="T84" fmla="*/ 2147483647 w 1243"/>
              <a:gd name="T85" fmla="*/ 2147483647 h 3407"/>
              <a:gd name="T86" fmla="*/ 2147483647 w 1243"/>
              <a:gd name="T87" fmla="*/ 2147483647 h 3407"/>
              <a:gd name="T88" fmla="*/ 2147483647 w 1243"/>
              <a:gd name="T89" fmla="*/ 2147483647 h 3407"/>
              <a:gd name="T90" fmla="*/ 2147483647 w 1243"/>
              <a:gd name="T91" fmla="*/ 2147483647 h 3407"/>
              <a:gd name="T92" fmla="*/ 2147483647 w 1243"/>
              <a:gd name="T93" fmla="*/ 2147483647 h 3407"/>
              <a:gd name="T94" fmla="*/ 2147483647 w 1243"/>
              <a:gd name="T95" fmla="*/ 2147483647 h 3407"/>
              <a:gd name="T96" fmla="*/ 2147483647 w 1243"/>
              <a:gd name="T97" fmla="*/ 2147483647 h 3407"/>
              <a:gd name="T98" fmla="*/ 2147483647 w 1243"/>
              <a:gd name="T99" fmla="*/ 2147483647 h 3407"/>
              <a:gd name="T100" fmla="*/ 2147483647 w 1243"/>
              <a:gd name="T101" fmla="*/ 2147483647 h 3407"/>
              <a:gd name="T102" fmla="*/ 2147483647 w 1243"/>
              <a:gd name="T103" fmla="*/ 2147483647 h 3407"/>
              <a:gd name="T104" fmla="*/ 2147483647 w 1243"/>
              <a:gd name="T105" fmla="*/ 2147483647 h 340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43"/>
              <a:gd name="T160" fmla="*/ 0 h 3407"/>
              <a:gd name="T161" fmla="*/ 1243 w 1243"/>
              <a:gd name="T162" fmla="*/ 3407 h 340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43" h="3407">
                <a:moveTo>
                  <a:pt x="109" y="377"/>
                </a:moveTo>
                <a:lnTo>
                  <a:pt x="128" y="466"/>
                </a:lnTo>
                <a:cubicBezTo>
                  <a:pt x="137" y="505"/>
                  <a:pt x="151" y="571"/>
                  <a:pt x="166" y="611"/>
                </a:cubicBezTo>
                <a:cubicBezTo>
                  <a:pt x="181" y="651"/>
                  <a:pt x="222" y="678"/>
                  <a:pt x="217" y="704"/>
                </a:cubicBezTo>
                <a:lnTo>
                  <a:pt x="133" y="770"/>
                </a:lnTo>
                <a:cubicBezTo>
                  <a:pt x="112" y="788"/>
                  <a:pt x="98" y="794"/>
                  <a:pt x="92" y="813"/>
                </a:cubicBezTo>
                <a:cubicBezTo>
                  <a:pt x="85" y="829"/>
                  <a:pt x="95" y="865"/>
                  <a:pt x="95" y="884"/>
                </a:cubicBezTo>
                <a:cubicBezTo>
                  <a:pt x="95" y="903"/>
                  <a:pt x="88" y="905"/>
                  <a:pt x="91" y="926"/>
                </a:cubicBezTo>
                <a:lnTo>
                  <a:pt x="112" y="1008"/>
                </a:lnTo>
                <a:lnTo>
                  <a:pt x="128" y="1079"/>
                </a:lnTo>
                <a:lnTo>
                  <a:pt x="113" y="1112"/>
                </a:lnTo>
                <a:lnTo>
                  <a:pt x="104" y="1192"/>
                </a:lnTo>
                <a:lnTo>
                  <a:pt x="113" y="1274"/>
                </a:lnTo>
                <a:cubicBezTo>
                  <a:pt x="115" y="1297"/>
                  <a:pt x="111" y="1314"/>
                  <a:pt x="113" y="1332"/>
                </a:cubicBezTo>
                <a:cubicBezTo>
                  <a:pt x="115" y="1351"/>
                  <a:pt x="122" y="1366"/>
                  <a:pt x="124" y="1383"/>
                </a:cubicBezTo>
                <a:cubicBezTo>
                  <a:pt x="126" y="1400"/>
                  <a:pt x="125" y="1418"/>
                  <a:pt x="128" y="1434"/>
                </a:cubicBezTo>
                <a:cubicBezTo>
                  <a:pt x="123" y="1450"/>
                  <a:pt x="99" y="1467"/>
                  <a:pt x="95" y="1487"/>
                </a:cubicBezTo>
                <a:cubicBezTo>
                  <a:pt x="91" y="1507"/>
                  <a:pt x="103" y="1535"/>
                  <a:pt x="104" y="1555"/>
                </a:cubicBezTo>
                <a:lnTo>
                  <a:pt x="95" y="1595"/>
                </a:lnTo>
                <a:lnTo>
                  <a:pt x="85" y="1629"/>
                </a:lnTo>
                <a:lnTo>
                  <a:pt x="88" y="1674"/>
                </a:lnTo>
                <a:cubicBezTo>
                  <a:pt x="86" y="1687"/>
                  <a:pt x="74" y="1696"/>
                  <a:pt x="71" y="1707"/>
                </a:cubicBezTo>
                <a:cubicBezTo>
                  <a:pt x="68" y="1718"/>
                  <a:pt x="79" y="1728"/>
                  <a:pt x="68" y="1743"/>
                </a:cubicBezTo>
                <a:cubicBezTo>
                  <a:pt x="58" y="1758"/>
                  <a:pt x="18" y="1782"/>
                  <a:pt x="10" y="1800"/>
                </a:cubicBezTo>
                <a:cubicBezTo>
                  <a:pt x="0" y="1817"/>
                  <a:pt x="11" y="1822"/>
                  <a:pt x="19" y="1854"/>
                </a:cubicBezTo>
                <a:lnTo>
                  <a:pt x="28" y="1916"/>
                </a:lnTo>
                <a:lnTo>
                  <a:pt x="64" y="1982"/>
                </a:lnTo>
                <a:lnTo>
                  <a:pt x="71" y="2037"/>
                </a:lnTo>
                <a:lnTo>
                  <a:pt x="85" y="2090"/>
                </a:lnTo>
                <a:lnTo>
                  <a:pt x="173" y="2259"/>
                </a:lnTo>
                <a:lnTo>
                  <a:pt x="223" y="2352"/>
                </a:lnTo>
                <a:lnTo>
                  <a:pt x="249" y="2402"/>
                </a:lnTo>
                <a:lnTo>
                  <a:pt x="301" y="2490"/>
                </a:lnTo>
                <a:lnTo>
                  <a:pt x="335" y="2559"/>
                </a:lnTo>
                <a:lnTo>
                  <a:pt x="362" y="2615"/>
                </a:lnTo>
                <a:cubicBezTo>
                  <a:pt x="371" y="2634"/>
                  <a:pt x="385" y="2659"/>
                  <a:pt x="391" y="2676"/>
                </a:cubicBezTo>
                <a:cubicBezTo>
                  <a:pt x="397" y="2693"/>
                  <a:pt x="392" y="2702"/>
                  <a:pt x="401" y="2717"/>
                </a:cubicBezTo>
                <a:lnTo>
                  <a:pt x="443" y="2765"/>
                </a:lnTo>
                <a:lnTo>
                  <a:pt x="346" y="2816"/>
                </a:lnTo>
                <a:lnTo>
                  <a:pt x="262" y="2874"/>
                </a:lnTo>
                <a:cubicBezTo>
                  <a:pt x="248" y="2892"/>
                  <a:pt x="263" y="2915"/>
                  <a:pt x="263" y="2922"/>
                </a:cubicBezTo>
                <a:cubicBezTo>
                  <a:pt x="263" y="2929"/>
                  <a:pt x="254" y="2913"/>
                  <a:pt x="260" y="2919"/>
                </a:cubicBezTo>
                <a:cubicBezTo>
                  <a:pt x="266" y="2932"/>
                  <a:pt x="276" y="2956"/>
                  <a:pt x="298" y="2958"/>
                </a:cubicBezTo>
                <a:lnTo>
                  <a:pt x="386" y="2942"/>
                </a:lnTo>
                <a:lnTo>
                  <a:pt x="367" y="2961"/>
                </a:lnTo>
                <a:lnTo>
                  <a:pt x="341" y="3069"/>
                </a:lnTo>
                <a:lnTo>
                  <a:pt x="370" y="3103"/>
                </a:lnTo>
                <a:lnTo>
                  <a:pt x="298" y="3273"/>
                </a:lnTo>
                <a:lnTo>
                  <a:pt x="268" y="3344"/>
                </a:lnTo>
                <a:cubicBezTo>
                  <a:pt x="266" y="3363"/>
                  <a:pt x="269" y="3380"/>
                  <a:pt x="284" y="3389"/>
                </a:cubicBezTo>
                <a:cubicBezTo>
                  <a:pt x="296" y="3397"/>
                  <a:pt x="335" y="3407"/>
                  <a:pt x="361" y="3396"/>
                </a:cubicBezTo>
                <a:lnTo>
                  <a:pt x="443" y="3321"/>
                </a:lnTo>
                <a:lnTo>
                  <a:pt x="491" y="3249"/>
                </a:lnTo>
                <a:lnTo>
                  <a:pt x="515" y="3140"/>
                </a:lnTo>
                <a:lnTo>
                  <a:pt x="564" y="3103"/>
                </a:lnTo>
                <a:lnTo>
                  <a:pt x="588" y="3055"/>
                </a:lnTo>
                <a:lnTo>
                  <a:pt x="631" y="2934"/>
                </a:lnTo>
                <a:lnTo>
                  <a:pt x="647" y="2831"/>
                </a:lnTo>
                <a:lnTo>
                  <a:pt x="668" y="2811"/>
                </a:lnTo>
                <a:cubicBezTo>
                  <a:pt x="671" y="2801"/>
                  <a:pt x="665" y="2789"/>
                  <a:pt x="667" y="2771"/>
                </a:cubicBezTo>
                <a:cubicBezTo>
                  <a:pt x="669" y="2753"/>
                  <a:pt x="679" y="2716"/>
                  <a:pt x="680" y="2702"/>
                </a:cubicBezTo>
                <a:cubicBezTo>
                  <a:pt x="678" y="2685"/>
                  <a:pt x="670" y="2695"/>
                  <a:pt x="670" y="2685"/>
                </a:cubicBezTo>
                <a:lnTo>
                  <a:pt x="679" y="2640"/>
                </a:lnTo>
                <a:lnTo>
                  <a:pt x="676" y="2589"/>
                </a:lnTo>
                <a:lnTo>
                  <a:pt x="685" y="2499"/>
                </a:lnTo>
                <a:lnTo>
                  <a:pt x="703" y="2448"/>
                </a:lnTo>
                <a:lnTo>
                  <a:pt x="712" y="2400"/>
                </a:lnTo>
                <a:lnTo>
                  <a:pt x="718" y="2331"/>
                </a:lnTo>
                <a:lnTo>
                  <a:pt x="733" y="2257"/>
                </a:lnTo>
                <a:lnTo>
                  <a:pt x="760" y="2133"/>
                </a:lnTo>
                <a:cubicBezTo>
                  <a:pt x="771" y="2106"/>
                  <a:pt x="793" y="2115"/>
                  <a:pt x="799" y="2096"/>
                </a:cubicBezTo>
                <a:cubicBezTo>
                  <a:pt x="805" y="2077"/>
                  <a:pt x="802" y="2051"/>
                  <a:pt x="796" y="2021"/>
                </a:cubicBezTo>
                <a:lnTo>
                  <a:pt x="764" y="1916"/>
                </a:lnTo>
                <a:lnTo>
                  <a:pt x="769" y="1788"/>
                </a:lnTo>
                <a:lnTo>
                  <a:pt x="757" y="1725"/>
                </a:lnTo>
                <a:lnTo>
                  <a:pt x="758" y="1676"/>
                </a:lnTo>
                <a:lnTo>
                  <a:pt x="745" y="1625"/>
                </a:lnTo>
                <a:lnTo>
                  <a:pt x="740" y="1476"/>
                </a:lnTo>
                <a:lnTo>
                  <a:pt x="757" y="1418"/>
                </a:lnTo>
                <a:lnTo>
                  <a:pt x="767" y="1338"/>
                </a:lnTo>
                <a:lnTo>
                  <a:pt x="787" y="1280"/>
                </a:lnTo>
                <a:lnTo>
                  <a:pt x="797" y="1223"/>
                </a:lnTo>
                <a:lnTo>
                  <a:pt x="806" y="1218"/>
                </a:lnTo>
                <a:lnTo>
                  <a:pt x="842" y="1223"/>
                </a:lnTo>
                <a:lnTo>
                  <a:pt x="997" y="1176"/>
                </a:lnTo>
                <a:lnTo>
                  <a:pt x="1070" y="1137"/>
                </a:lnTo>
                <a:lnTo>
                  <a:pt x="1093" y="1083"/>
                </a:lnTo>
                <a:cubicBezTo>
                  <a:pt x="1116" y="1063"/>
                  <a:pt x="1187" y="1039"/>
                  <a:pt x="1207" y="1017"/>
                </a:cubicBezTo>
                <a:cubicBezTo>
                  <a:pt x="1226" y="993"/>
                  <a:pt x="1204" y="970"/>
                  <a:pt x="1210" y="951"/>
                </a:cubicBezTo>
                <a:cubicBezTo>
                  <a:pt x="1216" y="932"/>
                  <a:pt x="1238" y="919"/>
                  <a:pt x="1241" y="902"/>
                </a:cubicBezTo>
                <a:cubicBezTo>
                  <a:pt x="1243" y="881"/>
                  <a:pt x="1230" y="867"/>
                  <a:pt x="1229" y="848"/>
                </a:cubicBezTo>
                <a:cubicBezTo>
                  <a:pt x="1228" y="829"/>
                  <a:pt x="1242" y="810"/>
                  <a:pt x="1237" y="789"/>
                </a:cubicBezTo>
                <a:cubicBezTo>
                  <a:pt x="1234" y="763"/>
                  <a:pt x="1208" y="745"/>
                  <a:pt x="1201" y="720"/>
                </a:cubicBezTo>
                <a:cubicBezTo>
                  <a:pt x="1195" y="689"/>
                  <a:pt x="1208" y="660"/>
                  <a:pt x="1195" y="641"/>
                </a:cubicBezTo>
                <a:cubicBezTo>
                  <a:pt x="1179" y="620"/>
                  <a:pt x="1144" y="620"/>
                  <a:pt x="1121" y="608"/>
                </a:cubicBezTo>
                <a:cubicBezTo>
                  <a:pt x="1098" y="596"/>
                  <a:pt x="1069" y="583"/>
                  <a:pt x="1055" y="569"/>
                </a:cubicBezTo>
                <a:cubicBezTo>
                  <a:pt x="1037" y="556"/>
                  <a:pt x="1038" y="541"/>
                  <a:pt x="1037" y="522"/>
                </a:cubicBezTo>
                <a:cubicBezTo>
                  <a:pt x="1036" y="503"/>
                  <a:pt x="1044" y="481"/>
                  <a:pt x="1051" y="452"/>
                </a:cubicBezTo>
                <a:cubicBezTo>
                  <a:pt x="1058" y="423"/>
                  <a:pt x="1076" y="374"/>
                  <a:pt x="1081" y="345"/>
                </a:cubicBezTo>
                <a:cubicBezTo>
                  <a:pt x="1088" y="304"/>
                  <a:pt x="1087" y="297"/>
                  <a:pt x="1082" y="281"/>
                </a:cubicBezTo>
                <a:cubicBezTo>
                  <a:pt x="1077" y="265"/>
                  <a:pt x="1066" y="251"/>
                  <a:pt x="1052" y="246"/>
                </a:cubicBezTo>
                <a:cubicBezTo>
                  <a:pt x="1040" y="242"/>
                  <a:pt x="1016" y="232"/>
                  <a:pt x="999" y="249"/>
                </a:cubicBezTo>
                <a:cubicBezTo>
                  <a:pt x="983" y="265"/>
                  <a:pt x="963" y="309"/>
                  <a:pt x="953" y="344"/>
                </a:cubicBezTo>
                <a:cubicBezTo>
                  <a:pt x="945" y="376"/>
                  <a:pt x="945" y="434"/>
                  <a:pt x="941" y="462"/>
                </a:cubicBezTo>
                <a:lnTo>
                  <a:pt x="927" y="515"/>
                </a:lnTo>
                <a:lnTo>
                  <a:pt x="907" y="545"/>
                </a:lnTo>
                <a:lnTo>
                  <a:pt x="883" y="626"/>
                </a:lnTo>
                <a:lnTo>
                  <a:pt x="866" y="690"/>
                </a:lnTo>
                <a:lnTo>
                  <a:pt x="869" y="780"/>
                </a:lnTo>
                <a:lnTo>
                  <a:pt x="860" y="782"/>
                </a:lnTo>
                <a:lnTo>
                  <a:pt x="832" y="699"/>
                </a:lnTo>
                <a:lnTo>
                  <a:pt x="794" y="659"/>
                </a:lnTo>
                <a:cubicBezTo>
                  <a:pt x="777" y="648"/>
                  <a:pt x="750" y="636"/>
                  <a:pt x="727" y="633"/>
                </a:cubicBezTo>
                <a:cubicBezTo>
                  <a:pt x="706" y="630"/>
                  <a:pt x="677" y="642"/>
                  <a:pt x="656" y="641"/>
                </a:cubicBezTo>
                <a:cubicBezTo>
                  <a:pt x="634" y="640"/>
                  <a:pt x="610" y="632"/>
                  <a:pt x="602" y="627"/>
                </a:cubicBezTo>
                <a:lnTo>
                  <a:pt x="605" y="609"/>
                </a:lnTo>
                <a:lnTo>
                  <a:pt x="533" y="545"/>
                </a:lnTo>
                <a:cubicBezTo>
                  <a:pt x="524" y="530"/>
                  <a:pt x="544" y="530"/>
                  <a:pt x="550" y="521"/>
                </a:cubicBezTo>
                <a:cubicBezTo>
                  <a:pt x="556" y="512"/>
                  <a:pt x="565" y="503"/>
                  <a:pt x="572" y="489"/>
                </a:cubicBezTo>
                <a:cubicBezTo>
                  <a:pt x="582" y="469"/>
                  <a:pt x="591" y="455"/>
                  <a:pt x="595" y="434"/>
                </a:cubicBezTo>
                <a:cubicBezTo>
                  <a:pt x="597" y="419"/>
                  <a:pt x="596" y="402"/>
                  <a:pt x="593" y="399"/>
                </a:cubicBezTo>
                <a:cubicBezTo>
                  <a:pt x="590" y="396"/>
                  <a:pt x="578" y="393"/>
                  <a:pt x="578" y="389"/>
                </a:cubicBezTo>
                <a:cubicBezTo>
                  <a:pt x="578" y="385"/>
                  <a:pt x="588" y="378"/>
                  <a:pt x="592" y="374"/>
                </a:cubicBezTo>
                <a:lnTo>
                  <a:pt x="604" y="365"/>
                </a:lnTo>
                <a:lnTo>
                  <a:pt x="599" y="342"/>
                </a:lnTo>
                <a:lnTo>
                  <a:pt x="613" y="345"/>
                </a:lnTo>
                <a:lnTo>
                  <a:pt x="602" y="306"/>
                </a:lnTo>
                <a:cubicBezTo>
                  <a:pt x="603" y="298"/>
                  <a:pt x="617" y="300"/>
                  <a:pt x="617" y="294"/>
                </a:cubicBezTo>
                <a:cubicBezTo>
                  <a:pt x="618" y="290"/>
                  <a:pt x="600" y="277"/>
                  <a:pt x="599" y="270"/>
                </a:cubicBezTo>
                <a:lnTo>
                  <a:pt x="622" y="261"/>
                </a:lnTo>
                <a:cubicBezTo>
                  <a:pt x="621" y="252"/>
                  <a:pt x="594" y="221"/>
                  <a:pt x="593" y="216"/>
                </a:cubicBezTo>
                <a:cubicBezTo>
                  <a:pt x="594" y="211"/>
                  <a:pt x="623" y="249"/>
                  <a:pt x="617" y="231"/>
                </a:cubicBezTo>
                <a:cubicBezTo>
                  <a:pt x="611" y="213"/>
                  <a:pt x="599" y="197"/>
                  <a:pt x="595" y="189"/>
                </a:cubicBezTo>
                <a:cubicBezTo>
                  <a:pt x="591" y="182"/>
                  <a:pt x="575" y="164"/>
                  <a:pt x="604" y="177"/>
                </a:cubicBezTo>
                <a:cubicBezTo>
                  <a:pt x="633" y="190"/>
                  <a:pt x="581" y="155"/>
                  <a:pt x="575" y="146"/>
                </a:cubicBezTo>
                <a:cubicBezTo>
                  <a:pt x="569" y="137"/>
                  <a:pt x="565" y="127"/>
                  <a:pt x="566" y="122"/>
                </a:cubicBezTo>
                <a:cubicBezTo>
                  <a:pt x="567" y="117"/>
                  <a:pt x="584" y="121"/>
                  <a:pt x="581" y="117"/>
                </a:cubicBezTo>
                <a:cubicBezTo>
                  <a:pt x="578" y="113"/>
                  <a:pt x="560" y="107"/>
                  <a:pt x="550" y="98"/>
                </a:cubicBezTo>
                <a:cubicBezTo>
                  <a:pt x="540" y="89"/>
                  <a:pt x="537" y="74"/>
                  <a:pt x="523" y="63"/>
                </a:cubicBezTo>
                <a:cubicBezTo>
                  <a:pt x="507" y="48"/>
                  <a:pt x="485" y="40"/>
                  <a:pt x="467" y="31"/>
                </a:cubicBezTo>
                <a:cubicBezTo>
                  <a:pt x="449" y="22"/>
                  <a:pt x="434" y="16"/>
                  <a:pt x="416" y="11"/>
                </a:cubicBezTo>
                <a:cubicBezTo>
                  <a:pt x="398" y="6"/>
                  <a:pt x="378" y="0"/>
                  <a:pt x="359" y="2"/>
                </a:cubicBezTo>
                <a:cubicBezTo>
                  <a:pt x="339" y="5"/>
                  <a:pt x="321" y="19"/>
                  <a:pt x="304" y="21"/>
                </a:cubicBezTo>
                <a:cubicBezTo>
                  <a:pt x="287" y="23"/>
                  <a:pt x="275" y="8"/>
                  <a:pt x="256" y="12"/>
                </a:cubicBezTo>
                <a:cubicBezTo>
                  <a:pt x="239" y="15"/>
                  <a:pt x="208" y="31"/>
                  <a:pt x="190" y="44"/>
                </a:cubicBezTo>
                <a:lnTo>
                  <a:pt x="136" y="87"/>
                </a:lnTo>
                <a:cubicBezTo>
                  <a:pt x="127" y="92"/>
                  <a:pt x="137" y="72"/>
                  <a:pt x="134" y="75"/>
                </a:cubicBezTo>
                <a:cubicBezTo>
                  <a:pt x="132" y="77"/>
                  <a:pt x="125" y="96"/>
                  <a:pt x="121" y="104"/>
                </a:cubicBezTo>
                <a:cubicBezTo>
                  <a:pt x="118" y="105"/>
                  <a:pt x="117" y="80"/>
                  <a:pt x="115" y="84"/>
                </a:cubicBezTo>
                <a:cubicBezTo>
                  <a:pt x="113" y="88"/>
                  <a:pt x="115" y="111"/>
                  <a:pt x="112" y="126"/>
                </a:cubicBezTo>
                <a:cubicBezTo>
                  <a:pt x="109" y="141"/>
                  <a:pt x="100" y="170"/>
                  <a:pt x="94" y="174"/>
                </a:cubicBezTo>
                <a:cubicBezTo>
                  <a:pt x="90" y="187"/>
                  <a:pt x="72" y="133"/>
                  <a:pt x="77" y="152"/>
                </a:cubicBezTo>
                <a:cubicBezTo>
                  <a:pt x="82" y="171"/>
                  <a:pt x="86" y="196"/>
                  <a:pt x="85" y="200"/>
                </a:cubicBezTo>
                <a:cubicBezTo>
                  <a:pt x="84" y="204"/>
                  <a:pt x="73" y="170"/>
                  <a:pt x="70" y="176"/>
                </a:cubicBezTo>
                <a:cubicBezTo>
                  <a:pt x="87" y="212"/>
                  <a:pt x="67" y="215"/>
                  <a:pt x="68" y="237"/>
                </a:cubicBezTo>
                <a:cubicBezTo>
                  <a:pt x="66" y="252"/>
                  <a:pt x="77" y="263"/>
                  <a:pt x="58" y="269"/>
                </a:cubicBezTo>
                <a:cubicBezTo>
                  <a:pt x="39" y="275"/>
                  <a:pt x="77" y="275"/>
                  <a:pt x="77" y="279"/>
                </a:cubicBezTo>
                <a:cubicBezTo>
                  <a:pt x="77" y="283"/>
                  <a:pt x="74" y="297"/>
                  <a:pt x="58" y="294"/>
                </a:cubicBezTo>
                <a:cubicBezTo>
                  <a:pt x="42" y="291"/>
                  <a:pt x="80" y="310"/>
                  <a:pt x="85" y="318"/>
                </a:cubicBezTo>
                <a:cubicBezTo>
                  <a:pt x="90" y="326"/>
                  <a:pt x="85" y="334"/>
                  <a:pt x="89" y="344"/>
                </a:cubicBezTo>
                <a:lnTo>
                  <a:pt x="109" y="377"/>
                </a:lnTo>
                <a:close/>
              </a:path>
            </a:pathLst>
          </a:custGeom>
          <a:gradFill rotWithShape="1">
            <a:gsLst>
              <a:gs pos="0">
                <a:srgbClr val="000000"/>
              </a:gs>
              <a:gs pos="100000">
                <a:schemeClr val="accent1"/>
              </a:gs>
            </a:gsLst>
            <a:lin ang="5400000" scaled="1"/>
          </a:gradFill>
          <a:ln w="9525">
            <a:noFill/>
            <a:round/>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7" descr="imagesCA578HWP"/>
          <p:cNvPicPr>
            <a:picLocks noChangeAspect="1" noChangeArrowheads="1"/>
          </p:cNvPicPr>
          <p:nvPr/>
        </p:nvPicPr>
        <p:blipFill>
          <a:blip r:embed="rId2" cstate="print"/>
          <a:srcRect/>
          <a:stretch>
            <a:fillRect/>
          </a:stretch>
        </p:blipFill>
        <p:spPr bwMode="auto">
          <a:xfrm>
            <a:off x="-1009913" y="3783014"/>
            <a:ext cx="3607741" cy="1685925"/>
          </a:xfrm>
          <a:prstGeom prst="rect">
            <a:avLst/>
          </a:prstGeom>
          <a:noFill/>
          <a:ln w="9525">
            <a:noFill/>
            <a:miter lim="800000"/>
            <a:headEnd/>
            <a:tailEnd/>
          </a:ln>
        </p:spPr>
      </p:pic>
      <p:sp>
        <p:nvSpPr>
          <p:cNvPr id="86020" name="AutoShape 4"/>
          <p:cNvSpPr>
            <a:spLocks noChangeArrowheads="1"/>
          </p:cNvSpPr>
          <p:nvPr/>
        </p:nvSpPr>
        <p:spPr bwMode="gray">
          <a:xfrm>
            <a:off x="1295738" y="1773238"/>
            <a:ext cx="9603700" cy="3206750"/>
          </a:xfrm>
          <a:prstGeom prst="roundRect">
            <a:avLst>
              <a:gd name="adj" fmla="val 16667"/>
            </a:avLst>
          </a:prstGeom>
          <a:noFill/>
          <a:ln w="25400" algn="ctr">
            <a:solidFill>
              <a:schemeClr val="accent1"/>
            </a:solidFill>
            <a:round/>
            <a:headEnd/>
            <a:tailEnd/>
          </a:ln>
        </p:spPr>
        <p:txBody>
          <a:bodyPr anchor="ctr"/>
          <a:lstStyle/>
          <a:p>
            <a:pPr marL="342900" indent="-342900" eaLnBrk="0" hangingPunct="0">
              <a:lnSpc>
                <a:spcPct val="125000"/>
              </a:lnSpc>
              <a:buClr>
                <a:schemeClr val="accent2"/>
              </a:buClr>
              <a:buFont typeface="Wingdings" pitchFamily="2" charset="2"/>
              <a:buNone/>
            </a:pPr>
            <a:endParaRPr lang="en-US" altLang="zh-CN" sz="2000" b="1">
              <a:solidFill>
                <a:srgbClr val="000000"/>
              </a:solidFill>
              <a:latin typeface="楷体_GB2312" pitchFamily="49" charset="-122"/>
              <a:ea typeface="楷体_GB2312" pitchFamily="49" charset="-122"/>
            </a:endParaRPr>
          </a:p>
        </p:txBody>
      </p:sp>
      <p:sp>
        <p:nvSpPr>
          <p:cNvPr id="86021" name="Text Box 5"/>
          <p:cNvSpPr txBox="1">
            <a:spLocks noChangeArrowheads="1"/>
          </p:cNvSpPr>
          <p:nvPr/>
        </p:nvSpPr>
        <p:spPr bwMode="gray">
          <a:xfrm>
            <a:off x="1705099" y="1196752"/>
            <a:ext cx="9217629" cy="3711785"/>
          </a:xfrm>
          <a:prstGeom prst="rect">
            <a:avLst/>
          </a:prstGeom>
          <a:noFill/>
          <a:ln w="6350" algn="ctr">
            <a:noFill/>
            <a:miter lim="800000"/>
            <a:headEnd/>
            <a:tailEnd/>
          </a:ln>
        </p:spPr>
        <p:txBody>
          <a:bodyPr wrap="square">
            <a:spAutoFit/>
          </a:bodyPr>
          <a:lstStyle/>
          <a:p>
            <a:pPr algn="just">
              <a:lnSpc>
                <a:spcPct val="120000"/>
              </a:lnSpc>
            </a:pPr>
            <a:r>
              <a:rPr lang="en-US" altLang="zh-CN" sz="2800" b="1" dirty="0">
                <a:solidFill>
                  <a:srgbClr val="FF0000"/>
                </a:solidFill>
                <a:latin typeface="微软雅黑" pitchFamily="34" charset="-122"/>
                <a:ea typeface="微软雅黑" pitchFamily="34" charset="-122"/>
              </a:rPr>
              <a:t>2.</a:t>
            </a:r>
            <a:r>
              <a:rPr lang="zh-CN" altLang="en-US" sz="2800" b="1" dirty="0">
                <a:solidFill>
                  <a:srgbClr val="FF0000"/>
                </a:solidFill>
                <a:latin typeface="微软雅黑" pitchFamily="34" charset="-122"/>
                <a:ea typeface="微软雅黑" pitchFamily="34" charset="-122"/>
              </a:rPr>
              <a:t>提供药品价格信息的规定 </a:t>
            </a:r>
          </a:p>
          <a:p>
            <a:pPr algn="just">
              <a:lnSpc>
                <a:spcPct val="120000"/>
              </a:lnSpc>
            </a:pPr>
            <a:r>
              <a:rPr lang="zh-CN" altLang="en-US" sz="2800" b="1" dirty="0">
                <a:solidFill>
                  <a:srgbClr val="000000"/>
                </a:solidFill>
                <a:latin typeface="微软雅黑" pitchFamily="34" charset="-122"/>
                <a:ea typeface="微软雅黑" pitchFamily="34" charset="-122"/>
              </a:rPr>
              <a:t>       药品上市许可持有人、药品生产企业、经营企业、医疗机构应当依法向药品价格主管部门提供其药品的</a:t>
            </a:r>
            <a:r>
              <a:rPr lang="zh-CN" altLang="en-US" sz="2800" b="1" dirty="0">
                <a:solidFill>
                  <a:srgbClr val="FF0000"/>
                </a:solidFill>
                <a:latin typeface="微软雅黑" pitchFamily="34" charset="-122"/>
                <a:ea typeface="微软雅黑" pitchFamily="34" charset="-122"/>
              </a:rPr>
              <a:t>实际购销价格和购销数量</a:t>
            </a:r>
            <a:r>
              <a:rPr lang="zh-CN" altLang="en-US" sz="2800" b="1" dirty="0">
                <a:solidFill>
                  <a:srgbClr val="000000"/>
                </a:solidFill>
                <a:latin typeface="微软雅黑" pitchFamily="34" charset="-122"/>
                <a:ea typeface="微软雅黑" pitchFamily="34" charset="-122"/>
              </a:rPr>
              <a:t>等资料。</a:t>
            </a:r>
            <a:endParaRPr lang="en-US" altLang="zh-CN" sz="2800" b="1" dirty="0">
              <a:solidFill>
                <a:srgbClr val="000000"/>
              </a:solidFill>
              <a:latin typeface="微软雅黑" pitchFamily="34" charset="-122"/>
              <a:ea typeface="微软雅黑" pitchFamily="34" charset="-122"/>
            </a:endParaRPr>
          </a:p>
          <a:p>
            <a:pPr algn="just">
              <a:lnSpc>
                <a:spcPct val="120000"/>
              </a:lnSpc>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医疗机构应当向患者提供</a:t>
            </a:r>
            <a:r>
              <a:rPr lang="zh-CN" altLang="en-US" sz="2800" b="1" dirty="0">
                <a:solidFill>
                  <a:srgbClr val="FF0000"/>
                </a:solidFill>
                <a:latin typeface="微软雅黑" pitchFamily="34" charset="-122"/>
                <a:ea typeface="微软雅黑" pitchFamily="34" charset="-122"/>
              </a:rPr>
              <a:t>所用药品的价格清单</a:t>
            </a:r>
            <a:r>
              <a:rPr lang="zh-CN" altLang="en-US" sz="2800" b="1" dirty="0">
                <a:solidFill>
                  <a:srgbClr val="000000"/>
                </a:solidFill>
                <a:latin typeface="微软雅黑" pitchFamily="34" charset="-122"/>
                <a:ea typeface="微软雅黑" pitchFamily="34" charset="-122"/>
              </a:rPr>
              <a:t>，按照规定如实</a:t>
            </a:r>
            <a:r>
              <a:rPr lang="zh-CN" altLang="en-US" sz="2800" b="1" dirty="0">
                <a:solidFill>
                  <a:srgbClr val="FF0000"/>
                </a:solidFill>
                <a:latin typeface="微软雅黑" pitchFamily="34" charset="-122"/>
                <a:ea typeface="微软雅黑" pitchFamily="34" charset="-122"/>
              </a:rPr>
              <a:t>公布</a:t>
            </a:r>
            <a:r>
              <a:rPr lang="zh-CN" altLang="en-US" sz="2800" b="1" dirty="0">
                <a:solidFill>
                  <a:srgbClr val="000000"/>
                </a:solidFill>
                <a:latin typeface="微软雅黑" pitchFamily="34" charset="-122"/>
                <a:ea typeface="微软雅黑" pitchFamily="34" charset="-122"/>
              </a:rPr>
              <a:t>其常用药品的价格，加强合理用药的管理。具体办法由国务院卫生健康主管部门规定。 </a:t>
            </a:r>
            <a:endParaRPr lang="en-US" altLang="zh-CN" sz="2800" b="1" dirty="0">
              <a:solidFill>
                <a:srgbClr val="00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AutoShape 4"/>
          <p:cNvSpPr>
            <a:spLocks noChangeArrowheads="1"/>
          </p:cNvSpPr>
          <p:nvPr/>
        </p:nvSpPr>
        <p:spPr bwMode="gray">
          <a:xfrm>
            <a:off x="1295738" y="1916114"/>
            <a:ext cx="9603700" cy="3792537"/>
          </a:xfrm>
          <a:prstGeom prst="roundRect">
            <a:avLst>
              <a:gd name="adj" fmla="val 16667"/>
            </a:avLst>
          </a:prstGeom>
          <a:noFill/>
          <a:ln w="25400" algn="ctr">
            <a:solidFill>
              <a:schemeClr val="accent1"/>
            </a:solidFill>
            <a:round/>
            <a:headEnd/>
            <a:tailEnd/>
          </a:ln>
        </p:spPr>
        <p:txBody>
          <a:bodyPr anchor="ctr"/>
          <a:lstStyle/>
          <a:p>
            <a:pPr marL="342900" indent="-342900" eaLnBrk="0" hangingPunct="0">
              <a:lnSpc>
                <a:spcPct val="125000"/>
              </a:lnSpc>
              <a:buClr>
                <a:schemeClr val="accent2"/>
              </a:buClr>
              <a:buFont typeface="Wingdings" pitchFamily="2" charset="2"/>
              <a:buNone/>
            </a:pPr>
            <a:endParaRPr lang="en-US" altLang="zh-CN" sz="2000" b="1">
              <a:solidFill>
                <a:srgbClr val="000000"/>
              </a:solidFill>
              <a:latin typeface="楷体_GB2312" pitchFamily="49" charset="-122"/>
              <a:ea typeface="楷体_GB2312" pitchFamily="49" charset="-122"/>
            </a:endParaRPr>
          </a:p>
        </p:txBody>
      </p:sp>
      <p:sp>
        <p:nvSpPr>
          <p:cNvPr id="87044" name="Text Box 5"/>
          <p:cNvSpPr txBox="1">
            <a:spLocks noChangeArrowheads="1"/>
          </p:cNvSpPr>
          <p:nvPr/>
        </p:nvSpPr>
        <p:spPr bwMode="gray">
          <a:xfrm>
            <a:off x="1391013" y="1844676"/>
            <a:ext cx="9626989" cy="3452813"/>
          </a:xfrm>
          <a:prstGeom prst="rect">
            <a:avLst/>
          </a:prstGeom>
          <a:noFill/>
          <a:ln w="6350" algn="ctr">
            <a:noFill/>
            <a:miter lim="800000"/>
            <a:headEnd/>
            <a:tailEnd/>
          </a:ln>
        </p:spPr>
        <p:txBody>
          <a:bodyPr>
            <a:spAutoFit/>
          </a:bodyPr>
          <a:lstStyle/>
          <a:p>
            <a:pPr algn="just">
              <a:lnSpc>
                <a:spcPct val="120000"/>
              </a:lnSpc>
            </a:pPr>
            <a:r>
              <a:rPr lang="en-US" altLang="zh-CN" sz="2200" b="1" dirty="0">
                <a:solidFill>
                  <a:srgbClr val="FF0000"/>
                </a:solidFill>
                <a:latin typeface="微软雅黑" pitchFamily="34" charset="-122"/>
                <a:ea typeface="微软雅黑" pitchFamily="34" charset="-122"/>
              </a:rPr>
              <a:t>3.</a:t>
            </a:r>
            <a:r>
              <a:rPr lang="zh-CN" altLang="en-US" sz="2200" b="1" dirty="0">
                <a:solidFill>
                  <a:srgbClr val="FF0000"/>
                </a:solidFill>
                <a:latin typeface="微软雅黑" pitchFamily="34" charset="-122"/>
                <a:ea typeface="微软雅黑" pitchFamily="34" charset="-122"/>
              </a:rPr>
              <a:t>禁止在药品购销中给予、收受回扣</a:t>
            </a:r>
            <a:r>
              <a:rPr lang="zh-CN" altLang="en-US" sz="2000" b="1" dirty="0">
                <a:solidFill>
                  <a:srgbClr val="FF0000"/>
                </a:solidFill>
                <a:latin typeface="微软雅黑" pitchFamily="34" charset="-122"/>
                <a:ea typeface="微软雅黑" pitchFamily="34" charset="-122"/>
              </a:rPr>
              <a:t> </a:t>
            </a:r>
          </a:p>
          <a:p>
            <a:pPr algn="just">
              <a:lnSpc>
                <a:spcPct val="120000"/>
              </a:lnSpc>
            </a:pPr>
            <a:r>
              <a:rPr lang="zh-CN" altLang="en-US" b="1" dirty="0">
                <a:latin typeface="微软雅黑" pitchFamily="34" charset="-122"/>
                <a:ea typeface="微软雅黑" pitchFamily="34" charset="-122"/>
              </a:rPr>
              <a:t>        </a:t>
            </a:r>
            <a:r>
              <a:rPr lang="zh-CN" altLang="en-US" sz="2000" b="1" dirty="0">
                <a:solidFill>
                  <a:srgbClr val="000000"/>
                </a:solidFill>
                <a:latin typeface="微软雅黑" pitchFamily="34" charset="-122"/>
                <a:ea typeface="微软雅黑" pitchFamily="34" charset="-122"/>
              </a:rPr>
              <a:t>禁止</a:t>
            </a:r>
            <a:r>
              <a:rPr lang="zh-CN" altLang="en-US" sz="2000" b="1" dirty="0">
                <a:latin typeface="微软雅黑" pitchFamily="34" charset="-122"/>
                <a:ea typeface="微软雅黑" pitchFamily="34" charset="-122"/>
              </a:rPr>
              <a:t>药品上市许可持有人、</a:t>
            </a:r>
            <a:r>
              <a:rPr lang="zh-CN" altLang="en-US" sz="2000" b="1" dirty="0">
                <a:solidFill>
                  <a:srgbClr val="000000"/>
                </a:solidFill>
                <a:latin typeface="微软雅黑" pitchFamily="34" charset="-122"/>
                <a:ea typeface="微软雅黑" pitchFamily="34" charset="-122"/>
              </a:rPr>
              <a:t>药品生产企业、经营企业和医疗机构在药品购销中</a:t>
            </a:r>
            <a:r>
              <a:rPr lang="zh-CN" altLang="en-US" sz="2000" b="1" dirty="0">
                <a:solidFill>
                  <a:srgbClr val="FF0000"/>
                </a:solidFill>
                <a:latin typeface="微软雅黑" pitchFamily="34" charset="-122"/>
                <a:ea typeface="微软雅黑" pitchFamily="34" charset="-122"/>
              </a:rPr>
              <a:t>给予、收受回扣或者其他不正当利益。</a:t>
            </a:r>
          </a:p>
          <a:p>
            <a:pPr algn="just">
              <a:lnSpc>
                <a:spcPct val="120000"/>
              </a:lnSpc>
            </a:pPr>
            <a:r>
              <a:rPr lang="zh-CN" altLang="en-US" sz="2000" b="1" dirty="0">
                <a:solidFill>
                  <a:srgbClr val="000000"/>
                </a:solidFill>
                <a:latin typeface="微软雅黑" pitchFamily="34" charset="-122"/>
                <a:ea typeface="微软雅黑" pitchFamily="34" charset="-122"/>
              </a:rPr>
              <a:t>    禁止药品</a:t>
            </a:r>
            <a:r>
              <a:rPr lang="zh-CN" altLang="en-US" sz="2000" b="1" dirty="0">
                <a:latin typeface="微软雅黑" pitchFamily="34" charset="-122"/>
                <a:ea typeface="微软雅黑" pitchFamily="34" charset="-122"/>
              </a:rPr>
              <a:t>上市许可持有人</a:t>
            </a:r>
            <a:r>
              <a:rPr lang="zh-CN" altLang="en-US" sz="2000" b="1" dirty="0">
                <a:solidFill>
                  <a:srgbClr val="000000"/>
                </a:solidFill>
                <a:latin typeface="微软雅黑" pitchFamily="34" charset="-122"/>
                <a:ea typeface="微软雅黑" pitchFamily="34" charset="-122"/>
              </a:rPr>
              <a:t>、药品生产企业、经营企业或者其代理人以任何名义</a:t>
            </a:r>
            <a:r>
              <a:rPr lang="zh-CN" altLang="en-US" sz="2000" b="1" dirty="0">
                <a:solidFill>
                  <a:srgbClr val="FF0000"/>
                </a:solidFill>
                <a:latin typeface="微软雅黑" pitchFamily="34" charset="-122"/>
                <a:ea typeface="微软雅黑" pitchFamily="34" charset="-122"/>
              </a:rPr>
              <a:t>给予</a:t>
            </a:r>
            <a:r>
              <a:rPr lang="zh-CN" altLang="en-US" sz="2000" b="1" dirty="0">
                <a:solidFill>
                  <a:srgbClr val="000000"/>
                </a:solidFill>
                <a:latin typeface="微软雅黑" pitchFamily="34" charset="-122"/>
                <a:ea typeface="微软雅黑" pitchFamily="34" charset="-122"/>
              </a:rPr>
              <a:t>使用其药品的医疗机构的负责人、药品采购人员、医师、药师等有关人员</a:t>
            </a:r>
            <a:r>
              <a:rPr lang="zh-CN" altLang="en-US" sz="2000" b="1" dirty="0">
                <a:solidFill>
                  <a:srgbClr val="FF0000"/>
                </a:solidFill>
                <a:latin typeface="微软雅黑" pitchFamily="34" charset="-122"/>
                <a:ea typeface="微软雅黑" pitchFamily="34" charset="-122"/>
              </a:rPr>
              <a:t>财物或者其他不正当利益。</a:t>
            </a:r>
          </a:p>
          <a:p>
            <a:pPr algn="just">
              <a:lnSpc>
                <a:spcPct val="120000"/>
              </a:lnSpc>
            </a:pPr>
            <a:r>
              <a:rPr lang="zh-CN" altLang="en-US" sz="2000" b="1" dirty="0">
                <a:solidFill>
                  <a:srgbClr val="000000"/>
                </a:solidFill>
                <a:latin typeface="微软雅黑" pitchFamily="34" charset="-122"/>
                <a:ea typeface="微软雅黑" pitchFamily="34" charset="-122"/>
              </a:rPr>
              <a:t>    禁止医疗机构的负责人、药品采购人员、医师、药师等有关人员以任何名义</a:t>
            </a:r>
            <a:r>
              <a:rPr lang="zh-CN" altLang="en-US" sz="2000" b="1" dirty="0">
                <a:solidFill>
                  <a:srgbClr val="FF0000"/>
                </a:solidFill>
                <a:latin typeface="微软雅黑" pitchFamily="34" charset="-122"/>
                <a:ea typeface="微软雅黑" pitchFamily="34" charset="-122"/>
              </a:rPr>
              <a:t>收受</a:t>
            </a:r>
            <a:r>
              <a:rPr lang="zh-CN" altLang="en-US" sz="2000" b="1" dirty="0">
                <a:solidFill>
                  <a:srgbClr val="000000"/>
                </a:solidFill>
                <a:latin typeface="微软雅黑" pitchFamily="34" charset="-122"/>
                <a:ea typeface="微软雅黑" pitchFamily="34" charset="-122"/>
              </a:rPr>
              <a:t>药品</a:t>
            </a:r>
            <a:r>
              <a:rPr lang="zh-CN" altLang="en-US" sz="2000" b="1" dirty="0">
                <a:latin typeface="微软雅黑" pitchFamily="34" charset="-122"/>
                <a:ea typeface="微软雅黑" pitchFamily="34" charset="-122"/>
              </a:rPr>
              <a:t>上市许可持有人</a:t>
            </a:r>
            <a:r>
              <a:rPr lang="zh-CN" altLang="en-US" sz="2000" dirty="0">
                <a:latin typeface="微软雅黑" pitchFamily="34" charset="-122"/>
                <a:ea typeface="微软雅黑" pitchFamily="34" charset="-122"/>
              </a:rPr>
              <a:t>、</a:t>
            </a:r>
            <a:r>
              <a:rPr lang="zh-CN" altLang="en-US" sz="2000" b="1" dirty="0">
                <a:solidFill>
                  <a:srgbClr val="000000"/>
                </a:solidFill>
                <a:latin typeface="微软雅黑" pitchFamily="34" charset="-122"/>
                <a:ea typeface="微软雅黑" pitchFamily="34" charset="-122"/>
              </a:rPr>
              <a:t>药品生产企业、经营企业或者其代理人给予的财物或者其他不正当利益。</a:t>
            </a:r>
            <a:r>
              <a:rPr lang="zh-CN" altLang="en-US" sz="2000" dirty="0">
                <a:solidFill>
                  <a:srgbClr val="000000"/>
                </a:solidFill>
                <a:latin typeface="微软雅黑" pitchFamily="34" charset="-122"/>
                <a:ea typeface="微软雅黑" pitchFamily="34" charset="-122"/>
              </a:rPr>
              <a:t> </a:t>
            </a:r>
            <a:endParaRPr lang="en-US" altLang="zh-CN" sz="2000" dirty="0">
              <a:solidFill>
                <a:srgbClr val="000000"/>
              </a:solidFill>
              <a:latin typeface="微软雅黑" pitchFamily="34" charset="-122"/>
              <a:ea typeface="微软雅黑" pitchFamily="34" charset="-122"/>
            </a:endParaRPr>
          </a:p>
        </p:txBody>
      </p:sp>
      <p:sp>
        <p:nvSpPr>
          <p:cNvPr id="87045" name="Freeform 25"/>
          <p:cNvSpPr>
            <a:spLocks/>
          </p:cNvSpPr>
          <p:nvPr/>
        </p:nvSpPr>
        <p:spPr bwMode="gray">
          <a:xfrm>
            <a:off x="334521" y="4581526"/>
            <a:ext cx="906169" cy="1857375"/>
          </a:xfrm>
          <a:custGeom>
            <a:avLst/>
            <a:gdLst>
              <a:gd name="T0" fmla="*/ 2147483647 w 1243"/>
              <a:gd name="T1" fmla="*/ 2147483647 h 3407"/>
              <a:gd name="T2" fmla="*/ 2147483647 w 1243"/>
              <a:gd name="T3" fmla="*/ 2147483647 h 3407"/>
              <a:gd name="T4" fmla="*/ 2147483647 w 1243"/>
              <a:gd name="T5" fmla="*/ 2147483647 h 3407"/>
              <a:gd name="T6" fmla="*/ 2147483647 w 1243"/>
              <a:gd name="T7" fmla="*/ 2147483647 h 3407"/>
              <a:gd name="T8" fmla="*/ 2147483647 w 1243"/>
              <a:gd name="T9" fmla="*/ 2147483647 h 3407"/>
              <a:gd name="T10" fmla="*/ 2147483647 w 1243"/>
              <a:gd name="T11" fmla="*/ 2147483647 h 3407"/>
              <a:gd name="T12" fmla="*/ 2147483647 w 1243"/>
              <a:gd name="T13" fmla="*/ 2147483647 h 3407"/>
              <a:gd name="T14" fmla="*/ 2147483647 w 1243"/>
              <a:gd name="T15" fmla="*/ 2147483647 h 3407"/>
              <a:gd name="T16" fmla="*/ 2147483647 w 1243"/>
              <a:gd name="T17" fmla="*/ 2147483647 h 3407"/>
              <a:gd name="T18" fmla="*/ 2147483647 w 1243"/>
              <a:gd name="T19" fmla="*/ 2147483647 h 3407"/>
              <a:gd name="T20" fmla="*/ 2147483647 w 1243"/>
              <a:gd name="T21" fmla="*/ 2147483647 h 3407"/>
              <a:gd name="T22" fmla="*/ 2147483647 w 1243"/>
              <a:gd name="T23" fmla="*/ 2147483647 h 3407"/>
              <a:gd name="T24" fmla="*/ 2147483647 w 1243"/>
              <a:gd name="T25" fmla="*/ 2147483647 h 3407"/>
              <a:gd name="T26" fmla="*/ 2147483647 w 1243"/>
              <a:gd name="T27" fmla="*/ 2147483647 h 3407"/>
              <a:gd name="T28" fmla="*/ 2147483647 w 1243"/>
              <a:gd name="T29" fmla="*/ 2147483647 h 3407"/>
              <a:gd name="T30" fmla="*/ 2147483647 w 1243"/>
              <a:gd name="T31" fmla="*/ 2147483647 h 3407"/>
              <a:gd name="T32" fmla="*/ 2147483647 w 1243"/>
              <a:gd name="T33" fmla="*/ 2147483647 h 3407"/>
              <a:gd name="T34" fmla="*/ 2147483647 w 1243"/>
              <a:gd name="T35" fmla="*/ 2147483647 h 3407"/>
              <a:gd name="T36" fmla="*/ 2147483647 w 1243"/>
              <a:gd name="T37" fmla="*/ 2147483647 h 3407"/>
              <a:gd name="T38" fmla="*/ 2147483647 w 1243"/>
              <a:gd name="T39" fmla="*/ 2147483647 h 3407"/>
              <a:gd name="T40" fmla="*/ 2147483647 w 1243"/>
              <a:gd name="T41" fmla="*/ 2147483647 h 3407"/>
              <a:gd name="T42" fmla="*/ 2147483647 w 1243"/>
              <a:gd name="T43" fmla="*/ 2147483647 h 3407"/>
              <a:gd name="T44" fmla="*/ 2147483647 w 1243"/>
              <a:gd name="T45" fmla="*/ 2147483647 h 3407"/>
              <a:gd name="T46" fmla="*/ 2147483647 w 1243"/>
              <a:gd name="T47" fmla="*/ 2147483647 h 3407"/>
              <a:gd name="T48" fmla="*/ 2147483647 w 1243"/>
              <a:gd name="T49" fmla="*/ 2147483647 h 3407"/>
              <a:gd name="T50" fmla="*/ 2147483647 w 1243"/>
              <a:gd name="T51" fmla="*/ 2147483647 h 3407"/>
              <a:gd name="T52" fmla="*/ 2147483647 w 1243"/>
              <a:gd name="T53" fmla="*/ 2147483647 h 3407"/>
              <a:gd name="T54" fmla="*/ 2147483647 w 1243"/>
              <a:gd name="T55" fmla="*/ 2147483647 h 3407"/>
              <a:gd name="T56" fmla="*/ 2147483647 w 1243"/>
              <a:gd name="T57" fmla="*/ 2147483647 h 3407"/>
              <a:gd name="T58" fmla="*/ 2147483647 w 1243"/>
              <a:gd name="T59" fmla="*/ 2147483647 h 3407"/>
              <a:gd name="T60" fmla="*/ 2147483647 w 1243"/>
              <a:gd name="T61" fmla="*/ 2147483647 h 3407"/>
              <a:gd name="T62" fmla="*/ 2147483647 w 1243"/>
              <a:gd name="T63" fmla="*/ 2147483647 h 3407"/>
              <a:gd name="T64" fmla="*/ 2147483647 w 1243"/>
              <a:gd name="T65" fmla="*/ 2147483647 h 3407"/>
              <a:gd name="T66" fmla="*/ 2147483647 w 1243"/>
              <a:gd name="T67" fmla="*/ 2147483647 h 3407"/>
              <a:gd name="T68" fmla="*/ 2147483647 w 1243"/>
              <a:gd name="T69" fmla="*/ 2147483647 h 3407"/>
              <a:gd name="T70" fmla="*/ 2147483647 w 1243"/>
              <a:gd name="T71" fmla="*/ 2147483647 h 3407"/>
              <a:gd name="T72" fmla="*/ 2147483647 w 1243"/>
              <a:gd name="T73" fmla="*/ 2147483647 h 3407"/>
              <a:gd name="T74" fmla="*/ 2147483647 w 1243"/>
              <a:gd name="T75" fmla="*/ 2147483647 h 3407"/>
              <a:gd name="T76" fmla="*/ 2147483647 w 1243"/>
              <a:gd name="T77" fmla="*/ 2147483647 h 3407"/>
              <a:gd name="T78" fmla="*/ 2147483647 w 1243"/>
              <a:gd name="T79" fmla="*/ 2147483647 h 3407"/>
              <a:gd name="T80" fmla="*/ 2147483647 w 1243"/>
              <a:gd name="T81" fmla="*/ 2147483647 h 3407"/>
              <a:gd name="T82" fmla="*/ 2147483647 w 1243"/>
              <a:gd name="T83" fmla="*/ 2147483647 h 3407"/>
              <a:gd name="T84" fmla="*/ 2147483647 w 1243"/>
              <a:gd name="T85" fmla="*/ 2147483647 h 3407"/>
              <a:gd name="T86" fmla="*/ 2147483647 w 1243"/>
              <a:gd name="T87" fmla="*/ 2147483647 h 3407"/>
              <a:gd name="T88" fmla="*/ 2147483647 w 1243"/>
              <a:gd name="T89" fmla="*/ 2147483647 h 3407"/>
              <a:gd name="T90" fmla="*/ 2147483647 w 1243"/>
              <a:gd name="T91" fmla="*/ 2147483647 h 3407"/>
              <a:gd name="T92" fmla="*/ 2147483647 w 1243"/>
              <a:gd name="T93" fmla="*/ 2147483647 h 3407"/>
              <a:gd name="T94" fmla="*/ 2147483647 w 1243"/>
              <a:gd name="T95" fmla="*/ 2147483647 h 3407"/>
              <a:gd name="T96" fmla="*/ 2147483647 w 1243"/>
              <a:gd name="T97" fmla="*/ 2147483647 h 3407"/>
              <a:gd name="T98" fmla="*/ 2147483647 w 1243"/>
              <a:gd name="T99" fmla="*/ 2147483647 h 3407"/>
              <a:gd name="T100" fmla="*/ 2147483647 w 1243"/>
              <a:gd name="T101" fmla="*/ 2147483647 h 3407"/>
              <a:gd name="T102" fmla="*/ 2147483647 w 1243"/>
              <a:gd name="T103" fmla="*/ 2147483647 h 3407"/>
              <a:gd name="T104" fmla="*/ 2147483647 w 1243"/>
              <a:gd name="T105" fmla="*/ 2147483647 h 340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43"/>
              <a:gd name="T160" fmla="*/ 0 h 3407"/>
              <a:gd name="T161" fmla="*/ 1243 w 1243"/>
              <a:gd name="T162" fmla="*/ 3407 h 340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43" h="3407">
                <a:moveTo>
                  <a:pt x="109" y="377"/>
                </a:moveTo>
                <a:lnTo>
                  <a:pt x="128" y="466"/>
                </a:lnTo>
                <a:cubicBezTo>
                  <a:pt x="137" y="505"/>
                  <a:pt x="151" y="571"/>
                  <a:pt x="166" y="611"/>
                </a:cubicBezTo>
                <a:cubicBezTo>
                  <a:pt x="181" y="651"/>
                  <a:pt x="222" y="678"/>
                  <a:pt x="217" y="704"/>
                </a:cubicBezTo>
                <a:lnTo>
                  <a:pt x="133" y="770"/>
                </a:lnTo>
                <a:cubicBezTo>
                  <a:pt x="112" y="788"/>
                  <a:pt x="98" y="794"/>
                  <a:pt x="92" y="813"/>
                </a:cubicBezTo>
                <a:cubicBezTo>
                  <a:pt x="85" y="829"/>
                  <a:pt x="95" y="865"/>
                  <a:pt x="95" y="884"/>
                </a:cubicBezTo>
                <a:cubicBezTo>
                  <a:pt x="95" y="903"/>
                  <a:pt x="88" y="905"/>
                  <a:pt x="91" y="926"/>
                </a:cubicBezTo>
                <a:lnTo>
                  <a:pt x="112" y="1008"/>
                </a:lnTo>
                <a:lnTo>
                  <a:pt x="128" y="1079"/>
                </a:lnTo>
                <a:lnTo>
                  <a:pt x="113" y="1112"/>
                </a:lnTo>
                <a:lnTo>
                  <a:pt x="104" y="1192"/>
                </a:lnTo>
                <a:lnTo>
                  <a:pt x="113" y="1274"/>
                </a:lnTo>
                <a:cubicBezTo>
                  <a:pt x="115" y="1297"/>
                  <a:pt x="111" y="1314"/>
                  <a:pt x="113" y="1332"/>
                </a:cubicBezTo>
                <a:cubicBezTo>
                  <a:pt x="115" y="1351"/>
                  <a:pt x="122" y="1366"/>
                  <a:pt x="124" y="1383"/>
                </a:cubicBezTo>
                <a:cubicBezTo>
                  <a:pt x="126" y="1400"/>
                  <a:pt x="125" y="1418"/>
                  <a:pt x="128" y="1434"/>
                </a:cubicBezTo>
                <a:cubicBezTo>
                  <a:pt x="123" y="1450"/>
                  <a:pt x="99" y="1467"/>
                  <a:pt x="95" y="1487"/>
                </a:cubicBezTo>
                <a:cubicBezTo>
                  <a:pt x="91" y="1507"/>
                  <a:pt x="103" y="1535"/>
                  <a:pt x="104" y="1555"/>
                </a:cubicBezTo>
                <a:lnTo>
                  <a:pt x="95" y="1595"/>
                </a:lnTo>
                <a:lnTo>
                  <a:pt x="85" y="1629"/>
                </a:lnTo>
                <a:lnTo>
                  <a:pt x="88" y="1674"/>
                </a:lnTo>
                <a:cubicBezTo>
                  <a:pt x="86" y="1687"/>
                  <a:pt x="74" y="1696"/>
                  <a:pt x="71" y="1707"/>
                </a:cubicBezTo>
                <a:cubicBezTo>
                  <a:pt x="68" y="1718"/>
                  <a:pt x="79" y="1728"/>
                  <a:pt x="68" y="1743"/>
                </a:cubicBezTo>
                <a:cubicBezTo>
                  <a:pt x="58" y="1758"/>
                  <a:pt x="18" y="1782"/>
                  <a:pt x="10" y="1800"/>
                </a:cubicBezTo>
                <a:cubicBezTo>
                  <a:pt x="0" y="1817"/>
                  <a:pt x="11" y="1822"/>
                  <a:pt x="19" y="1854"/>
                </a:cubicBezTo>
                <a:lnTo>
                  <a:pt x="28" y="1916"/>
                </a:lnTo>
                <a:lnTo>
                  <a:pt x="64" y="1982"/>
                </a:lnTo>
                <a:lnTo>
                  <a:pt x="71" y="2037"/>
                </a:lnTo>
                <a:lnTo>
                  <a:pt x="85" y="2090"/>
                </a:lnTo>
                <a:lnTo>
                  <a:pt x="173" y="2259"/>
                </a:lnTo>
                <a:lnTo>
                  <a:pt x="223" y="2352"/>
                </a:lnTo>
                <a:lnTo>
                  <a:pt x="249" y="2402"/>
                </a:lnTo>
                <a:lnTo>
                  <a:pt x="301" y="2490"/>
                </a:lnTo>
                <a:lnTo>
                  <a:pt x="335" y="2559"/>
                </a:lnTo>
                <a:lnTo>
                  <a:pt x="362" y="2615"/>
                </a:lnTo>
                <a:cubicBezTo>
                  <a:pt x="371" y="2634"/>
                  <a:pt x="385" y="2659"/>
                  <a:pt x="391" y="2676"/>
                </a:cubicBezTo>
                <a:cubicBezTo>
                  <a:pt x="397" y="2693"/>
                  <a:pt x="392" y="2702"/>
                  <a:pt x="401" y="2717"/>
                </a:cubicBezTo>
                <a:lnTo>
                  <a:pt x="443" y="2765"/>
                </a:lnTo>
                <a:lnTo>
                  <a:pt x="346" y="2816"/>
                </a:lnTo>
                <a:lnTo>
                  <a:pt x="262" y="2874"/>
                </a:lnTo>
                <a:cubicBezTo>
                  <a:pt x="248" y="2892"/>
                  <a:pt x="263" y="2915"/>
                  <a:pt x="263" y="2922"/>
                </a:cubicBezTo>
                <a:cubicBezTo>
                  <a:pt x="263" y="2929"/>
                  <a:pt x="254" y="2913"/>
                  <a:pt x="260" y="2919"/>
                </a:cubicBezTo>
                <a:cubicBezTo>
                  <a:pt x="266" y="2932"/>
                  <a:pt x="276" y="2956"/>
                  <a:pt x="298" y="2958"/>
                </a:cubicBezTo>
                <a:lnTo>
                  <a:pt x="386" y="2942"/>
                </a:lnTo>
                <a:lnTo>
                  <a:pt x="367" y="2961"/>
                </a:lnTo>
                <a:lnTo>
                  <a:pt x="341" y="3069"/>
                </a:lnTo>
                <a:lnTo>
                  <a:pt x="370" y="3103"/>
                </a:lnTo>
                <a:lnTo>
                  <a:pt x="298" y="3273"/>
                </a:lnTo>
                <a:lnTo>
                  <a:pt x="268" y="3344"/>
                </a:lnTo>
                <a:cubicBezTo>
                  <a:pt x="266" y="3363"/>
                  <a:pt x="269" y="3380"/>
                  <a:pt x="284" y="3389"/>
                </a:cubicBezTo>
                <a:cubicBezTo>
                  <a:pt x="296" y="3397"/>
                  <a:pt x="335" y="3407"/>
                  <a:pt x="361" y="3396"/>
                </a:cubicBezTo>
                <a:lnTo>
                  <a:pt x="443" y="3321"/>
                </a:lnTo>
                <a:lnTo>
                  <a:pt x="491" y="3249"/>
                </a:lnTo>
                <a:lnTo>
                  <a:pt x="515" y="3140"/>
                </a:lnTo>
                <a:lnTo>
                  <a:pt x="564" y="3103"/>
                </a:lnTo>
                <a:lnTo>
                  <a:pt x="588" y="3055"/>
                </a:lnTo>
                <a:lnTo>
                  <a:pt x="631" y="2934"/>
                </a:lnTo>
                <a:lnTo>
                  <a:pt x="647" y="2831"/>
                </a:lnTo>
                <a:lnTo>
                  <a:pt x="668" y="2811"/>
                </a:lnTo>
                <a:cubicBezTo>
                  <a:pt x="671" y="2801"/>
                  <a:pt x="665" y="2789"/>
                  <a:pt x="667" y="2771"/>
                </a:cubicBezTo>
                <a:cubicBezTo>
                  <a:pt x="669" y="2753"/>
                  <a:pt x="679" y="2716"/>
                  <a:pt x="680" y="2702"/>
                </a:cubicBezTo>
                <a:cubicBezTo>
                  <a:pt x="678" y="2685"/>
                  <a:pt x="670" y="2695"/>
                  <a:pt x="670" y="2685"/>
                </a:cubicBezTo>
                <a:lnTo>
                  <a:pt x="679" y="2640"/>
                </a:lnTo>
                <a:lnTo>
                  <a:pt x="676" y="2589"/>
                </a:lnTo>
                <a:lnTo>
                  <a:pt x="685" y="2499"/>
                </a:lnTo>
                <a:lnTo>
                  <a:pt x="703" y="2448"/>
                </a:lnTo>
                <a:lnTo>
                  <a:pt x="712" y="2400"/>
                </a:lnTo>
                <a:lnTo>
                  <a:pt x="718" y="2331"/>
                </a:lnTo>
                <a:lnTo>
                  <a:pt x="733" y="2257"/>
                </a:lnTo>
                <a:lnTo>
                  <a:pt x="760" y="2133"/>
                </a:lnTo>
                <a:cubicBezTo>
                  <a:pt x="771" y="2106"/>
                  <a:pt x="793" y="2115"/>
                  <a:pt x="799" y="2096"/>
                </a:cubicBezTo>
                <a:cubicBezTo>
                  <a:pt x="805" y="2077"/>
                  <a:pt x="802" y="2051"/>
                  <a:pt x="796" y="2021"/>
                </a:cubicBezTo>
                <a:lnTo>
                  <a:pt x="764" y="1916"/>
                </a:lnTo>
                <a:lnTo>
                  <a:pt x="769" y="1788"/>
                </a:lnTo>
                <a:lnTo>
                  <a:pt x="757" y="1725"/>
                </a:lnTo>
                <a:lnTo>
                  <a:pt x="758" y="1676"/>
                </a:lnTo>
                <a:lnTo>
                  <a:pt x="745" y="1625"/>
                </a:lnTo>
                <a:lnTo>
                  <a:pt x="740" y="1476"/>
                </a:lnTo>
                <a:lnTo>
                  <a:pt x="757" y="1418"/>
                </a:lnTo>
                <a:lnTo>
                  <a:pt x="767" y="1338"/>
                </a:lnTo>
                <a:lnTo>
                  <a:pt x="787" y="1280"/>
                </a:lnTo>
                <a:lnTo>
                  <a:pt x="797" y="1223"/>
                </a:lnTo>
                <a:lnTo>
                  <a:pt x="806" y="1218"/>
                </a:lnTo>
                <a:lnTo>
                  <a:pt x="842" y="1223"/>
                </a:lnTo>
                <a:lnTo>
                  <a:pt x="997" y="1176"/>
                </a:lnTo>
                <a:lnTo>
                  <a:pt x="1070" y="1137"/>
                </a:lnTo>
                <a:lnTo>
                  <a:pt x="1093" y="1083"/>
                </a:lnTo>
                <a:cubicBezTo>
                  <a:pt x="1116" y="1063"/>
                  <a:pt x="1187" y="1039"/>
                  <a:pt x="1207" y="1017"/>
                </a:cubicBezTo>
                <a:cubicBezTo>
                  <a:pt x="1226" y="993"/>
                  <a:pt x="1204" y="970"/>
                  <a:pt x="1210" y="951"/>
                </a:cubicBezTo>
                <a:cubicBezTo>
                  <a:pt x="1216" y="932"/>
                  <a:pt x="1238" y="919"/>
                  <a:pt x="1241" y="902"/>
                </a:cubicBezTo>
                <a:cubicBezTo>
                  <a:pt x="1243" y="881"/>
                  <a:pt x="1230" y="867"/>
                  <a:pt x="1229" y="848"/>
                </a:cubicBezTo>
                <a:cubicBezTo>
                  <a:pt x="1228" y="829"/>
                  <a:pt x="1242" y="810"/>
                  <a:pt x="1237" y="789"/>
                </a:cubicBezTo>
                <a:cubicBezTo>
                  <a:pt x="1234" y="763"/>
                  <a:pt x="1208" y="745"/>
                  <a:pt x="1201" y="720"/>
                </a:cubicBezTo>
                <a:cubicBezTo>
                  <a:pt x="1195" y="689"/>
                  <a:pt x="1208" y="660"/>
                  <a:pt x="1195" y="641"/>
                </a:cubicBezTo>
                <a:cubicBezTo>
                  <a:pt x="1179" y="620"/>
                  <a:pt x="1144" y="620"/>
                  <a:pt x="1121" y="608"/>
                </a:cubicBezTo>
                <a:cubicBezTo>
                  <a:pt x="1098" y="596"/>
                  <a:pt x="1069" y="583"/>
                  <a:pt x="1055" y="569"/>
                </a:cubicBezTo>
                <a:cubicBezTo>
                  <a:pt x="1037" y="556"/>
                  <a:pt x="1038" y="541"/>
                  <a:pt x="1037" y="522"/>
                </a:cubicBezTo>
                <a:cubicBezTo>
                  <a:pt x="1036" y="503"/>
                  <a:pt x="1044" y="481"/>
                  <a:pt x="1051" y="452"/>
                </a:cubicBezTo>
                <a:cubicBezTo>
                  <a:pt x="1058" y="423"/>
                  <a:pt x="1076" y="374"/>
                  <a:pt x="1081" y="345"/>
                </a:cubicBezTo>
                <a:cubicBezTo>
                  <a:pt x="1088" y="304"/>
                  <a:pt x="1087" y="297"/>
                  <a:pt x="1082" y="281"/>
                </a:cubicBezTo>
                <a:cubicBezTo>
                  <a:pt x="1077" y="265"/>
                  <a:pt x="1066" y="251"/>
                  <a:pt x="1052" y="246"/>
                </a:cubicBezTo>
                <a:cubicBezTo>
                  <a:pt x="1040" y="242"/>
                  <a:pt x="1016" y="232"/>
                  <a:pt x="999" y="249"/>
                </a:cubicBezTo>
                <a:cubicBezTo>
                  <a:pt x="983" y="265"/>
                  <a:pt x="963" y="309"/>
                  <a:pt x="953" y="344"/>
                </a:cubicBezTo>
                <a:cubicBezTo>
                  <a:pt x="945" y="376"/>
                  <a:pt x="945" y="434"/>
                  <a:pt x="941" y="462"/>
                </a:cubicBezTo>
                <a:lnTo>
                  <a:pt x="927" y="515"/>
                </a:lnTo>
                <a:lnTo>
                  <a:pt x="907" y="545"/>
                </a:lnTo>
                <a:lnTo>
                  <a:pt x="883" y="626"/>
                </a:lnTo>
                <a:lnTo>
                  <a:pt x="866" y="690"/>
                </a:lnTo>
                <a:lnTo>
                  <a:pt x="869" y="780"/>
                </a:lnTo>
                <a:lnTo>
                  <a:pt x="860" y="782"/>
                </a:lnTo>
                <a:lnTo>
                  <a:pt x="832" y="699"/>
                </a:lnTo>
                <a:lnTo>
                  <a:pt x="794" y="659"/>
                </a:lnTo>
                <a:cubicBezTo>
                  <a:pt x="777" y="648"/>
                  <a:pt x="750" y="636"/>
                  <a:pt x="727" y="633"/>
                </a:cubicBezTo>
                <a:cubicBezTo>
                  <a:pt x="706" y="630"/>
                  <a:pt x="677" y="642"/>
                  <a:pt x="656" y="641"/>
                </a:cubicBezTo>
                <a:cubicBezTo>
                  <a:pt x="634" y="640"/>
                  <a:pt x="610" y="632"/>
                  <a:pt x="602" y="627"/>
                </a:cubicBezTo>
                <a:lnTo>
                  <a:pt x="605" y="609"/>
                </a:lnTo>
                <a:lnTo>
                  <a:pt x="533" y="545"/>
                </a:lnTo>
                <a:cubicBezTo>
                  <a:pt x="524" y="530"/>
                  <a:pt x="544" y="530"/>
                  <a:pt x="550" y="521"/>
                </a:cubicBezTo>
                <a:cubicBezTo>
                  <a:pt x="556" y="512"/>
                  <a:pt x="565" y="503"/>
                  <a:pt x="572" y="489"/>
                </a:cubicBezTo>
                <a:cubicBezTo>
                  <a:pt x="582" y="469"/>
                  <a:pt x="591" y="455"/>
                  <a:pt x="595" y="434"/>
                </a:cubicBezTo>
                <a:cubicBezTo>
                  <a:pt x="597" y="419"/>
                  <a:pt x="596" y="402"/>
                  <a:pt x="593" y="399"/>
                </a:cubicBezTo>
                <a:cubicBezTo>
                  <a:pt x="590" y="396"/>
                  <a:pt x="578" y="393"/>
                  <a:pt x="578" y="389"/>
                </a:cubicBezTo>
                <a:cubicBezTo>
                  <a:pt x="578" y="385"/>
                  <a:pt x="588" y="378"/>
                  <a:pt x="592" y="374"/>
                </a:cubicBezTo>
                <a:lnTo>
                  <a:pt x="604" y="365"/>
                </a:lnTo>
                <a:lnTo>
                  <a:pt x="599" y="342"/>
                </a:lnTo>
                <a:lnTo>
                  <a:pt x="613" y="345"/>
                </a:lnTo>
                <a:lnTo>
                  <a:pt x="602" y="306"/>
                </a:lnTo>
                <a:cubicBezTo>
                  <a:pt x="603" y="298"/>
                  <a:pt x="617" y="300"/>
                  <a:pt x="617" y="294"/>
                </a:cubicBezTo>
                <a:cubicBezTo>
                  <a:pt x="618" y="290"/>
                  <a:pt x="600" y="277"/>
                  <a:pt x="599" y="270"/>
                </a:cubicBezTo>
                <a:lnTo>
                  <a:pt x="622" y="261"/>
                </a:lnTo>
                <a:cubicBezTo>
                  <a:pt x="621" y="252"/>
                  <a:pt x="594" y="221"/>
                  <a:pt x="593" y="216"/>
                </a:cubicBezTo>
                <a:cubicBezTo>
                  <a:pt x="594" y="211"/>
                  <a:pt x="623" y="249"/>
                  <a:pt x="617" y="231"/>
                </a:cubicBezTo>
                <a:cubicBezTo>
                  <a:pt x="611" y="213"/>
                  <a:pt x="599" y="197"/>
                  <a:pt x="595" y="189"/>
                </a:cubicBezTo>
                <a:cubicBezTo>
                  <a:pt x="591" y="182"/>
                  <a:pt x="575" y="164"/>
                  <a:pt x="604" y="177"/>
                </a:cubicBezTo>
                <a:cubicBezTo>
                  <a:pt x="633" y="190"/>
                  <a:pt x="581" y="155"/>
                  <a:pt x="575" y="146"/>
                </a:cubicBezTo>
                <a:cubicBezTo>
                  <a:pt x="569" y="137"/>
                  <a:pt x="565" y="127"/>
                  <a:pt x="566" y="122"/>
                </a:cubicBezTo>
                <a:cubicBezTo>
                  <a:pt x="567" y="117"/>
                  <a:pt x="584" y="121"/>
                  <a:pt x="581" y="117"/>
                </a:cubicBezTo>
                <a:cubicBezTo>
                  <a:pt x="578" y="113"/>
                  <a:pt x="560" y="107"/>
                  <a:pt x="550" y="98"/>
                </a:cubicBezTo>
                <a:cubicBezTo>
                  <a:pt x="540" y="89"/>
                  <a:pt x="537" y="74"/>
                  <a:pt x="523" y="63"/>
                </a:cubicBezTo>
                <a:cubicBezTo>
                  <a:pt x="507" y="48"/>
                  <a:pt x="485" y="40"/>
                  <a:pt x="467" y="31"/>
                </a:cubicBezTo>
                <a:cubicBezTo>
                  <a:pt x="449" y="22"/>
                  <a:pt x="434" y="16"/>
                  <a:pt x="416" y="11"/>
                </a:cubicBezTo>
                <a:cubicBezTo>
                  <a:pt x="398" y="6"/>
                  <a:pt x="378" y="0"/>
                  <a:pt x="359" y="2"/>
                </a:cubicBezTo>
                <a:cubicBezTo>
                  <a:pt x="339" y="5"/>
                  <a:pt x="321" y="19"/>
                  <a:pt x="304" y="21"/>
                </a:cubicBezTo>
                <a:cubicBezTo>
                  <a:pt x="287" y="23"/>
                  <a:pt x="275" y="8"/>
                  <a:pt x="256" y="12"/>
                </a:cubicBezTo>
                <a:cubicBezTo>
                  <a:pt x="239" y="15"/>
                  <a:pt x="208" y="31"/>
                  <a:pt x="190" y="44"/>
                </a:cubicBezTo>
                <a:lnTo>
                  <a:pt x="136" y="87"/>
                </a:lnTo>
                <a:cubicBezTo>
                  <a:pt x="127" y="92"/>
                  <a:pt x="137" y="72"/>
                  <a:pt x="134" y="75"/>
                </a:cubicBezTo>
                <a:cubicBezTo>
                  <a:pt x="132" y="77"/>
                  <a:pt x="125" y="96"/>
                  <a:pt x="121" y="104"/>
                </a:cubicBezTo>
                <a:cubicBezTo>
                  <a:pt x="118" y="105"/>
                  <a:pt x="117" y="80"/>
                  <a:pt x="115" y="84"/>
                </a:cubicBezTo>
                <a:cubicBezTo>
                  <a:pt x="113" y="88"/>
                  <a:pt x="115" y="111"/>
                  <a:pt x="112" y="126"/>
                </a:cubicBezTo>
                <a:cubicBezTo>
                  <a:pt x="109" y="141"/>
                  <a:pt x="100" y="170"/>
                  <a:pt x="94" y="174"/>
                </a:cubicBezTo>
                <a:cubicBezTo>
                  <a:pt x="90" y="187"/>
                  <a:pt x="72" y="133"/>
                  <a:pt x="77" y="152"/>
                </a:cubicBezTo>
                <a:cubicBezTo>
                  <a:pt x="82" y="171"/>
                  <a:pt x="86" y="196"/>
                  <a:pt x="85" y="200"/>
                </a:cubicBezTo>
                <a:cubicBezTo>
                  <a:pt x="84" y="204"/>
                  <a:pt x="73" y="170"/>
                  <a:pt x="70" y="176"/>
                </a:cubicBezTo>
                <a:cubicBezTo>
                  <a:pt x="87" y="212"/>
                  <a:pt x="67" y="215"/>
                  <a:pt x="68" y="237"/>
                </a:cubicBezTo>
                <a:cubicBezTo>
                  <a:pt x="66" y="252"/>
                  <a:pt x="77" y="263"/>
                  <a:pt x="58" y="269"/>
                </a:cubicBezTo>
                <a:cubicBezTo>
                  <a:pt x="39" y="275"/>
                  <a:pt x="77" y="275"/>
                  <a:pt x="77" y="279"/>
                </a:cubicBezTo>
                <a:cubicBezTo>
                  <a:pt x="77" y="283"/>
                  <a:pt x="74" y="297"/>
                  <a:pt x="58" y="294"/>
                </a:cubicBezTo>
                <a:cubicBezTo>
                  <a:pt x="42" y="291"/>
                  <a:pt x="80" y="310"/>
                  <a:pt x="85" y="318"/>
                </a:cubicBezTo>
                <a:cubicBezTo>
                  <a:pt x="90" y="326"/>
                  <a:pt x="85" y="334"/>
                  <a:pt x="89" y="344"/>
                </a:cubicBezTo>
                <a:lnTo>
                  <a:pt x="109" y="377"/>
                </a:lnTo>
                <a:close/>
              </a:path>
            </a:pathLst>
          </a:custGeom>
          <a:gradFill rotWithShape="1">
            <a:gsLst>
              <a:gs pos="0">
                <a:srgbClr val="000000"/>
              </a:gs>
              <a:gs pos="100000">
                <a:schemeClr val="accent1"/>
              </a:gs>
            </a:gsLst>
            <a:lin ang="5400000" scaled="1"/>
          </a:gradFill>
          <a:ln w="9525">
            <a:noFill/>
            <a:round/>
            <a:headEnd/>
            <a:tailEnd/>
          </a:ln>
        </p:spPr>
        <p:txBody>
          <a:bodyPr wrap="none" anchor="ctr"/>
          <a:lstStyle/>
          <a:p>
            <a:endParaRPr lang="zh-CN" altLang="en-US"/>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ChangeArrowheads="1"/>
          </p:cNvSpPr>
          <p:nvPr>
            <p:ph type="body" idx="1"/>
          </p:nvPr>
        </p:nvSpPr>
        <p:spPr>
          <a:xfrm>
            <a:off x="624580" y="404813"/>
            <a:ext cx="11236075" cy="5910262"/>
          </a:xfrm>
        </p:spPr>
        <p:txBody>
          <a:bodyPr/>
          <a:lstStyle/>
          <a:p>
            <a:pPr>
              <a:lnSpc>
                <a:spcPct val="150000"/>
              </a:lnSpc>
              <a:buFont typeface="Wingdings" pitchFamily="2" charset="2"/>
              <a:buNone/>
              <a:defRPr/>
            </a:pPr>
            <a:r>
              <a:rPr lang="zh-CN" altLang="en-US" sz="2400" dirty="0" smtClean="0">
                <a:solidFill>
                  <a:srgbClr val="FF0000"/>
                </a:solidFill>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（二）药品广告管理</a:t>
            </a:r>
            <a:endParaRPr lang="en-US" altLang="zh-CN" sz="2400" b="1" dirty="0" smtClean="0">
              <a:solidFill>
                <a:srgbClr val="FF0000"/>
              </a:solidFill>
              <a:latin typeface="微软雅黑" pitchFamily="34" charset="-122"/>
              <a:ea typeface="微软雅黑" pitchFamily="34" charset="-122"/>
            </a:endParaRPr>
          </a:p>
          <a:p>
            <a:pPr>
              <a:lnSpc>
                <a:spcPct val="120000"/>
              </a:lnSpc>
              <a:buFont typeface="Wingdings" pitchFamily="2" charset="2"/>
              <a:buNone/>
              <a:defRPr/>
            </a:pPr>
            <a:r>
              <a:rPr lang="zh-CN" altLang="en-US" sz="2400" b="1" dirty="0" smtClean="0">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药品广告应当经广告主所在地省、自治区、直辖市人民政府确定的</a:t>
            </a:r>
            <a:r>
              <a:rPr lang="zh-CN" altLang="en-US" sz="2400" b="1" dirty="0" smtClean="0">
                <a:solidFill>
                  <a:srgbClr val="FF0000"/>
                </a:solidFill>
                <a:latin typeface="微软雅黑" pitchFamily="34" charset="-122"/>
                <a:ea typeface="微软雅黑" pitchFamily="34" charset="-122"/>
              </a:rPr>
              <a:t>广告审查机关批准</a:t>
            </a:r>
            <a:r>
              <a:rPr lang="zh-CN" altLang="en-US" sz="2400" b="1" dirty="0" smtClean="0">
                <a:solidFill>
                  <a:srgbClr val="000000"/>
                </a:solidFill>
                <a:latin typeface="微软雅黑" pitchFamily="34" charset="-122"/>
                <a:ea typeface="微软雅黑" pitchFamily="34" charset="-122"/>
              </a:rPr>
              <a:t>；未经批准的，不得发布。</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药品广告的内容应当</a:t>
            </a:r>
            <a:r>
              <a:rPr lang="zh-CN" altLang="en-US" sz="2400" b="1" dirty="0" smtClean="0">
                <a:solidFill>
                  <a:srgbClr val="FF0000"/>
                </a:solidFill>
                <a:latin typeface="微软雅黑" pitchFamily="34" charset="-122"/>
                <a:ea typeface="微软雅黑" pitchFamily="34" charset="-122"/>
              </a:rPr>
              <a:t>真实、合法</a:t>
            </a:r>
            <a:r>
              <a:rPr lang="zh-CN" altLang="en-US" sz="2400" b="1" dirty="0" smtClean="0">
                <a:solidFill>
                  <a:srgbClr val="000000"/>
                </a:solidFill>
                <a:latin typeface="微软雅黑" pitchFamily="34" charset="-122"/>
                <a:ea typeface="微软雅黑" pitchFamily="34" charset="-122"/>
              </a:rPr>
              <a:t>，以国务院药品监督管理部门核准的</a:t>
            </a:r>
            <a:r>
              <a:rPr lang="zh-CN" altLang="en-US" sz="2400" b="1" dirty="0" smtClean="0">
                <a:solidFill>
                  <a:srgbClr val="3333CC"/>
                </a:solidFill>
                <a:latin typeface="微软雅黑" pitchFamily="34" charset="-122"/>
                <a:ea typeface="微软雅黑" pitchFamily="34" charset="-122"/>
              </a:rPr>
              <a:t>药品说明书</a:t>
            </a:r>
            <a:r>
              <a:rPr lang="zh-CN" altLang="en-US" sz="2400" b="1" dirty="0" smtClean="0">
                <a:solidFill>
                  <a:srgbClr val="000000"/>
                </a:solidFill>
                <a:latin typeface="微软雅黑" pitchFamily="34" charset="-122"/>
                <a:ea typeface="微软雅黑" pitchFamily="34" charset="-122"/>
              </a:rPr>
              <a:t>为准，不得含有虚假的内容。</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药品广告</a:t>
            </a:r>
            <a:r>
              <a:rPr lang="zh-CN" altLang="en-US" sz="2400" b="1" dirty="0" smtClean="0">
                <a:solidFill>
                  <a:srgbClr val="FF0000"/>
                </a:solidFill>
                <a:latin typeface="微软雅黑" pitchFamily="34" charset="-122"/>
                <a:ea typeface="微软雅黑" pitchFamily="34" charset="-122"/>
              </a:rPr>
              <a:t>不得含有表示功效、安全性</a:t>
            </a:r>
            <a:r>
              <a:rPr lang="zh-CN" altLang="en-US" sz="2400" b="1" dirty="0" smtClean="0">
                <a:solidFill>
                  <a:srgbClr val="000000"/>
                </a:solidFill>
                <a:latin typeface="微软雅黑" pitchFamily="34" charset="-122"/>
                <a:ea typeface="微软雅黑" pitchFamily="34" charset="-122"/>
              </a:rPr>
              <a:t>的断言或者保证；不得利用</a:t>
            </a:r>
            <a:r>
              <a:rPr lang="zh-CN" altLang="en-US" sz="2400" b="1" dirty="0" smtClean="0">
                <a:solidFill>
                  <a:srgbClr val="3333CC"/>
                </a:solidFill>
                <a:latin typeface="微软雅黑" pitchFamily="34" charset="-122"/>
                <a:ea typeface="微软雅黑" pitchFamily="34" charset="-122"/>
              </a:rPr>
              <a:t>国家机关、科研单位、学术机构、行业协会或者专家、学者、医师、药师、患者</a:t>
            </a:r>
            <a:r>
              <a:rPr lang="zh-CN" altLang="en-US" sz="2400" b="1" dirty="0" smtClean="0">
                <a:solidFill>
                  <a:srgbClr val="000000"/>
                </a:solidFill>
                <a:latin typeface="微软雅黑" pitchFamily="34" charset="-122"/>
                <a:ea typeface="微软雅黑" pitchFamily="34" charset="-122"/>
              </a:rPr>
              <a:t>等的名义或者形象作推荐、证明。</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非药品广告不得有涉及药品的宣传。</a:t>
            </a:r>
            <a:br>
              <a:rPr lang="zh-CN" altLang="en-US" sz="2400" b="1" dirty="0" smtClean="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zh-CN" altLang="en-US" smtClean="0">
              <a:ea typeface="宋体" pitchFamily="2" charset="-122"/>
            </a:endParaRPr>
          </a:p>
        </p:txBody>
      </p:sp>
      <p:sp>
        <p:nvSpPr>
          <p:cNvPr id="89091" name="Rectangle 3"/>
          <p:cNvSpPr>
            <a:spLocks noGrp="1" noChangeArrowheads="1"/>
          </p:cNvSpPr>
          <p:nvPr>
            <p:ph type="body" idx="1"/>
          </p:nvPr>
        </p:nvSpPr>
        <p:spPr>
          <a:xfrm>
            <a:off x="624581" y="549275"/>
            <a:ext cx="10960836" cy="5765800"/>
          </a:xfrm>
        </p:spPr>
        <p:txBody>
          <a:bodyPr/>
          <a:lstStyle/>
          <a:p>
            <a:pPr eaLnBrk="1" hangingPunct="1">
              <a:buFont typeface="Wingdings" pitchFamily="2" charset="2"/>
              <a:buNone/>
            </a:pPr>
            <a:r>
              <a:rPr lang="zh-CN" altLang="en-US" dirty="0" smtClean="0">
                <a:solidFill>
                  <a:srgbClr val="FF0000"/>
                </a:solidFill>
                <a:latin typeface="楷体_GB2312" pitchFamily="49" charset="-122"/>
                <a:ea typeface="楷体_GB2312" pitchFamily="49" charset="-122"/>
              </a:rPr>
              <a:t>              </a:t>
            </a:r>
            <a:r>
              <a:rPr lang="zh-CN" altLang="en-US" sz="2800" b="1" dirty="0" smtClean="0">
                <a:solidFill>
                  <a:srgbClr val="FF0000"/>
                </a:solidFill>
                <a:latin typeface="微软雅黑" pitchFamily="34" charset="-122"/>
                <a:ea typeface="微软雅黑" pitchFamily="34" charset="-122"/>
              </a:rPr>
              <a:t>药品广告批准文号</a:t>
            </a:r>
          </a:p>
          <a:p>
            <a:pPr eaLnBrk="1" hangingPunct="1">
              <a:buFont typeface="Wingdings" pitchFamily="2" charset="2"/>
              <a:buNone/>
            </a:pPr>
            <a:r>
              <a:rPr lang="zh-CN" altLang="en-US" sz="2800" b="1" dirty="0" smtClean="0">
                <a:solidFill>
                  <a:srgbClr val="000000"/>
                </a:solidFill>
                <a:latin typeface="微软雅黑" pitchFamily="34" charset="-122"/>
                <a:ea typeface="微软雅黑" pitchFamily="34" charset="-122"/>
              </a:rPr>
              <a:t>  “</a:t>
            </a:r>
            <a:r>
              <a:rPr lang="en-US" altLang="zh-CN" sz="2800" b="1" dirty="0" smtClean="0">
                <a:solidFill>
                  <a:srgbClr val="3333CC"/>
                </a:solidFill>
                <a:latin typeface="微软雅黑" pitchFamily="34" charset="-122"/>
                <a:ea typeface="微软雅黑" pitchFamily="34" charset="-122"/>
              </a:rPr>
              <a:t>X</a:t>
            </a:r>
            <a:r>
              <a:rPr lang="zh-CN" altLang="en-US" sz="2800" b="1" dirty="0" smtClean="0">
                <a:solidFill>
                  <a:srgbClr val="3333CC"/>
                </a:solidFill>
                <a:latin typeface="微软雅黑" pitchFamily="34" charset="-122"/>
                <a:ea typeface="微软雅黑" pitchFamily="34" charset="-122"/>
              </a:rPr>
              <a:t>药广审（视）第</a:t>
            </a:r>
            <a:r>
              <a:rPr lang="en-US" altLang="zh-CN" sz="2800" b="1" dirty="0" smtClean="0">
                <a:solidFill>
                  <a:srgbClr val="3333CC"/>
                </a:solidFill>
                <a:latin typeface="微软雅黑" pitchFamily="34" charset="-122"/>
                <a:ea typeface="微软雅黑" pitchFamily="34" charset="-122"/>
              </a:rPr>
              <a:t>0000000000</a:t>
            </a:r>
            <a:r>
              <a:rPr lang="zh-CN" altLang="en-US" sz="2800" b="1" dirty="0" smtClean="0">
                <a:solidFill>
                  <a:srgbClr val="3333CC"/>
                </a:solidFill>
                <a:latin typeface="微软雅黑" pitchFamily="34" charset="-122"/>
                <a:ea typeface="微软雅黑" pitchFamily="34" charset="-122"/>
              </a:rPr>
              <a:t>号</a:t>
            </a:r>
            <a:r>
              <a:rPr lang="zh-CN" altLang="en-US" sz="2800" b="1" dirty="0" smtClean="0">
                <a:solidFill>
                  <a:srgbClr val="000000"/>
                </a:solidFill>
                <a:latin typeface="微软雅黑" pitchFamily="34" charset="-122"/>
                <a:ea typeface="微软雅黑" pitchFamily="34" charset="-122"/>
              </a:rPr>
              <a:t>”</a:t>
            </a:r>
          </a:p>
          <a:p>
            <a:pPr eaLnBrk="1" hangingPunct="1">
              <a:buFont typeface="Wingdings" pitchFamily="2" charset="2"/>
              <a:buNone/>
            </a:pPr>
            <a:r>
              <a:rPr lang="zh-CN" altLang="en-US" sz="2800" b="1" dirty="0" smtClean="0">
                <a:solidFill>
                  <a:srgbClr val="000000"/>
                </a:solidFill>
                <a:latin typeface="微软雅黑" pitchFamily="34" charset="-122"/>
                <a:ea typeface="微软雅黑" pitchFamily="34" charset="-122"/>
              </a:rPr>
              <a:t>  “</a:t>
            </a:r>
            <a:r>
              <a:rPr lang="en-US" altLang="zh-CN" sz="2800" b="1" dirty="0" smtClean="0">
                <a:solidFill>
                  <a:srgbClr val="3333CC"/>
                </a:solidFill>
                <a:latin typeface="微软雅黑" pitchFamily="34" charset="-122"/>
                <a:ea typeface="微软雅黑" pitchFamily="34" charset="-122"/>
              </a:rPr>
              <a:t>X</a:t>
            </a:r>
            <a:r>
              <a:rPr lang="zh-CN" altLang="en-US" sz="2800" b="1" dirty="0" smtClean="0">
                <a:solidFill>
                  <a:srgbClr val="3333CC"/>
                </a:solidFill>
                <a:latin typeface="微软雅黑" pitchFamily="34" charset="-122"/>
                <a:ea typeface="微软雅黑" pitchFamily="34" charset="-122"/>
              </a:rPr>
              <a:t>药广审（声）第</a:t>
            </a:r>
            <a:r>
              <a:rPr lang="en-US" altLang="zh-CN" sz="2800" b="1" dirty="0" smtClean="0">
                <a:solidFill>
                  <a:srgbClr val="3333CC"/>
                </a:solidFill>
                <a:latin typeface="微软雅黑" pitchFamily="34" charset="-122"/>
                <a:ea typeface="微软雅黑" pitchFamily="34" charset="-122"/>
              </a:rPr>
              <a:t>0000000000</a:t>
            </a:r>
            <a:r>
              <a:rPr lang="zh-CN" altLang="en-US" sz="2800" b="1" dirty="0" smtClean="0">
                <a:solidFill>
                  <a:srgbClr val="3333CC"/>
                </a:solidFill>
                <a:latin typeface="微软雅黑" pitchFamily="34" charset="-122"/>
                <a:ea typeface="微软雅黑" pitchFamily="34" charset="-122"/>
              </a:rPr>
              <a:t>号”</a:t>
            </a:r>
          </a:p>
          <a:p>
            <a:pPr eaLnBrk="1" hangingPunct="1">
              <a:buFont typeface="Wingdings" pitchFamily="2" charset="2"/>
              <a:buNone/>
            </a:pPr>
            <a:r>
              <a:rPr lang="zh-CN" altLang="en-US" sz="2800" b="1" dirty="0" smtClean="0">
                <a:solidFill>
                  <a:srgbClr val="3333CC"/>
                </a:solidFill>
                <a:latin typeface="微软雅黑" pitchFamily="34" charset="-122"/>
                <a:ea typeface="微软雅黑" pitchFamily="34" charset="-122"/>
              </a:rPr>
              <a:t>  “</a:t>
            </a:r>
            <a:r>
              <a:rPr lang="en-US" altLang="zh-CN" sz="2800" b="1" dirty="0" smtClean="0">
                <a:solidFill>
                  <a:srgbClr val="3333CC"/>
                </a:solidFill>
                <a:latin typeface="微软雅黑" pitchFamily="34" charset="-122"/>
                <a:ea typeface="微软雅黑" pitchFamily="34" charset="-122"/>
              </a:rPr>
              <a:t>X</a:t>
            </a:r>
            <a:r>
              <a:rPr lang="zh-CN" altLang="en-US" sz="2800" b="1" dirty="0" smtClean="0">
                <a:solidFill>
                  <a:srgbClr val="3333CC"/>
                </a:solidFill>
                <a:latin typeface="微软雅黑" pitchFamily="34" charset="-122"/>
                <a:ea typeface="微软雅黑" pitchFamily="34" charset="-122"/>
              </a:rPr>
              <a:t>药广审（文）第</a:t>
            </a:r>
            <a:r>
              <a:rPr lang="en-US" altLang="zh-CN" sz="2800" b="1" dirty="0" smtClean="0">
                <a:solidFill>
                  <a:srgbClr val="3333CC"/>
                </a:solidFill>
                <a:latin typeface="微软雅黑" pitchFamily="34" charset="-122"/>
                <a:ea typeface="微软雅黑" pitchFamily="34" charset="-122"/>
              </a:rPr>
              <a:t>0000000000</a:t>
            </a:r>
            <a:r>
              <a:rPr lang="zh-CN" altLang="en-US" sz="2800" b="1" dirty="0" smtClean="0">
                <a:solidFill>
                  <a:srgbClr val="3333CC"/>
                </a:solidFill>
                <a:latin typeface="微软雅黑" pitchFamily="34" charset="-122"/>
                <a:ea typeface="微软雅黑" pitchFamily="34" charset="-122"/>
              </a:rPr>
              <a:t>号”</a:t>
            </a:r>
          </a:p>
          <a:p>
            <a:pPr eaLnBrk="1" hangingPunct="1">
              <a:buFont typeface="Wingdings" pitchFamily="2" charset="2"/>
              <a:buNone/>
            </a:pPr>
            <a:r>
              <a:rPr lang="zh-CN" altLang="en-US" sz="2800" b="1" dirty="0" smtClean="0">
                <a:solidFill>
                  <a:srgbClr val="000000"/>
                </a:solidFill>
                <a:latin typeface="微软雅黑" pitchFamily="34" charset="-122"/>
                <a:ea typeface="微软雅黑" pitchFamily="34" charset="-122"/>
              </a:rPr>
              <a:t>     </a:t>
            </a:r>
            <a:endParaRPr lang="en-US" altLang="zh-CN" sz="2800" b="1" dirty="0" smtClean="0">
              <a:solidFill>
                <a:srgbClr val="000000"/>
              </a:solidFill>
              <a:latin typeface="微软雅黑" pitchFamily="34" charset="-122"/>
              <a:ea typeface="微软雅黑" pitchFamily="34" charset="-122"/>
            </a:endParaRPr>
          </a:p>
          <a:p>
            <a:pPr eaLnBrk="1" hangingPunct="1">
              <a:buFont typeface="Wingdings" pitchFamily="2" charset="2"/>
              <a:buNone/>
            </a:pPr>
            <a:r>
              <a:rPr lang="en-US" altLang="zh-CN" sz="2800" b="1" dirty="0" smtClean="0">
                <a:solidFill>
                  <a:srgbClr val="000000"/>
                </a:solidFill>
                <a:latin typeface="微软雅黑" pitchFamily="34" charset="-122"/>
                <a:ea typeface="微软雅黑" pitchFamily="34" charset="-122"/>
              </a:rPr>
              <a:t>         </a:t>
            </a:r>
            <a:r>
              <a:rPr lang="zh-CN" altLang="en-US" sz="2800" b="1" dirty="0" smtClean="0">
                <a:solidFill>
                  <a:srgbClr val="000000"/>
                </a:solidFill>
                <a:latin typeface="微软雅黑" pitchFamily="34" charset="-122"/>
                <a:ea typeface="微软雅黑" pitchFamily="34" charset="-122"/>
              </a:rPr>
              <a:t>其中“</a:t>
            </a:r>
            <a:r>
              <a:rPr lang="en-US" altLang="zh-CN" sz="2800" b="1" dirty="0" smtClean="0">
                <a:solidFill>
                  <a:srgbClr val="000000"/>
                </a:solidFill>
                <a:latin typeface="微软雅黑" pitchFamily="34" charset="-122"/>
                <a:ea typeface="微软雅黑" pitchFamily="34" charset="-122"/>
              </a:rPr>
              <a:t>X”</a:t>
            </a:r>
            <a:r>
              <a:rPr lang="zh-CN" altLang="en-US" sz="2800" b="1" dirty="0" smtClean="0">
                <a:solidFill>
                  <a:srgbClr val="000000"/>
                </a:solidFill>
                <a:latin typeface="微软雅黑" pitchFamily="34" charset="-122"/>
                <a:ea typeface="微软雅黑" pitchFamily="34" charset="-122"/>
              </a:rPr>
              <a:t>为各省、自治区、直辖市的简称。“</a:t>
            </a:r>
            <a:r>
              <a:rPr lang="en-US" altLang="zh-CN" sz="2800" b="1" dirty="0" smtClean="0">
                <a:solidFill>
                  <a:srgbClr val="000000"/>
                </a:solidFill>
                <a:latin typeface="微软雅黑" pitchFamily="34" charset="-122"/>
                <a:ea typeface="微软雅黑" pitchFamily="34" charset="-122"/>
              </a:rPr>
              <a:t>0”</a:t>
            </a:r>
            <a:r>
              <a:rPr lang="zh-CN" altLang="en-US" sz="2800" b="1" dirty="0" smtClean="0">
                <a:solidFill>
                  <a:srgbClr val="000000"/>
                </a:solidFill>
                <a:latin typeface="微软雅黑" pitchFamily="34" charset="-122"/>
                <a:ea typeface="微软雅黑" pitchFamily="34" charset="-122"/>
              </a:rPr>
              <a:t>为由</a:t>
            </a:r>
            <a:r>
              <a:rPr lang="en-US" altLang="zh-CN" sz="2800" b="1" dirty="0" smtClean="0">
                <a:solidFill>
                  <a:srgbClr val="000000"/>
                </a:solidFill>
                <a:latin typeface="微软雅黑" pitchFamily="34" charset="-122"/>
                <a:ea typeface="微软雅黑" pitchFamily="34" charset="-122"/>
              </a:rPr>
              <a:t>10</a:t>
            </a:r>
            <a:r>
              <a:rPr lang="zh-CN" altLang="en-US" sz="2800" b="1" dirty="0" smtClean="0">
                <a:solidFill>
                  <a:srgbClr val="000000"/>
                </a:solidFill>
                <a:latin typeface="微软雅黑" pitchFamily="34" charset="-122"/>
                <a:ea typeface="微软雅黑" pitchFamily="34" charset="-122"/>
              </a:rPr>
              <a:t>位数字组成，前</a:t>
            </a:r>
            <a:r>
              <a:rPr lang="en-US" altLang="zh-CN" sz="2800" b="1" dirty="0" smtClean="0">
                <a:solidFill>
                  <a:srgbClr val="000000"/>
                </a:solidFill>
                <a:latin typeface="微软雅黑" pitchFamily="34" charset="-122"/>
                <a:ea typeface="微软雅黑" pitchFamily="34" charset="-122"/>
              </a:rPr>
              <a:t>6</a:t>
            </a:r>
            <a:r>
              <a:rPr lang="zh-CN" altLang="en-US" sz="2800" b="1" dirty="0" smtClean="0">
                <a:solidFill>
                  <a:srgbClr val="000000"/>
                </a:solidFill>
                <a:latin typeface="微软雅黑" pitchFamily="34" charset="-122"/>
                <a:ea typeface="微软雅黑" pitchFamily="34" charset="-122"/>
              </a:rPr>
              <a:t>位代表审查年月，后</a:t>
            </a:r>
            <a:r>
              <a:rPr lang="en-US" altLang="zh-CN" sz="2800" b="1" dirty="0" smtClean="0">
                <a:solidFill>
                  <a:srgbClr val="000000"/>
                </a:solidFill>
                <a:latin typeface="微软雅黑" pitchFamily="34" charset="-122"/>
                <a:ea typeface="微软雅黑" pitchFamily="34" charset="-122"/>
              </a:rPr>
              <a:t>4</a:t>
            </a:r>
            <a:r>
              <a:rPr lang="zh-CN" altLang="en-US" sz="2800" b="1" dirty="0" smtClean="0">
                <a:solidFill>
                  <a:srgbClr val="000000"/>
                </a:solidFill>
                <a:latin typeface="微软雅黑" pitchFamily="34" charset="-122"/>
                <a:ea typeface="微软雅黑" pitchFamily="34" charset="-122"/>
              </a:rPr>
              <a:t>位代表广告批准序号。</a:t>
            </a:r>
          </a:p>
          <a:p>
            <a:pPr eaLnBrk="1" hangingPunct="1">
              <a:buFont typeface="Wingdings" pitchFamily="2" charset="2"/>
              <a:buNone/>
            </a:pPr>
            <a:r>
              <a:rPr lang="zh-CN" altLang="en-US" sz="2800" b="1" dirty="0" smtClean="0">
                <a:solidFill>
                  <a:srgbClr val="000000"/>
                </a:solidFill>
                <a:latin typeface="微软雅黑" pitchFamily="34" charset="-122"/>
                <a:ea typeface="微软雅黑" pitchFamily="34" charset="-122"/>
              </a:rPr>
              <a:t>    “视”、“声”、“文”代表用于广告媒介形式的分类代号。 </a:t>
            </a:r>
          </a:p>
          <a:p>
            <a:pPr eaLnBrk="1" hangingPunct="1"/>
            <a:endParaRPr lang="zh-CN" altLang="en-US" sz="2800" b="1" dirty="0" smtClean="0">
              <a:latin typeface="微软雅黑" pitchFamily="34" charset="-122"/>
              <a:ea typeface="微软雅黑" pitchFamily="34" charset="-122"/>
            </a:endParaRPr>
          </a:p>
          <a:p>
            <a:pPr eaLnBrk="1" hangingPunct="1"/>
            <a:endParaRPr lang="zh-CN" altLang="en-US" dirty="0" smtClean="0">
              <a:ea typeface="宋体" pitchFamily="2" charset="-122"/>
            </a:endParaRPr>
          </a:p>
          <a:p>
            <a:pPr eaLnBrk="1" hangingPunct="1"/>
            <a:endParaRPr lang="zh-CN" altLang="en-US" dirty="0" smtClean="0">
              <a:ea typeface="宋体" pitchFamily="2" charset="-122"/>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ea typeface="宋体" pitchFamily="2" charset="-122"/>
              </a:rPr>
              <a:t>+</a:t>
            </a:r>
            <a:endParaRPr lang="zh-CN" altLang="en-US" smtClean="0">
              <a:ea typeface="宋体" pitchFamily="2" charset="-122"/>
            </a:endParaRPr>
          </a:p>
        </p:txBody>
      </p:sp>
      <p:sp>
        <p:nvSpPr>
          <p:cNvPr id="3" name="内容占位符 2"/>
          <p:cNvSpPr>
            <a:spLocks noGrp="1"/>
          </p:cNvSpPr>
          <p:nvPr>
            <p:ph idx="1"/>
          </p:nvPr>
        </p:nvSpPr>
        <p:spPr>
          <a:xfrm>
            <a:off x="719854" y="692151"/>
            <a:ext cx="10865562" cy="5622925"/>
          </a:xfrm>
        </p:spPr>
        <p:txBody>
          <a:bodyPr/>
          <a:lstStyle/>
          <a:p>
            <a:pPr>
              <a:buFont typeface="Wingdings" pitchFamily="2" charset="2"/>
              <a:buNone/>
              <a:defRPr/>
            </a:pPr>
            <a:r>
              <a:rPr lang="zh-CN" altLang="en-US" sz="2400" b="1" dirty="0" smtClean="0">
                <a:solidFill>
                  <a:srgbClr val="FF0000"/>
                </a:solidFill>
                <a:latin typeface="微软雅黑" pitchFamily="34" charset="-122"/>
                <a:ea typeface="微软雅黑" pitchFamily="34" charset="-122"/>
              </a:rPr>
              <a:t>    十一、药品储备和供应</a:t>
            </a:r>
          </a:p>
          <a:p>
            <a:pPr>
              <a:lnSpc>
                <a:spcPct val="150000"/>
              </a:lnSpc>
              <a:spcBef>
                <a:spcPts val="0"/>
              </a:spcBef>
              <a:buFont typeface="Wingdings" pitchFamily="2" charset="2"/>
              <a:buNone/>
              <a:defRPr/>
            </a:pPr>
            <a:r>
              <a:rPr lang="zh-CN" altLang="en-US" sz="2400" b="1" dirty="0" smtClean="0">
                <a:solidFill>
                  <a:srgbClr val="000000"/>
                </a:solidFill>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国家实行药品储备制度</a:t>
            </a:r>
            <a:r>
              <a:rPr lang="zh-CN" altLang="en-US" sz="2400" b="1" dirty="0" smtClean="0">
                <a:solidFill>
                  <a:srgbClr val="000000"/>
                </a:solidFill>
                <a:latin typeface="微软雅黑" pitchFamily="34" charset="-122"/>
                <a:ea typeface="微软雅黑" pitchFamily="34" charset="-122"/>
              </a:rPr>
              <a:t>，建立</a:t>
            </a:r>
            <a:r>
              <a:rPr lang="zh-CN" altLang="en-US" sz="2400" b="1" dirty="0" smtClean="0">
                <a:solidFill>
                  <a:srgbClr val="3333CC"/>
                </a:solidFill>
                <a:latin typeface="微软雅黑" pitchFamily="34" charset="-122"/>
                <a:ea typeface="微软雅黑" pitchFamily="34" charset="-122"/>
              </a:rPr>
              <a:t>中央和地方</a:t>
            </a:r>
            <a:r>
              <a:rPr lang="zh-CN" altLang="en-US" sz="2400" b="1" dirty="0" smtClean="0">
                <a:solidFill>
                  <a:srgbClr val="000000"/>
                </a:solidFill>
                <a:latin typeface="微软雅黑" pitchFamily="34" charset="-122"/>
                <a:ea typeface="微软雅黑" pitchFamily="34" charset="-122"/>
              </a:rPr>
              <a:t>两级药品储备。</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发生</a:t>
            </a:r>
            <a:r>
              <a:rPr lang="zh-CN" altLang="en-US" sz="2400" b="1" dirty="0" smtClean="0">
                <a:solidFill>
                  <a:srgbClr val="3333CC"/>
                </a:solidFill>
                <a:latin typeface="微软雅黑" pitchFamily="34" charset="-122"/>
                <a:ea typeface="微软雅黑" pitchFamily="34" charset="-122"/>
              </a:rPr>
              <a:t>重大灾情、疫情或者其他突发事件时</a:t>
            </a:r>
            <a:r>
              <a:rPr lang="zh-CN" altLang="en-US" sz="2400" b="1" dirty="0" smtClean="0">
                <a:solidFill>
                  <a:srgbClr val="000000"/>
                </a:solidFill>
                <a:latin typeface="微软雅黑" pitchFamily="34" charset="-122"/>
                <a:ea typeface="微软雅黑" pitchFamily="34" charset="-122"/>
              </a:rPr>
              <a:t>，依照</a:t>
            </a:r>
            <a:r>
              <a:rPr lang="en-US" altLang="zh-CN" sz="2400" b="1" dirty="0" smtClean="0">
                <a:solidFill>
                  <a:srgbClr val="000000"/>
                </a:solidFill>
                <a:latin typeface="微软雅黑" pitchFamily="34" charset="-122"/>
                <a:ea typeface="微软雅黑" pitchFamily="34" charset="-122"/>
              </a:rPr>
              <a:t>《</a:t>
            </a:r>
            <a:r>
              <a:rPr lang="zh-CN" altLang="en-US" sz="2400" b="1" dirty="0" smtClean="0">
                <a:solidFill>
                  <a:srgbClr val="000000"/>
                </a:solidFill>
                <a:latin typeface="微软雅黑" pitchFamily="34" charset="-122"/>
                <a:ea typeface="微软雅黑" pitchFamily="34" charset="-122"/>
              </a:rPr>
              <a:t>中华人民共和国突发事件应对法</a:t>
            </a:r>
            <a:r>
              <a:rPr lang="en-US" altLang="zh-CN" sz="2400" b="1" dirty="0" smtClean="0">
                <a:solidFill>
                  <a:srgbClr val="000000"/>
                </a:solidFill>
                <a:latin typeface="微软雅黑" pitchFamily="34" charset="-122"/>
                <a:ea typeface="微软雅黑" pitchFamily="34" charset="-122"/>
              </a:rPr>
              <a:t>》</a:t>
            </a:r>
            <a:r>
              <a:rPr lang="zh-CN" altLang="en-US" sz="2400" b="1" dirty="0" smtClean="0">
                <a:solidFill>
                  <a:srgbClr val="000000"/>
                </a:solidFill>
                <a:latin typeface="微软雅黑" pitchFamily="34" charset="-122"/>
                <a:ea typeface="微软雅黑" pitchFamily="34" charset="-122"/>
              </a:rPr>
              <a:t>的规定，可以紧急调用药品。</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国家实行基本药物制度</a:t>
            </a:r>
            <a:r>
              <a:rPr lang="zh-CN" altLang="en-US" sz="2400" b="1" dirty="0" smtClean="0">
                <a:solidFill>
                  <a:srgbClr val="000000"/>
                </a:solidFill>
                <a:latin typeface="微软雅黑" pitchFamily="34" charset="-122"/>
                <a:ea typeface="微软雅黑" pitchFamily="34" charset="-122"/>
              </a:rPr>
              <a:t>，</a:t>
            </a:r>
            <a:r>
              <a:rPr lang="zh-CN" altLang="en-US" sz="2400" b="1" dirty="0" smtClean="0">
                <a:solidFill>
                  <a:srgbClr val="3333CC"/>
                </a:solidFill>
                <a:latin typeface="微软雅黑" pitchFamily="34" charset="-122"/>
                <a:ea typeface="微软雅黑" pitchFamily="34" charset="-122"/>
              </a:rPr>
              <a:t>遴选适当数量</a:t>
            </a:r>
            <a:r>
              <a:rPr lang="zh-CN" altLang="en-US" sz="2400" b="1" dirty="0" smtClean="0">
                <a:solidFill>
                  <a:srgbClr val="000000"/>
                </a:solidFill>
                <a:latin typeface="微软雅黑" pitchFamily="34" charset="-122"/>
                <a:ea typeface="微软雅黑" pitchFamily="34" charset="-122"/>
              </a:rPr>
              <a:t>的基本药物品种，加强组织生产和储备，提高基本药物的供给能力，满足疾病防治基本用药需求。</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国家建立药品供求监测体系，</a:t>
            </a:r>
            <a:r>
              <a:rPr lang="zh-CN" altLang="en-US" sz="2400" b="1" dirty="0" smtClean="0">
                <a:solidFill>
                  <a:srgbClr val="FF0000"/>
                </a:solidFill>
                <a:latin typeface="微软雅黑" pitchFamily="34" charset="-122"/>
                <a:ea typeface="微软雅黑" pitchFamily="34" charset="-122"/>
              </a:rPr>
              <a:t>及时收集和汇总分析短缺药品供求信息，对短缺药品实行预警，采取应对措施。</a:t>
            </a:r>
          </a:p>
          <a:p>
            <a:pPr>
              <a:lnSpc>
                <a:spcPct val="120000"/>
              </a:lnSpc>
              <a:defRPr/>
            </a:pP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en-US" smtClean="0">
              <a:ea typeface="宋体" pitchFamily="2" charset="-122"/>
            </a:endParaRPr>
          </a:p>
        </p:txBody>
      </p:sp>
      <p:sp>
        <p:nvSpPr>
          <p:cNvPr id="3" name="内容占位符 2"/>
          <p:cNvSpPr>
            <a:spLocks noGrp="1"/>
          </p:cNvSpPr>
          <p:nvPr>
            <p:ph idx="1"/>
          </p:nvPr>
        </p:nvSpPr>
        <p:spPr>
          <a:xfrm>
            <a:off x="624581" y="836613"/>
            <a:ext cx="10960836" cy="5478462"/>
          </a:xfrm>
        </p:spPr>
        <p:txBody>
          <a:bodyPr>
            <a:normAutofit lnSpcReduction="10000"/>
          </a:bodyPr>
          <a:lstStyle/>
          <a:p>
            <a:pPr>
              <a:lnSpc>
                <a:spcPct val="150000"/>
              </a:lnSpc>
              <a:spcBef>
                <a:spcPts val="0"/>
              </a:spcBef>
              <a:buFont typeface="Wingdings" pitchFamily="2" charset="2"/>
              <a:buNone/>
              <a:defRPr/>
            </a:pPr>
            <a:r>
              <a:rPr lang="zh-CN" altLang="en-US" sz="2400" dirty="0" smtClean="0">
                <a:solidFill>
                  <a:srgbClr val="000000"/>
                </a:solidFill>
                <a:latin typeface="微软雅黑" pitchFamily="34" charset="-122"/>
                <a:ea typeface="微软雅黑" pitchFamily="34" charset="-122"/>
              </a:rPr>
              <a:t>        </a:t>
            </a:r>
            <a:r>
              <a:rPr lang="zh-CN" altLang="en-US" sz="2300" dirty="0" smtClean="0">
                <a:solidFill>
                  <a:srgbClr val="000000"/>
                </a:solidFill>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国家实行短缺药品清单管理制度。</a:t>
            </a:r>
            <a:r>
              <a:rPr lang="zh-CN" altLang="en-US" sz="2400" b="1" dirty="0" smtClean="0">
                <a:solidFill>
                  <a:srgbClr val="000000"/>
                </a:solidFill>
                <a:latin typeface="微软雅黑" pitchFamily="34" charset="-122"/>
                <a:ea typeface="微软雅黑" pitchFamily="34" charset="-122"/>
              </a:rPr>
              <a:t>具体办法由国务院卫生健康主管部门会同国务院药品监督管理部门等部门制定。</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药品上市许可持有人</a:t>
            </a:r>
            <a:r>
              <a:rPr lang="zh-CN" altLang="en-US" sz="2400" b="1" dirty="0" smtClean="0">
                <a:solidFill>
                  <a:srgbClr val="3333CC"/>
                </a:solidFill>
                <a:latin typeface="微软雅黑" pitchFamily="34" charset="-122"/>
                <a:ea typeface="微软雅黑" pitchFamily="34" charset="-122"/>
              </a:rPr>
              <a:t>停止生产短缺药品的</a:t>
            </a:r>
            <a:r>
              <a:rPr lang="zh-CN" altLang="en-US" sz="2400" b="1" dirty="0" smtClean="0">
                <a:solidFill>
                  <a:srgbClr val="000000"/>
                </a:solidFill>
                <a:latin typeface="微软雅黑" pitchFamily="34" charset="-122"/>
                <a:ea typeface="微软雅黑" pitchFamily="34" charset="-122"/>
              </a:rPr>
              <a:t>，应当按照规定向国务院药品监督管理部门或者省级药品监督管理部门报告。</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国家鼓励短缺药品的研制和生产，</a:t>
            </a:r>
            <a:r>
              <a:rPr lang="zh-CN" altLang="en-US" sz="2400" b="1" dirty="0" smtClean="0">
                <a:solidFill>
                  <a:srgbClr val="FF0000"/>
                </a:solidFill>
                <a:latin typeface="微软雅黑" pitchFamily="34" charset="-122"/>
                <a:ea typeface="微软雅黑" pitchFamily="34" charset="-122"/>
              </a:rPr>
              <a:t>对临床急需的短缺药品、防治重大传染病和罕见病等疾病的新药</a:t>
            </a:r>
            <a:r>
              <a:rPr lang="zh-CN" altLang="en-US" sz="2400" b="1" dirty="0" smtClean="0">
                <a:solidFill>
                  <a:srgbClr val="000000"/>
                </a:solidFill>
                <a:latin typeface="微软雅黑" pitchFamily="34" charset="-122"/>
                <a:ea typeface="微软雅黑" pitchFamily="34" charset="-122"/>
              </a:rPr>
              <a:t>予以</a:t>
            </a:r>
            <a:r>
              <a:rPr lang="zh-CN" altLang="en-US" sz="2400" b="1" dirty="0" smtClean="0">
                <a:solidFill>
                  <a:srgbClr val="3333CC"/>
                </a:solidFill>
                <a:latin typeface="微软雅黑" pitchFamily="34" charset="-122"/>
                <a:ea typeface="微软雅黑" pitchFamily="34" charset="-122"/>
              </a:rPr>
              <a:t>优先审评审批</a:t>
            </a:r>
            <a:r>
              <a:rPr lang="zh-CN" altLang="en-US" sz="2400" b="1" dirty="0" smtClean="0">
                <a:solidFill>
                  <a:schemeClr val="tx1">
                    <a:lumMod val="60000"/>
                    <a:lumOff val="40000"/>
                  </a:schemeClr>
                </a:solidFill>
                <a:latin typeface="微软雅黑" pitchFamily="34" charset="-122"/>
                <a:ea typeface="微软雅黑" pitchFamily="34" charset="-122"/>
              </a:rPr>
              <a:t>。</a:t>
            </a:r>
            <a:r>
              <a:rPr lang="zh-CN" altLang="en-US" sz="2400" b="1" dirty="0" smtClean="0">
                <a:solidFill>
                  <a:srgbClr val="000000"/>
                </a:solidFill>
                <a:latin typeface="微软雅黑" pitchFamily="34" charset="-122"/>
                <a:ea typeface="微软雅黑" pitchFamily="34" charset="-122"/>
              </a:rPr>
              <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对短缺药品，国务院可以限制或者禁止出口</a:t>
            </a:r>
            <a:r>
              <a:rPr lang="zh-CN" altLang="en-US" sz="2400" b="1" dirty="0" smtClean="0">
                <a:solidFill>
                  <a:srgbClr val="000000"/>
                </a:solidFill>
                <a:latin typeface="微软雅黑" pitchFamily="34" charset="-122"/>
                <a:ea typeface="微软雅黑" pitchFamily="34" charset="-122"/>
              </a:rPr>
              <a:t>。必要时，国务院有关部门可以</a:t>
            </a:r>
            <a:r>
              <a:rPr lang="zh-CN" altLang="en-US" sz="2400" b="1" dirty="0" smtClean="0">
                <a:solidFill>
                  <a:srgbClr val="3333CC"/>
                </a:solidFill>
                <a:latin typeface="微软雅黑" pitchFamily="34" charset="-122"/>
                <a:ea typeface="微软雅黑" pitchFamily="34" charset="-122"/>
              </a:rPr>
              <a:t>采取组织生产、价格干预和扩大进口</a:t>
            </a:r>
            <a:r>
              <a:rPr lang="zh-CN" altLang="en-US" sz="2400" b="1" dirty="0" smtClean="0">
                <a:solidFill>
                  <a:srgbClr val="000000"/>
                </a:solidFill>
                <a:latin typeface="微软雅黑" pitchFamily="34" charset="-122"/>
                <a:ea typeface="微软雅黑" pitchFamily="34" charset="-122"/>
              </a:rPr>
              <a:t>等措施，保障药品供应。</a:t>
            </a:r>
            <a:br>
              <a:rPr lang="zh-CN" altLang="en-US" sz="2400" b="1" dirty="0" smtClean="0">
                <a:solidFill>
                  <a:srgbClr val="000000"/>
                </a:solidFill>
                <a:latin typeface="微软雅黑" pitchFamily="34" charset="-122"/>
                <a:ea typeface="微软雅黑" pitchFamily="34" charset="-122"/>
              </a:rPr>
            </a:br>
            <a:r>
              <a:rPr lang="zh-CN" altLang="en-US" sz="2400" b="1" dirty="0" smtClean="0">
                <a:solidFill>
                  <a:srgbClr val="000000"/>
                </a:solidFill>
                <a:latin typeface="微软雅黑" pitchFamily="34" charset="-122"/>
                <a:ea typeface="微软雅黑" pitchFamily="34" charset="-122"/>
              </a:rPr>
              <a:t>　　药品上市许可持有人、药品生产企业、药品经营企业应当按照规定保障药品的生产和供应。</a:t>
            </a: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3" name="矩形 2">
            <a:extLst>
              <a:ext uri="{FF2B5EF4-FFF2-40B4-BE49-F238E27FC236}">
                <a16:creationId xmlns="" xmlns:a16="http://schemas.microsoft.com/office/drawing/2014/main" id="{B2F98836-CAA3-410D-8266-A58E6399C843}"/>
              </a:ext>
            </a:extLst>
          </p:cNvPr>
          <p:cNvSpPr/>
          <p:nvPr/>
        </p:nvSpPr>
        <p:spPr>
          <a:xfrm>
            <a:off x="3145259" y="702278"/>
            <a:ext cx="6647974" cy="523220"/>
          </a:xfrm>
          <a:prstGeom prst="rect">
            <a:avLst/>
          </a:prstGeom>
        </p:spPr>
        <p:txBody>
          <a:bodyPr wrap="none">
            <a:spAutoFit/>
          </a:bodyPr>
          <a:lstStyle/>
          <a:p>
            <a:pPr marL="342900" indent="-342900">
              <a:spcBef>
                <a:spcPct val="20000"/>
              </a:spcBef>
              <a:defRPr/>
            </a:pPr>
            <a:r>
              <a:rPr lang="zh-CN" altLang="en-US" sz="2800" b="1" dirty="0" smtClean="0">
                <a:solidFill>
                  <a:srgbClr val="0D6FB8"/>
                </a:solidFill>
                <a:latin typeface="微软雅黑" panose="020B0503020204020204" pitchFamily="34" charset="-122"/>
                <a:ea typeface="微软雅黑" panose="020B0503020204020204" pitchFamily="34" charset="-122"/>
              </a:rPr>
              <a:t>十二、</a:t>
            </a:r>
            <a:r>
              <a:rPr lang="zh-CN" altLang="en-US" sz="2800" b="1" dirty="0">
                <a:solidFill>
                  <a:srgbClr val="0D6FB8"/>
                </a:solidFill>
                <a:latin typeface="微软雅黑" panose="020B0503020204020204" pitchFamily="34" charset="-122"/>
                <a:ea typeface="微软雅黑" panose="020B0503020204020204" pitchFamily="34" charset="-122"/>
              </a:rPr>
              <a:t>加大处罚力度，严惩重处违法行为</a:t>
            </a:r>
          </a:p>
        </p:txBody>
      </p:sp>
      <p:sp>
        <p:nvSpPr>
          <p:cNvPr id="19" name="矩形 18">
            <a:extLst>
              <a:ext uri="{FF2B5EF4-FFF2-40B4-BE49-F238E27FC236}">
                <a16:creationId xmlns="" xmlns:a16="http://schemas.microsoft.com/office/drawing/2014/main" id="{9492000F-C116-4045-9C99-B66784F8564E}"/>
              </a:ext>
            </a:extLst>
          </p:cNvPr>
          <p:cNvSpPr/>
          <p:nvPr/>
        </p:nvSpPr>
        <p:spPr>
          <a:xfrm>
            <a:off x="3577307" y="1844824"/>
            <a:ext cx="6768752" cy="6537174"/>
          </a:xfrm>
          <a:prstGeom prst="rect">
            <a:avLst/>
          </a:prstGeom>
        </p:spPr>
        <p:txBody>
          <a:bodyPr wrap="square">
            <a:spAutoFit/>
          </a:bodyPr>
          <a:lstStyle/>
          <a:p>
            <a:pPr marL="457200" indent="-457200">
              <a:lnSpc>
                <a:spcPct val="150000"/>
              </a:lnSpc>
              <a:spcBef>
                <a:spcPct val="20000"/>
              </a:spcBef>
              <a:buFont typeface="+mj-lt"/>
              <a:buAutoNum type="arabicPeriod"/>
              <a:defRPr/>
            </a:pPr>
            <a:r>
              <a:rPr lang="zh-CN" altLang="en-US" sz="2400" b="1" dirty="0" smtClean="0">
                <a:latin typeface="微软雅黑" panose="020B0503020204020204" pitchFamily="34" charset="-122"/>
                <a:ea typeface="微软雅黑" panose="020B0503020204020204" pitchFamily="34" charset="-122"/>
              </a:rPr>
              <a:t>法律责任中首条专设刑事责任</a:t>
            </a:r>
            <a:endParaRPr lang="en-US" altLang="zh-CN" sz="2400" b="1" dirty="0" smtClean="0">
              <a:latin typeface="微软雅黑" panose="020B0503020204020204" pitchFamily="34" charset="-122"/>
              <a:ea typeface="微软雅黑" panose="020B0503020204020204" pitchFamily="34" charset="-122"/>
            </a:endParaRPr>
          </a:p>
          <a:p>
            <a:pPr marL="457200" indent="-457200">
              <a:lnSpc>
                <a:spcPct val="150000"/>
              </a:lnSpc>
              <a:spcBef>
                <a:spcPct val="20000"/>
              </a:spcBef>
              <a:buFont typeface="+mj-lt"/>
              <a:buAutoNum type="arabicPeriod"/>
              <a:defRPr/>
            </a:pPr>
            <a:r>
              <a:rPr lang="zh-CN" altLang="en-US" sz="2400" b="1" dirty="0" smtClean="0">
                <a:latin typeface="微软雅黑" panose="020B0503020204020204" pitchFamily="34" charset="-122"/>
                <a:ea typeface="微软雅黑" panose="020B0503020204020204" pitchFamily="34" charset="-122"/>
              </a:rPr>
              <a:t>提高了财产罚幅度</a:t>
            </a:r>
            <a:endParaRPr lang="en-US" altLang="zh-CN" sz="2400" b="1" dirty="0" smtClean="0">
              <a:latin typeface="微软雅黑" panose="020B0503020204020204" pitchFamily="34" charset="-122"/>
              <a:ea typeface="微软雅黑" panose="020B0503020204020204" pitchFamily="34" charset="-122"/>
            </a:endParaRPr>
          </a:p>
          <a:p>
            <a:pPr marL="457200" indent="-457200">
              <a:lnSpc>
                <a:spcPct val="150000"/>
              </a:lnSpc>
              <a:spcBef>
                <a:spcPct val="20000"/>
              </a:spcBef>
              <a:buFont typeface="+mj-lt"/>
              <a:buAutoNum type="arabicPeriod"/>
              <a:defRPr/>
            </a:pPr>
            <a:r>
              <a:rPr lang="zh-CN" altLang="en-US" sz="2400" b="1" dirty="0" smtClean="0">
                <a:latin typeface="微软雅黑" panose="020B0503020204020204" pitchFamily="34" charset="-122"/>
                <a:ea typeface="微软雅黑" panose="020B0503020204020204" pitchFamily="34" charset="-122"/>
              </a:rPr>
              <a:t>加大</a:t>
            </a:r>
            <a:r>
              <a:rPr lang="zh-CN" altLang="en-US" sz="2400" b="1" dirty="0">
                <a:latin typeface="微软雅黑" panose="020B0503020204020204" pitchFamily="34" charset="-122"/>
                <a:ea typeface="微软雅黑" panose="020B0503020204020204" pitchFamily="34" charset="-122"/>
              </a:rPr>
              <a:t>了资格罚力度</a:t>
            </a:r>
            <a:endParaRPr lang="en-US" altLang="zh-CN" sz="2400" b="1" dirty="0">
              <a:latin typeface="微软雅黑" panose="020B0503020204020204" pitchFamily="34" charset="-122"/>
              <a:ea typeface="微软雅黑" panose="020B0503020204020204" pitchFamily="34" charset="-122"/>
            </a:endParaRPr>
          </a:p>
          <a:p>
            <a:pPr marL="457200" indent="-457200">
              <a:lnSpc>
                <a:spcPct val="150000"/>
              </a:lnSpc>
              <a:spcBef>
                <a:spcPct val="20000"/>
              </a:spcBef>
              <a:buFont typeface="+mj-lt"/>
              <a:buAutoNum type="arabicPeriod"/>
              <a:defRPr/>
            </a:pPr>
            <a:r>
              <a:rPr lang="zh-CN" altLang="en-US" sz="2400" b="1" dirty="0">
                <a:latin typeface="微软雅黑" panose="020B0503020204020204" pitchFamily="34" charset="-122"/>
                <a:ea typeface="微软雅黑" panose="020B0503020204020204" pitchFamily="34" charset="-122"/>
              </a:rPr>
              <a:t>增加了自由罚手段</a:t>
            </a:r>
            <a:endParaRPr lang="en-US" altLang="zh-CN" sz="2400" b="1" dirty="0">
              <a:latin typeface="微软雅黑" panose="020B0503020204020204" pitchFamily="34" charset="-122"/>
              <a:ea typeface="微软雅黑" panose="020B0503020204020204" pitchFamily="34" charset="-122"/>
            </a:endParaRPr>
          </a:p>
          <a:p>
            <a:pPr marL="457200" indent="-457200">
              <a:lnSpc>
                <a:spcPct val="150000"/>
              </a:lnSpc>
              <a:spcBef>
                <a:spcPct val="20000"/>
              </a:spcBef>
              <a:buFont typeface="+mj-lt"/>
              <a:buAutoNum type="arabicPeriod"/>
              <a:defRPr/>
            </a:pPr>
            <a:r>
              <a:rPr lang="zh-CN" altLang="en-US" sz="2400" b="1" dirty="0">
                <a:latin typeface="微软雅黑" panose="020B0503020204020204" pitchFamily="34" charset="-122"/>
                <a:ea typeface="微软雅黑" panose="020B0503020204020204" pitchFamily="34" charset="-122"/>
              </a:rPr>
              <a:t>对严重违法的企业，落实“处罚到人”</a:t>
            </a:r>
            <a:endParaRPr lang="en-US" altLang="zh-CN" sz="2400" b="1" dirty="0">
              <a:latin typeface="微软雅黑" panose="020B0503020204020204" pitchFamily="34" charset="-122"/>
              <a:ea typeface="微软雅黑" panose="020B0503020204020204" pitchFamily="34" charset="-122"/>
            </a:endParaRPr>
          </a:p>
          <a:p>
            <a:pPr marL="457200" indent="-457200">
              <a:lnSpc>
                <a:spcPct val="150000"/>
              </a:lnSpc>
              <a:spcBef>
                <a:spcPct val="20000"/>
              </a:spcBef>
              <a:buFont typeface="+mj-lt"/>
              <a:buAutoNum type="arabicPeriod"/>
              <a:defRPr/>
            </a:pPr>
            <a:r>
              <a:rPr lang="zh-CN" altLang="en-US" sz="2400" b="1" dirty="0">
                <a:latin typeface="微软雅黑" panose="020B0503020204020204" pitchFamily="34" charset="-122"/>
                <a:ea typeface="微软雅黑" panose="020B0503020204020204" pitchFamily="34" charset="-122"/>
              </a:rPr>
              <a:t>完善了民事责任制度</a:t>
            </a:r>
          </a:p>
          <a:p>
            <a:pPr marL="342900" indent="-342900">
              <a:spcBef>
                <a:spcPct val="20000"/>
              </a:spcBef>
              <a:defRPr/>
            </a:pPr>
            <a:endParaRPr lang="zh-CN" altLang="en-US" sz="2400" b="1" dirty="0">
              <a:solidFill>
                <a:srgbClr val="00B050"/>
              </a:solidFill>
              <a:latin typeface="微软雅黑" panose="020B0503020204020204" pitchFamily="34" charset="-122"/>
              <a:ea typeface="微软雅黑" panose="020B0503020204020204" pitchFamily="34" charset="-122"/>
            </a:endParaRPr>
          </a:p>
          <a:p>
            <a:pPr marL="342900" indent="-342900">
              <a:spcBef>
                <a:spcPct val="20000"/>
              </a:spcBef>
              <a:defRPr/>
            </a:pPr>
            <a:endParaRPr lang="zh-CN" altLang="en-US" sz="2400" b="1" dirty="0">
              <a:solidFill>
                <a:srgbClr val="0D6FB8"/>
              </a:solidFill>
              <a:latin typeface="微软雅黑" panose="020B0503020204020204" pitchFamily="34" charset="-122"/>
              <a:ea typeface="微软雅黑" panose="020B0503020204020204" pitchFamily="34" charset="-122"/>
            </a:endParaRPr>
          </a:p>
          <a:p>
            <a:pPr marL="342900" indent="-342900">
              <a:spcBef>
                <a:spcPct val="20000"/>
              </a:spcBef>
              <a:defRPr/>
            </a:pPr>
            <a:endParaRPr lang="zh-CN" altLang="en-US" sz="2400" b="1" dirty="0">
              <a:solidFill>
                <a:srgbClr val="0D6FB8"/>
              </a:solidFill>
              <a:latin typeface="微软雅黑" panose="020B0503020204020204" pitchFamily="34" charset="-122"/>
              <a:ea typeface="微软雅黑" panose="020B0503020204020204" pitchFamily="34" charset="-122"/>
            </a:endParaRPr>
          </a:p>
          <a:p>
            <a:pPr marL="342900" indent="-342900">
              <a:spcBef>
                <a:spcPct val="20000"/>
              </a:spcBef>
              <a:defRPr/>
            </a:pPr>
            <a:endParaRPr lang="zh-CN" altLang="en-US" sz="2400" b="1" dirty="0">
              <a:solidFill>
                <a:srgbClr val="0D6FB8"/>
              </a:solidFill>
              <a:latin typeface="微软雅黑" panose="020B0503020204020204" pitchFamily="34" charset="-122"/>
              <a:ea typeface="微软雅黑" panose="020B0503020204020204" pitchFamily="34" charset="-122"/>
            </a:endParaRPr>
          </a:p>
          <a:p>
            <a:pPr marL="342900" indent="-342900">
              <a:spcBef>
                <a:spcPct val="20000"/>
              </a:spcBef>
              <a:defRPr/>
            </a:pPr>
            <a:endParaRPr lang="en-US" altLang="zh-CN" sz="2400" b="1" dirty="0">
              <a:solidFill>
                <a:srgbClr val="0D6FB8"/>
              </a:solidFill>
              <a:latin typeface="微软雅黑" panose="020B0503020204020204" pitchFamily="34" charset="-122"/>
              <a:ea typeface="微软雅黑" panose="020B0503020204020204" pitchFamily="34" charset="-122"/>
            </a:endParaRPr>
          </a:p>
          <a:p>
            <a:pPr marL="342900" indent="-342900">
              <a:spcBef>
                <a:spcPct val="20000"/>
              </a:spcBef>
              <a:defRPr/>
            </a:pPr>
            <a:endParaRPr lang="zh-CN" altLang="en-US" sz="2400" b="1" dirty="0">
              <a:solidFill>
                <a:srgbClr val="0D6FB8"/>
              </a:solidFill>
              <a:latin typeface="微软雅黑" panose="020B0503020204020204" pitchFamily="34" charset="-122"/>
              <a:ea typeface="微软雅黑" panose="020B0503020204020204" pitchFamily="34" charset="-122"/>
            </a:endParaRPr>
          </a:p>
        </p:txBody>
      </p:sp>
      <p:sp>
        <p:nvSpPr>
          <p:cNvPr id="5" name="矩形: 圆角 4">
            <a:extLst>
              <a:ext uri="{FF2B5EF4-FFF2-40B4-BE49-F238E27FC236}">
                <a16:creationId xmlns="" xmlns:a16="http://schemas.microsoft.com/office/drawing/2014/main" id="{121797AF-ACB6-4F73-909B-29E8110F173A}"/>
              </a:ext>
            </a:extLst>
          </p:cNvPr>
          <p:cNvSpPr/>
          <p:nvPr/>
        </p:nvSpPr>
        <p:spPr>
          <a:xfrm>
            <a:off x="2245156" y="1503948"/>
            <a:ext cx="7704856" cy="4464496"/>
          </a:xfrm>
          <a:prstGeom prst="roundRect">
            <a:avLst/>
          </a:prstGeom>
          <a:noFill/>
          <a:ln w="38100">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1890278967"/>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矩形 1">
            <a:extLst>
              <a:ext uri="{FF2B5EF4-FFF2-40B4-BE49-F238E27FC236}">
                <a16:creationId xmlns="" xmlns:a16="http://schemas.microsoft.com/office/drawing/2014/main" id="{F7E05F71-DC5E-4234-B4A9-978CA6EC1788}"/>
              </a:ext>
            </a:extLst>
          </p:cNvPr>
          <p:cNvSpPr/>
          <p:nvPr/>
        </p:nvSpPr>
        <p:spPr>
          <a:xfrm>
            <a:off x="2641203" y="1700808"/>
            <a:ext cx="6840760" cy="4524315"/>
          </a:xfrm>
          <a:prstGeom prst="rect">
            <a:avLst/>
          </a:prstGeom>
        </p:spPr>
        <p:txBody>
          <a:bodyPr wrap="square">
            <a:spAutoFit/>
          </a:bodyPr>
          <a:lstStyle/>
          <a:p>
            <a:pPr>
              <a:lnSpc>
                <a:spcPct val="150000"/>
              </a:lnSpc>
              <a:buFont typeface="Wingdings" panose="05000000000000000000" pitchFamily="2" charset="2"/>
              <a:buNone/>
            </a:pPr>
            <a:r>
              <a:rPr lang="zh-CN" altLang="en-US" sz="2400" b="1" dirty="0" smtClean="0">
                <a:solidFill>
                  <a:srgbClr val="2F5EB0"/>
                </a:solidFill>
                <a:latin typeface="微软雅黑" panose="020B0503020204020204" pitchFamily="34" charset="-122"/>
                <a:ea typeface="微软雅黑" panose="020B0503020204020204" pitchFamily="34" charset="-122"/>
              </a:rPr>
              <a:t>         上版</a:t>
            </a:r>
            <a:r>
              <a:rPr lang="en-US" altLang="zh-CN" sz="2400" b="1" dirty="0" smtClean="0">
                <a:solidFill>
                  <a:srgbClr val="2F5EB0"/>
                </a:solidFill>
                <a:latin typeface="微软雅黑" panose="020B0503020204020204" pitchFamily="34" charset="-122"/>
                <a:ea typeface="微软雅黑" panose="020B0503020204020204" pitchFamily="34" charset="-122"/>
              </a:rPr>
              <a:t>《</a:t>
            </a:r>
            <a:r>
              <a:rPr lang="zh-CN" altLang="en-US" sz="2400" b="1" dirty="0">
                <a:solidFill>
                  <a:srgbClr val="2F5EB0"/>
                </a:solidFill>
                <a:latin typeface="微软雅黑" panose="020B0503020204020204" pitchFamily="34" charset="-122"/>
                <a:ea typeface="微软雅黑" panose="020B0503020204020204" pitchFamily="34" charset="-122"/>
              </a:rPr>
              <a:t>药品管理法</a:t>
            </a:r>
            <a:r>
              <a:rPr lang="en-US" altLang="zh-CN" sz="2400" b="1" dirty="0">
                <a:solidFill>
                  <a:srgbClr val="2F5EB0"/>
                </a:solidFill>
                <a:latin typeface="微软雅黑" panose="020B0503020204020204" pitchFamily="34" charset="-122"/>
                <a:ea typeface="微软雅黑" panose="020B0503020204020204" pitchFamily="34" charset="-122"/>
              </a:rPr>
              <a:t>》</a:t>
            </a:r>
            <a:r>
              <a:rPr lang="zh-CN" altLang="en-US" sz="2400" b="1" dirty="0">
                <a:solidFill>
                  <a:srgbClr val="2F5EB0"/>
                </a:solidFill>
                <a:latin typeface="微软雅黑" panose="020B0503020204020204" pitchFamily="34" charset="-122"/>
                <a:ea typeface="微软雅黑" panose="020B0503020204020204" pitchFamily="34" charset="-122"/>
              </a:rPr>
              <a:t>共</a:t>
            </a:r>
            <a:r>
              <a:rPr lang="en-US" altLang="zh-CN" sz="2400" b="1" dirty="0">
                <a:solidFill>
                  <a:srgbClr val="FF0000"/>
                </a:solidFill>
                <a:latin typeface="微软雅黑" panose="020B0503020204020204" pitchFamily="34" charset="-122"/>
                <a:ea typeface="微软雅黑" panose="020B0503020204020204" pitchFamily="34" charset="-122"/>
              </a:rPr>
              <a:t>10</a:t>
            </a:r>
            <a:r>
              <a:rPr lang="zh-CN" altLang="en-US" sz="2400" b="1" dirty="0">
                <a:solidFill>
                  <a:srgbClr val="2F5EB0"/>
                </a:solidFill>
                <a:latin typeface="微软雅黑" panose="020B0503020204020204" pitchFamily="34" charset="-122"/>
                <a:ea typeface="微软雅黑" panose="020B0503020204020204" pitchFamily="34" charset="-122"/>
              </a:rPr>
              <a:t>章</a:t>
            </a:r>
            <a:r>
              <a:rPr lang="en-US" altLang="zh-CN" sz="2400" b="1" dirty="0">
                <a:solidFill>
                  <a:srgbClr val="FF0000"/>
                </a:solidFill>
                <a:latin typeface="微软雅黑" panose="020B0503020204020204" pitchFamily="34" charset="-122"/>
                <a:ea typeface="微软雅黑" panose="020B0503020204020204" pitchFamily="34" charset="-122"/>
              </a:rPr>
              <a:t>104</a:t>
            </a:r>
            <a:r>
              <a:rPr lang="zh-CN" altLang="en-US" sz="2400" b="1" dirty="0" smtClean="0">
                <a:solidFill>
                  <a:srgbClr val="2F5EB0"/>
                </a:solidFill>
                <a:latin typeface="微软雅黑" panose="020B0503020204020204" pitchFamily="34" charset="-122"/>
                <a:ea typeface="微软雅黑" panose="020B0503020204020204" pitchFamily="34" charset="-122"/>
              </a:rPr>
              <a:t>条</a:t>
            </a:r>
            <a:endParaRPr lang="en-US" altLang="zh-CN" sz="2400" b="1" dirty="0" smtClean="0">
              <a:solidFill>
                <a:srgbClr val="2F5EB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r>
              <a:rPr lang="zh-CN" altLang="en-US" sz="2400" b="1" dirty="0" smtClean="0">
                <a:solidFill>
                  <a:srgbClr val="2F5EB0"/>
                </a:solidFill>
                <a:latin typeface="微软雅黑" panose="020B0503020204020204" pitchFamily="34" charset="-122"/>
                <a:ea typeface="微软雅黑" panose="020B0503020204020204" pitchFamily="34" charset="-122"/>
              </a:rPr>
              <a:t>          全文</a:t>
            </a:r>
            <a:r>
              <a:rPr lang="en-US" altLang="zh-CN" sz="2400" b="1" dirty="0" smtClean="0">
                <a:solidFill>
                  <a:srgbClr val="2F5EB0"/>
                </a:solidFill>
                <a:latin typeface="微软雅黑" panose="020B0503020204020204" pitchFamily="34" charset="-122"/>
                <a:ea typeface="微软雅黑" panose="020B0503020204020204" pitchFamily="34" charset="-122"/>
              </a:rPr>
              <a:t>11563</a:t>
            </a:r>
            <a:r>
              <a:rPr lang="zh-CN" altLang="en-US" sz="2400" b="1" dirty="0" smtClean="0">
                <a:solidFill>
                  <a:srgbClr val="2F5EB0"/>
                </a:solidFill>
                <a:latin typeface="微软雅黑" panose="020B0503020204020204" pitchFamily="34" charset="-122"/>
                <a:ea typeface="微软雅黑" panose="020B0503020204020204" pitchFamily="34" charset="-122"/>
              </a:rPr>
              <a:t>字</a:t>
            </a:r>
            <a:endParaRPr lang="en-US" altLang="zh-CN" sz="2400" b="1" dirty="0" smtClean="0">
              <a:solidFill>
                <a:srgbClr val="2F5EB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r>
              <a:rPr lang="zh-CN" altLang="en-US" sz="2400" b="1" dirty="0" smtClean="0">
                <a:solidFill>
                  <a:srgbClr val="FF0000"/>
                </a:solidFill>
                <a:latin typeface="微软雅黑" panose="020B0503020204020204" pitchFamily="34" charset="-122"/>
                <a:ea typeface="微软雅黑" panose="020B0503020204020204" pitchFamily="34" charset="-122"/>
              </a:rPr>
              <a:t>           用了</a:t>
            </a:r>
            <a:r>
              <a:rPr lang="en-US" altLang="zh-CN" sz="2400" b="1" dirty="0" smtClean="0">
                <a:solidFill>
                  <a:srgbClr val="FF0000"/>
                </a:solidFill>
                <a:latin typeface="微软雅黑" panose="020B0503020204020204" pitchFamily="34" charset="-122"/>
                <a:ea typeface="微软雅黑" panose="020B0503020204020204" pitchFamily="34" charset="-122"/>
              </a:rPr>
              <a:t>51</a:t>
            </a:r>
            <a:r>
              <a:rPr lang="zh-CN" altLang="en-US" sz="2400" b="1" dirty="0" smtClean="0">
                <a:solidFill>
                  <a:srgbClr val="FF0000"/>
                </a:solidFill>
                <a:latin typeface="微软雅黑" panose="020B0503020204020204" pitchFamily="34" charset="-122"/>
                <a:ea typeface="微软雅黑" panose="020B0503020204020204" pitchFamily="34" charset="-122"/>
              </a:rPr>
              <a:t>个必须，</a:t>
            </a:r>
            <a:r>
              <a:rPr lang="en-US" altLang="zh-CN" sz="2400" b="1" dirty="0" smtClean="0">
                <a:solidFill>
                  <a:srgbClr val="FF0000"/>
                </a:solidFill>
                <a:latin typeface="微软雅黑" panose="020B0503020204020204" pitchFamily="34" charset="-122"/>
                <a:ea typeface="微软雅黑" panose="020B0503020204020204" pitchFamily="34" charset="-122"/>
              </a:rPr>
              <a:t>11</a:t>
            </a:r>
            <a:r>
              <a:rPr lang="zh-CN" altLang="en-US" sz="2400" b="1" dirty="0" smtClean="0">
                <a:solidFill>
                  <a:srgbClr val="FF0000"/>
                </a:solidFill>
                <a:latin typeface="微软雅黑" panose="020B0503020204020204" pitchFamily="34" charset="-122"/>
                <a:ea typeface="微软雅黑" panose="020B0503020204020204" pitchFamily="34" charset="-122"/>
              </a:rPr>
              <a:t>个须经，</a:t>
            </a:r>
            <a:r>
              <a:rPr lang="en-US" altLang="zh-CN" sz="2400" b="1" dirty="0" smtClean="0">
                <a:solidFill>
                  <a:srgbClr val="FF0000"/>
                </a:solidFill>
                <a:latin typeface="微软雅黑" panose="020B0503020204020204" pitchFamily="34" charset="-122"/>
                <a:ea typeface="微软雅黑" panose="020B0503020204020204" pitchFamily="34" charset="-122"/>
              </a:rPr>
              <a:t>31</a:t>
            </a:r>
            <a:r>
              <a:rPr lang="zh-CN" altLang="en-US" sz="2400" b="1" dirty="0" smtClean="0">
                <a:solidFill>
                  <a:srgbClr val="FF0000"/>
                </a:solidFill>
                <a:latin typeface="微软雅黑" panose="020B0503020204020204" pitchFamily="34" charset="-122"/>
                <a:ea typeface="微软雅黑" panose="020B0503020204020204" pitchFamily="34" charset="-122"/>
              </a:rPr>
              <a:t>个应当</a:t>
            </a:r>
            <a:endParaRPr lang="en-US" altLang="zh-CN" sz="2400" b="1" dirty="0" smtClean="0">
              <a:solidFill>
                <a:srgbClr val="FF000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r>
              <a:rPr lang="en-US" altLang="zh-CN" sz="2400" b="1" dirty="0" smtClean="0">
                <a:solidFill>
                  <a:srgbClr val="FF0000"/>
                </a:solidFill>
                <a:latin typeface="微软雅黑" panose="020B0503020204020204" pitchFamily="34" charset="-122"/>
                <a:ea typeface="微软雅黑" panose="020B0503020204020204" pitchFamily="34" charset="-122"/>
              </a:rPr>
              <a:t>                                   30</a:t>
            </a:r>
            <a:r>
              <a:rPr lang="zh-CN" altLang="en-US" sz="2400" b="1" dirty="0" smtClean="0">
                <a:solidFill>
                  <a:srgbClr val="FF0000"/>
                </a:solidFill>
                <a:latin typeface="微软雅黑" panose="020B0503020204020204" pitchFamily="34" charset="-122"/>
                <a:ea typeface="微软雅黑" panose="020B0503020204020204" pitchFamily="34" charset="-122"/>
              </a:rPr>
              <a:t>个不得，</a:t>
            </a:r>
            <a:r>
              <a:rPr lang="en-US" altLang="zh-CN" sz="2400" b="1" dirty="0" smtClean="0">
                <a:solidFill>
                  <a:srgbClr val="FF0000"/>
                </a:solidFill>
                <a:latin typeface="微软雅黑" panose="020B0503020204020204" pitchFamily="34" charset="-122"/>
                <a:ea typeface="微软雅黑" panose="020B0503020204020204" pitchFamily="34" charset="-122"/>
              </a:rPr>
              <a:t>9</a:t>
            </a:r>
            <a:r>
              <a:rPr lang="zh-CN" altLang="en-US" sz="2400" b="1" dirty="0" smtClean="0">
                <a:solidFill>
                  <a:srgbClr val="FF0000"/>
                </a:solidFill>
                <a:latin typeface="微软雅黑" panose="020B0503020204020204" pitchFamily="34" charset="-122"/>
                <a:ea typeface="微软雅黑" panose="020B0503020204020204" pitchFamily="34" charset="-122"/>
              </a:rPr>
              <a:t>个禁止</a:t>
            </a:r>
            <a:endParaRPr lang="en-US" altLang="zh-CN" sz="2400" b="1" dirty="0" smtClean="0">
              <a:solidFill>
                <a:srgbClr val="FF000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r>
              <a:rPr lang="en-US" altLang="zh-CN" sz="2400" dirty="0" smtClean="0">
                <a:solidFill>
                  <a:srgbClr val="FF0000"/>
                </a:solidFill>
                <a:latin typeface="微软雅黑" panose="020B0503020204020204" pitchFamily="34" charset="-122"/>
                <a:ea typeface="微软雅黑" panose="020B0503020204020204" pitchFamily="34" charset="-122"/>
              </a:rPr>
              <a:t>           </a:t>
            </a:r>
            <a:r>
              <a:rPr lang="zh-CN" altLang="en-US" sz="2400" b="1" dirty="0" smtClean="0">
                <a:solidFill>
                  <a:srgbClr val="2F5EB0"/>
                </a:solidFill>
                <a:latin typeface="微软雅黑" panose="020B0503020204020204" pitchFamily="34" charset="-122"/>
                <a:ea typeface="微软雅黑" panose="020B0503020204020204" pitchFamily="34" charset="-122"/>
              </a:rPr>
              <a:t>新版</a:t>
            </a:r>
            <a:r>
              <a:rPr lang="en-US" altLang="zh-CN" sz="2400" b="1" dirty="0" smtClean="0">
                <a:solidFill>
                  <a:srgbClr val="FF0000"/>
                </a:solidFill>
                <a:latin typeface="微软雅黑" panose="020B0503020204020204" pitchFamily="34" charset="-122"/>
                <a:ea typeface="微软雅黑" panose="020B0503020204020204" pitchFamily="34" charset="-122"/>
              </a:rPr>
              <a:t>12</a:t>
            </a:r>
            <a:r>
              <a:rPr lang="zh-CN" altLang="en-US" sz="2400" b="1" dirty="0">
                <a:solidFill>
                  <a:srgbClr val="2F5EB0"/>
                </a:solidFill>
                <a:latin typeface="微软雅黑" panose="020B0503020204020204" pitchFamily="34" charset="-122"/>
                <a:ea typeface="微软雅黑" panose="020B0503020204020204" pitchFamily="34" charset="-122"/>
              </a:rPr>
              <a:t>章</a:t>
            </a:r>
            <a:r>
              <a:rPr lang="en-US" altLang="zh-CN" sz="2400" b="1" dirty="0">
                <a:solidFill>
                  <a:srgbClr val="FF0000"/>
                </a:solidFill>
                <a:latin typeface="微软雅黑" panose="020B0503020204020204" pitchFamily="34" charset="-122"/>
                <a:ea typeface="微软雅黑" panose="020B0503020204020204" pitchFamily="34" charset="-122"/>
              </a:rPr>
              <a:t>155</a:t>
            </a:r>
            <a:r>
              <a:rPr lang="zh-CN" altLang="en-US" sz="2400" b="1" dirty="0" smtClean="0">
                <a:solidFill>
                  <a:srgbClr val="2F5EB0"/>
                </a:solidFill>
                <a:latin typeface="微软雅黑" panose="020B0503020204020204" pitchFamily="34" charset="-122"/>
                <a:ea typeface="微软雅黑" panose="020B0503020204020204" pitchFamily="34" charset="-122"/>
              </a:rPr>
              <a:t>条，  全文</a:t>
            </a:r>
            <a:r>
              <a:rPr lang="en-US" altLang="zh-CN" sz="2400" b="1" dirty="0" smtClean="0">
                <a:solidFill>
                  <a:srgbClr val="2F5EB0"/>
                </a:solidFill>
                <a:latin typeface="微软雅黑" panose="020B0503020204020204" pitchFamily="34" charset="-122"/>
                <a:ea typeface="微软雅黑" panose="020B0503020204020204" pitchFamily="34" charset="-122"/>
              </a:rPr>
              <a:t>20656</a:t>
            </a:r>
            <a:r>
              <a:rPr lang="zh-CN" altLang="en-US" sz="2400" b="1" dirty="0" smtClean="0">
                <a:solidFill>
                  <a:srgbClr val="2F5EB0"/>
                </a:solidFill>
                <a:latin typeface="微软雅黑" panose="020B0503020204020204" pitchFamily="34" charset="-122"/>
                <a:ea typeface="微软雅黑" panose="020B0503020204020204" pitchFamily="34" charset="-122"/>
              </a:rPr>
              <a:t>字</a:t>
            </a:r>
            <a:endParaRPr lang="en-US" altLang="zh-CN" sz="2400" b="1" dirty="0" smtClean="0">
              <a:solidFill>
                <a:srgbClr val="2F5EB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r>
              <a:rPr lang="en-US" altLang="zh-CN" sz="2400" b="1" dirty="0" smtClean="0">
                <a:solidFill>
                  <a:srgbClr val="2F5EB0"/>
                </a:solidFill>
                <a:latin typeface="微软雅黑" panose="020B0503020204020204" pitchFamily="34" charset="-122"/>
                <a:ea typeface="微软雅黑" panose="020B0503020204020204" pitchFamily="34" charset="-122"/>
              </a:rPr>
              <a:t>                </a:t>
            </a:r>
            <a:r>
              <a:rPr lang="zh-CN" altLang="en-US" sz="2400" b="1" dirty="0" smtClean="0">
                <a:solidFill>
                  <a:srgbClr val="FF0000"/>
                </a:solidFill>
                <a:latin typeface="微软雅黑" panose="020B0503020204020204" pitchFamily="34" charset="-122"/>
                <a:ea typeface="微软雅黑" panose="020B0503020204020204" pitchFamily="34" charset="-122"/>
              </a:rPr>
              <a:t>用了</a:t>
            </a:r>
            <a:r>
              <a:rPr lang="en-US" altLang="zh-CN" sz="2400" b="1" dirty="0" smtClean="0">
                <a:solidFill>
                  <a:srgbClr val="FF0000"/>
                </a:solidFill>
                <a:latin typeface="微软雅黑" panose="020B0503020204020204" pitchFamily="34" charset="-122"/>
                <a:ea typeface="微软雅黑" panose="020B0503020204020204" pitchFamily="34" charset="-122"/>
              </a:rPr>
              <a:t>171</a:t>
            </a:r>
            <a:r>
              <a:rPr lang="zh-CN" altLang="en-US" sz="2400" b="1" dirty="0" smtClean="0">
                <a:solidFill>
                  <a:srgbClr val="FF0000"/>
                </a:solidFill>
                <a:latin typeface="微软雅黑" panose="020B0503020204020204" pitchFamily="34" charset="-122"/>
                <a:ea typeface="微软雅黑" panose="020B0503020204020204" pitchFamily="34" charset="-122"/>
              </a:rPr>
              <a:t>个应当，</a:t>
            </a:r>
            <a:r>
              <a:rPr lang="en-US" altLang="zh-CN" sz="2400" b="1" dirty="0" smtClean="0">
                <a:solidFill>
                  <a:srgbClr val="2F5EB0"/>
                </a:solidFill>
                <a:latin typeface="微软雅黑" panose="020B0503020204020204" pitchFamily="34" charset="-122"/>
                <a:ea typeface="微软雅黑" panose="020B0503020204020204" pitchFamily="34" charset="-122"/>
              </a:rPr>
              <a:t>32</a:t>
            </a:r>
            <a:r>
              <a:rPr lang="zh-CN" altLang="en-US" sz="2400" b="1" dirty="0" smtClean="0">
                <a:solidFill>
                  <a:srgbClr val="2F5EB0"/>
                </a:solidFill>
                <a:latin typeface="微软雅黑" panose="020B0503020204020204" pitchFamily="34" charset="-122"/>
                <a:ea typeface="微软雅黑" panose="020B0503020204020204" pitchFamily="34" charset="-122"/>
              </a:rPr>
              <a:t>个可以，</a:t>
            </a:r>
            <a:endParaRPr lang="en-US" altLang="zh-CN" sz="2400" b="1" dirty="0" smtClean="0">
              <a:solidFill>
                <a:srgbClr val="2F5EB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r>
              <a:rPr lang="en-US" altLang="zh-CN" sz="2400" b="1" dirty="0" smtClean="0">
                <a:solidFill>
                  <a:srgbClr val="2F5EB0"/>
                </a:solidFill>
                <a:latin typeface="微软雅黑" panose="020B0503020204020204" pitchFamily="34" charset="-122"/>
                <a:ea typeface="微软雅黑" panose="020B0503020204020204" pitchFamily="34" charset="-122"/>
              </a:rPr>
              <a:t>         35</a:t>
            </a:r>
            <a:r>
              <a:rPr lang="zh-CN" altLang="en-US" sz="2400" b="1" dirty="0" smtClean="0">
                <a:solidFill>
                  <a:srgbClr val="2F5EB0"/>
                </a:solidFill>
                <a:latin typeface="微软雅黑" panose="020B0503020204020204" pitchFamily="34" charset="-122"/>
                <a:ea typeface="微软雅黑" panose="020B0503020204020204" pitchFamily="34" charset="-122"/>
              </a:rPr>
              <a:t>个不得，</a:t>
            </a:r>
            <a:r>
              <a:rPr lang="en-US" altLang="zh-CN" sz="2400" b="1" dirty="0" smtClean="0">
                <a:solidFill>
                  <a:srgbClr val="2F5EB0"/>
                </a:solidFill>
                <a:latin typeface="微软雅黑" panose="020B0503020204020204" pitchFamily="34" charset="-122"/>
                <a:ea typeface="微软雅黑" panose="020B0503020204020204" pitchFamily="34" charset="-122"/>
              </a:rPr>
              <a:t>19</a:t>
            </a:r>
            <a:r>
              <a:rPr lang="zh-CN" altLang="en-US" sz="2400" b="1" dirty="0" smtClean="0">
                <a:solidFill>
                  <a:srgbClr val="2F5EB0"/>
                </a:solidFill>
                <a:latin typeface="微软雅黑" panose="020B0503020204020204" pitchFamily="34" charset="-122"/>
                <a:ea typeface="微软雅黑" panose="020B0503020204020204" pitchFamily="34" charset="-122"/>
              </a:rPr>
              <a:t>个禁止。</a:t>
            </a:r>
            <a:r>
              <a:rPr lang="zh-CN" altLang="en-US" sz="2400" b="1" dirty="0" smtClean="0">
                <a:solidFill>
                  <a:srgbClr val="FF0000"/>
                </a:solidFill>
                <a:latin typeface="微软雅黑" panose="020B0503020204020204" pitchFamily="34" charset="-122"/>
                <a:ea typeface="微软雅黑" panose="020B0503020204020204" pitchFamily="34" charset="-122"/>
              </a:rPr>
              <a:t>没有一处使用必须</a:t>
            </a:r>
            <a:endParaRPr lang="en-US" altLang="zh-CN" sz="2400" b="1" dirty="0" smtClean="0">
              <a:solidFill>
                <a:srgbClr val="FF000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r>
              <a:rPr lang="zh-CN" altLang="en-US" sz="2400" b="1" dirty="0" smtClean="0">
                <a:solidFill>
                  <a:srgbClr val="2F5EB0"/>
                </a:solidFill>
                <a:latin typeface="微软雅黑" panose="020B0503020204020204" pitchFamily="34" charset="-122"/>
                <a:ea typeface="微软雅黑" panose="020B0503020204020204" pitchFamily="34" charset="-122"/>
              </a:rPr>
              <a:t>      </a:t>
            </a:r>
            <a:endParaRPr lang="en-US" altLang="zh-CN" dirty="0">
              <a:solidFill>
                <a:srgbClr val="FF0000"/>
              </a:solidFill>
              <a:latin typeface="微软雅黑" panose="020B0503020204020204" pitchFamily="34" charset="-122"/>
              <a:ea typeface="微软雅黑" panose="020B0503020204020204" pitchFamily="34" charset="-122"/>
            </a:endParaRPr>
          </a:p>
        </p:txBody>
      </p:sp>
      <p:sp>
        <p:nvSpPr>
          <p:cNvPr id="11" name="矩形: 圆角 10">
            <a:extLst>
              <a:ext uri="{FF2B5EF4-FFF2-40B4-BE49-F238E27FC236}">
                <a16:creationId xmlns="" xmlns:a16="http://schemas.microsoft.com/office/drawing/2014/main" id="{9888E9CE-E8E9-43D9-A1D3-91927D240DAA}"/>
              </a:ext>
            </a:extLst>
          </p:cNvPr>
          <p:cNvSpPr/>
          <p:nvPr/>
        </p:nvSpPr>
        <p:spPr>
          <a:xfrm>
            <a:off x="3649315" y="548680"/>
            <a:ext cx="5112568" cy="1008112"/>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 xmlns:a16="http://schemas.microsoft.com/office/drawing/2014/main" id="{0533FC64-D36B-487C-9D5A-9D18A1F8149B}"/>
              </a:ext>
            </a:extLst>
          </p:cNvPr>
          <p:cNvSpPr/>
          <p:nvPr/>
        </p:nvSpPr>
        <p:spPr>
          <a:xfrm>
            <a:off x="3865339" y="836712"/>
            <a:ext cx="4862228" cy="461665"/>
          </a:xfrm>
          <a:prstGeom prst="rect">
            <a:avLst/>
          </a:prstGeom>
        </p:spPr>
        <p:txBody>
          <a:bodyPr wrap="none">
            <a:spAutoFit/>
          </a:bodyPr>
          <a:lstStyle/>
          <a:p>
            <a:r>
              <a:rPr lang="en-US" altLang="zh-CN" sz="2400" b="1" dirty="0" smtClean="0">
                <a:solidFill>
                  <a:srgbClr val="FF0000"/>
                </a:solidFill>
                <a:latin typeface="微软雅黑" panose="020B0503020204020204" pitchFamily="34" charset="-122"/>
                <a:ea typeface="微软雅黑" panose="020B0503020204020204" pitchFamily="34" charset="-122"/>
              </a:rPr>
              <a:t>1. </a:t>
            </a:r>
            <a:r>
              <a:rPr lang="zh-CN" altLang="en-US" sz="2400" b="1" dirty="0" smtClean="0">
                <a:solidFill>
                  <a:srgbClr val="FF0000"/>
                </a:solidFill>
                <a:latin typeface="微软雅黑" panose="020B0503020204020204" pitchFamily="34" charset="-122"/>
                <a:ea typeface="微软雅黑" panose="020B0503020204020204" pitchFamily="34" charset="-122"/>
              </a:rPr>
              <a:t>从</a:t>
            </a:r>
            <a:r>
              <a:rPr lang="zh-CN" altLang="en-US" sz="2400" b="1" dirty="0">
                <a:solidFill>
                  <a:srgbClr val="FF0000"/>
                </a:solidFill>
                <a:latin typeface="微软雅黑" panose="020B0503020204020204" pitchFamily="34" charset="-122"/>
                <a:ea typeface="微软雅黑" panose="020B0503020204020204" pitchFamily="34" charset="-122"/>
              </a:rPr>
              <a:t>篇章结构方面进行了重大调整</a:t>
            </a:r>
            <a:endParaRPr lang="zh-CN" altLang="en-US" sz="2400" b="1" dirty="0"/>
          </a:p>
        </p:txBody>
      </p:sp>
      <p:sp>
        <p:nvSpPr>
          <p:cNvPr id="3" name="矩形: 圆角 2">
            <a:extLst>
              <a:ext uri="{FF2B5EF4-FFF2-40B4-BE49-F238E27FC236}">
                <a16:creationId xmlns="" xmlns:a16="http://schemas.microsoft.com/office/drawing/2014/main" id="{24843636-82BF-4DA6-9E95-7FE0C933E2D2}"/>
              </a:ext>
            </a:extLst>
          </p:cNvPr>
          <p:cNvSpPr/>
          <p:nvPr/>
        </p:nvSpPr>
        <p:spPr>
          <a:xfrm>
            <a:off x="2425179" y="1556792"/>
            <a:ext cx="7488832" cy="41764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102421526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矩形 1">
            <a:extLst>
              <a:ext uri="{FF2B5EF4-FFF2-40B4-BE49-F238E27FC236}">
                <a16:creationId xmlns="" xmlns:a16="http://schemas.microsoft.com/office/drawing/2014/main" id="{0268A25B-FAF9-4386-B18B-98650A92288A}"/>
              </a:ext>
            </a:extLst>
          </p:cNvPr>
          <p:cNvSpPr/>
          <p:nvPr/>
        </p:nvSpPr>
        <p:spPr>
          <a:xfrm>
            <a:off x="3217267" y="992408"/>
            <a:ext cx="6120681" cy="11394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 xmlns:a16="http://schemas.microsoft.com/office/drawing/2014/main" id="{48E090C8-5AE2-4365-AB3A-006479AB9028}"/>
              </a:ext>
            </a:extLst>
          </p:cNvPr>
          <p:cNvSpPr/>
          <p:nvPr/>
        </p:nvSpPr>
        <p:spPr>
          <a:xfrm>
            <a:off x="3590012" y="1347272"/>
            <a:ext cx="5375189" cy="523220"/>
          </a:xfrm>
          <a:prstGeom prst="rect">
            <a:avLst/>
          </a:prstGeom>
        </p:spPr>
        <p:txBody>
          <a:bodyPr wrap="none">
            <a:spAutoFit/>
          </a:bodyPr>
          <a:lstStyle/>
          <a:p>
            <a:r>
              <a:rPr lang="en-US" altLang="zh-CN" sz="2400" b="1" dirty="0">
                <a:solidFill>
                  <a:srgbClr val="0D6FB8"/>
                </a:solidFill>
                <a:latin typeface="微软雅黑" panose="020B0503020204020204" pitchFamily="34" charset="-122"/>
                <a:ea typeface="微软雅黑" panose="020B0503020204020204" pitchFamily="34" charset="-122"/>
              </a:rPr>
              <a:t> </a:t>
            </a:r>
            <a:r>
              <a:rPr lang="en-US" altLang="zh-CN" sz="2800" b="1" dirty="0">
                <a:solidFill>
                  <a:srgbClr val="FF0000"/>
                </a:solidFill>
                <a:latin typeface="微软雅黑" panose="020B0503020204020204" pitchFamily="34" charset="-122"/>
                <a:ea typeface="微软雅黑" panose="020B0503020204020204" pitchFamily="34" charset="-122"/>
              </a:rPr>
              <a:t>1. </a:t>
            </a:r>
            <a:r>
              <a:rPr lang="zh-CN" altLang="en-US" sz="2800" b="1" dirty="0">
                <a:solidFill>
                  <a:srgbClr val="FF0000"/>
                </a:solidFill>
                <a:latin typeface="微软雅黑" panose="020B0503020204020204" pitchFamily="34" charset="-122"/>
                <a:ea typeface="微软雅黑" panose="020B0503020204020204" pitchFamily="34" charset="-122"/>
              </a:rPr>
              <a:t>法律责任中首条专设</a:t>
            </a:r>
            <a:r>
              <a:rPr lang="zh-CN" altLang="en-US" sz="2800" b="1" dirty="0">
                <a:solidFill>
                  <a:srgbClr val="0D6FB8"/>
                </a:solidFill>
                <a:latin typeface="微软雅黑" pitchFamily="34" charset="-122"/>
                <a:ea typeface="微软雅黑" pitchFamily="34" charset="-122"/>
              </a:rPr>
              <a:t>刑事责任</a:t>
            </a:r>
            <a:endParaRPr lang="zh-CN" altLang="en-US" sz="2400" b="1" dirty="0">
              <a:solidFill>
                <a:srgbClr val="FF0000"/>
              </a:solidFill>
              <a:latin typeface="微软雅黑" panose="020B0503020204020204" pitchFamily="34" charset="-122"/>
              <a:ea typeface="微软雅黑" panose="020B0503020204020204" pitchFamily="34" charset="-122"/>
            </a:endParaRPr>
          </a:p>
        </p:txBody>
      </p:sp>
      <p:sp>
        <p:nvSpPr>
          <p:cNvPr id="23" name="矩形 22">
            <a:extLst>
              <a:ext uri="{FF2B5EF4-FFF2-40B4-BE49-F238E27FC236}">
                <a16:creationId xmlns="" xmlns:a16="http://schemas.microsoft.com/office/drawing/2014/main" id="{973B79D3-A3AF-41B6-9FF7-BC2107ADA9DF}"/>
              </a:ext>
            </a:extLst>
          </p:cNvPr>
          <p:cNvSpPr/>
          <p:nvPr/>
        </p:nvSpPr>
        <p:spPr>
          <a:xfrm>
            <a:off x="2065139" y="2564904"/>
            <a:ext cx="8629648" cy="2862322"/>
          </a:xfrm>
          <a:prstGeom prst="rect">
            <a:avLst/>
          </a:prstGeom>
        </p:spPr>
        <p:txBody>
          <a:bodyPr wrap="square">
            <a:spAutoFit/>
          </a:bodyPr>
          <a:lstStyle/>
          <a:p>
            <a:pPr>
              <a:lnSpc>
                <a:spcPct val="150000"/>
              </a:lnSpc>
              <a:buFont typeface="Wingdings" panose="05000000000000000000" pitchFamily="2" charset="2"/>
              <a:buNone/>
              <a:defRPr/>
            </a:pPr>
            <a:r>
              <a:rPr lang="zh-CN" altLang="en-US" sz="2400" dirty="0">
                <a:solidFill>
                  <a:srgbClr val="0D6FB8"/>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在法律责任这一章开宗明义的</a:t>
            </a:r>
            <a:r>
              <a:rPr lang="zh-CN" altLang="en-US" sz="2400" b="1" dirty="0" smtClean="0">
                <a:solidFill>
                  <a:srgbClr val="0D6FB8"/>
                </a:solidFill>
                <a:latin typeface="微软雅黑" pitchFamily="34" charset="-122"/>
                <a:ea typeface="微软雅黑" pitchFamily="34" charset="-122"/>
              </a:rPr>
              <a:t>规定：违反本法</a:t>
            </a:r>
            <a:r>
              <a:rPr lang="zh-CN" altLang="en-US" sz="2400" b="1" dirty="0">
                <a:solidFill>
                  <a:srgbClr val="0D6FB8"/>
                </a:solidFill>
                <a:latin typeface="微软雅黑" pitchFamily="34" charset="-122"/>
                <a:ea typeface="微软雅黑" pitchFamily="34" charset="-122"/>
              </a:rPr>
              <a:t>规定</a:t>
            </a:r>
            <a:r>
              <a:rPr lang="zh-CN" altLang="en-US" sz="2400" b="1" dirty="0" smtClean="0">
                <a:solidFill>
                  <a:srgbClr val="0D6FB8"/>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构成犯罪的，依法追究刑事责任</a:t>
            </a:r>
            <a:r>
              <a:rPr lang="zh-CN" altLang="en-US" sz="2400" b="1" dirty="0" smtClean="0">
                <a:solidFill>
                  <a:srgbClr val="FF0000"/>
                </a:solidFill>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（第一百一十四条）</a:t>
            </a:r>
            <a:endParaRPr lang="en-US" altLang="zh-CN" sz="2400" b="1" dirty="0">
              <a:latin typeface="微软雅黑" pitchFamily="34" charset="-122"/>
              <a:ea typeface="微软雅黑" pitchFamily="34" charset="-122"/>
            </a:endParaRPr>
          </a:p>
          <a:p>
            <a:pPr>
              <a:lnSpc>
                <a:spcPct val="150000"/>
              </a:lnSpc>
              <a:buFont typeface="Wingdings" panose="05000000000000000000" pitchFamily="2" charset="2"/>
              <a:buNone/>
              <a:defRPr/>
            </a:pPr>
            <a:r>
              <a:rPr lang="zh-CN" altLang="en-US" sz="2400" b="1" dirty="0">
                <a:solidFill>
                  <a:srgbClr val="000000"/>
                </a:solidFill>
                <a:latin typeface="微软雅黑" pitchFamily="34" charset="-122"/>
                <a:ea typeface="微软雅黑" pitchFamily="34" charset="-122"/>
              </a:rPr>
              <a:t>       </a:t>
            </a:r>
            <a:endParaRPr lang="en-US" altLang="zh-CN" sz="2400" b="1" dirty="0">
              <a:solidFill>
                <a:srgbClr val="000000"/>
              </a:solidFill>
              <a:latin typeface="微软雅黑" pitchFamily="34" charset="-122"/>
              <a:ea typeface="微软雅黑" pitchFamily="34" charset="-122"/>
            </a:endParaRPr>
          </a:p>
          <a:p>
            <a:pPr>
              <a:lnSpc>
                <a:spcPct val="150000"/>
              </a:lnSpc>
              <a:buFont typeface="Wingdings" panose="05000000000000000000" pitchFamily="2" charset="2"/>
              <a:buNone/>
              <a:defRPr/>
            </a:pPr>
            <a:r>
              <a:rPr lang="en-US" altLang="zh-CN" sz="2400" b="1" dirty="0">
                <a:latin typeface="微软雅黑" pitchFamily="34" charset="-122"/>
                <a:ea typeface="微软雅黑" pitchFamily="34" charset="-122"/>
              </a:rPr>
              <a:t>       </a:t>
            </a:r>
            <a:r>
              <a:rPr lang="zh-CN" altLang="en-US" sz="2400" b="1" dirty="0">
                <a:latin typeface="微软雅黑" pitchFamily="34" charset="-122"/>
                <a:ea typeface="微软雅黑" pitchFamily="34" charset="-122"/>
              </a:rPr>
              <a:t>保持对药品安全犯罪行为的高压态势，</a:t>
            </a:r>
            <a:r>
              <a:rPr lang="zh-CN" altLang="en-US" sz="2400" b="1" dirty="0">
                <a:solidFill>
                  <a:srgbClr val="0D6FB8"/>
                </a:solidFill>
                <a:latin typeface="微软雅黑" pitchFamily="34" charset="-122"/>
                <a:ea typeface="微软雅黑" pitchFamily="34" charset="-122"/>
              </a:rPr>
              <a:t>把刑事责任放在所有法律责任的最前面。</a:t>
            </a:r>
          </a:p>
        </p:txBody>
      </p:sp>
    </p:spTree>
    <p:extLst>
      <p:ext uri="{BB962C8B-B14F-4D97-AF65-F5344CB8AC3E}">
        <p14:creationId xmlns="" xmlns:p14="http://schemas.microsoft.com/office/powerpoint/2010/main" val="2907398821"/>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4" name="矩形 13">
            <a:extLst>
              <a:ext uri="{FF2B5EF4-FFF2-40B4-BE49-F238E27FC236}">
                <a16:creationId xmlns="" xmlns:a16="http://schemas.microsoft.com/office/drawing/2014/main" id="{986A6108-3363-4C03-8C20-6B799EBA6BDF}"/>
              </a:ext>
            </a:extLst>
          </p:cNvPr>
          <p:cNvSpPr/>
          <p:nvPr/>
        </p:nvSpPr>
        <p:spPr>
          <a:xfrm>
            <a:off x="3505299" y="1200305"/>
            <a:ext cx="5535490" cy="523220"/>
          </a:xfrm>
          <a:prstGeom prst="rect">
            <a:avLst/>
          </a:prstGeom>
        </p:spPr>
        <p:txBody>
          <a:bodyPr wrap="none">
            <a:spAutoFit/>
          </a:bodyPr>
          <a:lstStyle/>
          <a:p>
            <a:r>
              <a:rPr lang="en-US" altLang="zh-CN" sz="2800" b="1" dirty="0">
                <a:solidFill>
                  <a:srgbClr val="FF0000"/>
                </a:solidFill>
                <a:latin typeface="微软雅黑" panose="020B0503020204020204" pitchFamily="34" charset="-122"/>
                <a:ea typeface="微软雅黑" panose="020B0503020204020204" pitchFamily="34" charset="-122"/>
              </a:rPr>
              <a:t>2.</a:t>
            </a:r>
            <a:r>
              <a:rPr lang="zh-CN" altLang="en-US" sz="2800" b="1" dirty="0">
                <a:solidFill>
                  <a:srgbClr val="FF0000"/>
                </a:solidFill>
                <a:latin typeface="微软雅黑" panose="020B0503020204020204" pitchFamily="34" charset="-122"/>
                <a:ea typeface="微软雅黑" panose="020B0503020204020204" pitchFamily="34" charset="-122"/>
              </a:rPr>
              <a:t>大幅度提高罚款额度（财产罚）</a:t>
            </a:r>
          </a:p>
        </p:txBody>
      </p:sp>
      <p:sp>
        <p:nvSpPr>
          <p:cNvPr id="30" name="矩形 29">
            <a:extLst>
              <a:ext uri="{FF2B5EF4-FFF2-40B4-BE49-F238E27FC236}">
                <a16:creationId xmlns="" xmlns:a16="http://schemas.microsoft.com/office/drawing/2014/main" id="{0E3BC557-5E9C-4A4A-AC52-6A073CA06B38}"/>
              </a:ext>
            </a:extLst>
          </p:cNvPr>
          <p:cNvSpPr/>
          <p:nvPr/>
        </p:nvSpPr>
        <p:spPr>
          <a:xfrm>
            <a:off x="1417067" y="2204864"/>
            <a:ext cx="9028766" cy="3416320"/>
          </a:xfrm>
          <a:prstGeom prst="rect">
            <a:avLst/>
          </a:prstGeom>
        </p:spPr>
        <p:txBody>
          <a:bodyPr wrap="square">
            <a:spAutoFit/>
          </a:bodyPr>
          <a:lstStyle/>
          <a:p>
            <a:pPr>
              <a:lnSpc>
                <a:spcPct val="150000"/>
              </a:lnSpc>
              <a:buFont typeface="Wingdings" panose="05000000000000000000" pitchFamily="2" charset="2"/>
              <a:buNone/>
              <a:defRPr/>
            </a:pPr>
            <a:r>
              <a:rPr lang="en-US" altLang="zh-CN" b="1" dirty="0">
                <a:solidFill>
                  <a:srgbClr val="FF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对无证生产经营、生产销售</a:t>
            </a:r>
            <a:r>
              <a:rPr lang="zh-CN" altLang="en-US" sz="2400" b="1" dirty="0">
                <a:solidFill>
                  <a:srgbClr val="FF0000"/>
                </a:solidFill>
                <a:latin typeface="微软雅黑" pitchFamily="34" charset="-122"/>
                <a:ea typeface="微软雅黑" pitchFamily="34" charset="-122"/>
              </a:rPr>
              <a:t>假药</a:t>
            </a:r>
            <a:r>
              <a:rPr lang="zh-CN" altLang="en-US" sz="2400" b="1" dirty="0">
                <a:solidFill>
                  <a:srgbClr val="0D6FB8"/>
                </a:solidFill>
                <a:latin typeface="微软雅黑" pitchFamily="34" charset="-122"/>
                <a:ea typeface="微软雅黑" pitchFamily="34" charset="-122"/>
              </a:rPr>
              <a:t>等违法行为，罚款倍数由货值金额的</a:t>
            </a:r>
            <a:r>
              <a:rPr lang="zh-CN" altLang="en-US" sz="2400" b="1" dirty="0">
                <a:latin typeface="微软雅黑" pitchFamily="34" charset="-122"/>
                <a:ea typeface="微软雅黑" pitchFamily="34" charset="-122"/>
              </a:rPr>
              <a:t>二倍到五倍</a:t>
            </a:r>
            <a:r>
              <a:rPr lang="zh-CN" altLang="en-US" sz="2400" b="1" dirty="0">
                <a:solidFill>
                  <a:srgbClr val="0D6FB8"/>
                </a:solidFill>
                <a:latin typeface="微软雅黑" pitchFamily="34" charset="-122"/>
                <a:ea typeface="微软雅黑" pitchFamily="34" charset="-122"/>
              </a:rPr>
              <a:t>，提高到目前的</a:t>
            </a:r>
            <a:r>
              <a:rPr lang="zh-CN" altLang="en-US" sz="2400" b="1" dirty="0">
                <a:solidFill>
                  <a:srgbClr val="FF0000"/>
                </a:solidFill>
                <a:latin typeface="微软雅黑" pitchFamily="34" charset="-122"/>
                <a:ea typeface="微软雅黑" pitchFamily="34" charset="-122"/>
              </a:rPr>
              <a:t>十五倍到三十倍，</a:t>
            </a:r>
            <a:r>
              <a:rPr lang="zh-CN" altLang="en-US" sz="2400" b="1" dirty="0">
                <a:solidFill>
                  <a:srgbClr val="0D6FB8"/>
                </a:solidFill>
                <a:latin typeface="微软雅黑" pitchFamily="34" charset="-122"/>
                <a:ea typeface="微软雅黑" pitchFamily="34" charset="-122"/>
              </a:rPr>
              <a:t>货值金额不足十万的按十万计算。</a:t>
            </a:r>
            <a:endParaRPr lang="en-US" altLang="zh-CN" sz="2400" b="1" dirty="0">
              <a:solidFill>
                <a:srgbClr val="0D6FB8"/>
              </a:solidFill>
              <a:latin typeface="微软雅黑" pitchFamily="34" charset="-122"/>
              <a:ea typeface="微软雅黑" pitchFamily="34" charset="-122"/>
            </a:endParaRPr>
          </a:p>
          <a:p>
            <a:pPr>
              <a:lnSpc>
                <a:spcPct val="150000"/>
              </a:lnSpc>
              <a:buFont typeface="Wingdings" panose="05000000000000000000" pitchFamily="2" charset="2"/>
              <a:buNone/>
              <a:defRPr/>
            </a:pP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D6FB8"/>
                </a:solidFill>
                <a:latin typeface="微软雅黑" pitchFamily="34" charset="-122"/>
                <a:ea typeface="微软雅黑" pitchFamily="34" charset="-122"/>
              </a:rPr>
              <a:t>最低</a:t>
            </a:r>
            <a:r>
              <a:rPr lang="zh-CN" altLang="en-US" sz="2400" b="1" dirty="0">
                <a:solidFill>
                  <a:srgbClr val="0D6FB8"/>
                </a:solidFill>
                <a:latin typeface="微软雅黑" pitchFamily="34" charset="-122"/>
                <a:ea typeface="微软雅黑" pitchFamily="34" charset="-122"/>
              </a:rPr>
              <a:t>罚款一百五十万元。</a:t>
            </a:r>
            <a:endParaRPr lang="en-US" altLang="zh-CN" sz="2400" b="1" dirty="0">
              <a:solidFill>
                <a:srgbClr val="0D6FB8"/>
              </a:solidFill>
              <a:latin typeface="微软雅黑" pitchFamily="34" charset="-122"/>
              <a:ea typeface="微软雅黑" pitchFamily="34" charset="-122"/>
            </a:endParaRPr>
          </a:p>
          <a:p>
            <a:pPr>
              <a:lnSpc>
                <a:spcPct val="150000"/>
              </a:lnSpc>
              <a:buFont typeface="Wingdings" panose="05000000000000000000" pitchFamily="2" charset="2"/>
              <a:buNone/>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生产销售</a:t>
            </a:r>
            <a:r>
              <a:rPr lang="zh-CN" altLang="en-US" sz="2400" b="1" dirty="0">
                <a:solidFill>
                  <a:srgbClr val="FF0000"/>
                </a:solidFill>
                <a:latin typeface="微软雅黑" pitchFamily="34" charset="-122"/>
                <a:ea typeface="微软雅黑" pitchFamily="34" charset="-122"/>
              </a:rPr>
              <a:t>劣药</a:t>
            </a:r>
            <a:r>
              <a:rPr lang="zh-CN" altLang="en-US" sz="2400" b="1" dirty="0">
                <a:solidFill>
                  <a:srgbClr val="0D6FB8"/>
                </a:solidFill>
                <a:latin typeface="微软雅黑" pitchFamily="34" charset="-122"/>
                <a:ea typeface="微软雅黑" pitchFamily="34" charset="-122"/>
              </a:rPr>
              <a:t>违法行为的罚款，也从货值金额的</a:t>
            </a:r>
            <a:r>
              <a:rPr lang="zh-CN" altLang="en-US" sz="2400" b="1" dirty="0">
                <a:latin typeface="微软雅黑" pitchFamily="34" charset="-122"/>
                <a:ea typeface="微软雅黑" pitchFamily="34" charset="-122"/>
              </a:rPr>
              <a:t>一倍到三倍</a:t>
            </a:r>
            <a:r>
              <a:rPr lang="zh-CN" altLang="en-US" sz="2400" b="1" dirty="0">
                <a:solidFill>
                  <a:srgbClr val="0D6FB8"/>
                </a:solidFill>
                <a:latin typeface="微软雅黑" pitchFamily="34" charset="-122"/>
                <a:ea typeface="微软雅黑" pitchFamily="34" charset="-122"/>
              </a:rPr>
              <a:t>提高到</a:t>
            </a:r>
            <a:r>
              <a:rPr lang="zh-CN" altLang="en-US" sz="2400" b="1" dirty="0">
                <a:solidFill>
                  <a:srgbClr val="FF0000"/>
                </a:solidFill>
                <a:latin typeface="微软雅黑" pitchFamily="34" charset="-122"/>
                <a:ea typeface="微软雅黑" pitchFamily="34" charset="-122"/>
              </a:rPr>
              <a:t>十倍到二十倍。</a:t>
            </a:r>
            <a:r>
              <a:rPr lang="zh-CN" altLang="en-US" sz="2400" dirty="0">
                <a:solidFill>
                  <a:srgbClr val="FF0000"/>
                </a:solidFill>
                <a:latin typeface="微软雅黑" pitchFamily="34" charset="-122"/>
                <a:ea typeface="微软雅黑" pitchFamily="34" charset="-122"/>
              </a:rPr>
              <a:t>  </a:t>
            </a:r>
            <a:endParaRPr lang="zh-CN" altLang="en-US" sz="2400" dirty="0"/>
          </a:p>
        </p:txBody>
      </p:sp>
      <p:sp>
        <p:nvSpPr>
          <p:cNvPr id="13" name="矩形 12">
            <a:extLst>
              <a:ext uri="{FF2B5EF4-FFF2-40B4-BE49-F238E27FC236}">
                <a16:creationId xmlns="" xmlns:a16="http://schemas.microsoft.com/office/drawing/2014/main" id="{A049C8C0-290A-42F7-8F0F-40FA67043BBC}"/>
              </a:ext>
            </a:extLst>
          </p:cNvPr>
          <p:cNvSpPr/>
          <p:nvPr/>
        </p:nvSpPr>
        <p:spPr>
          <a:xfrm>
            <a:off x="3289275" y="870738"/>
            <a:ext cx="5616624" cy="11394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49748542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矩形 1">
            <a:extLst>
              <a:ext uri="{FF2B5EF4-FFF2-40B4-BE49-F238E27FC236}">
                <a16:creationId xmlns="" xmlns:a16="http://schemas.microsoft.com/office/drawing/2014/main" id="{0268A25B-FAF9-4386-B18B-98650A92288A}"/>
              </a:ext>
            </a:extLst>
          </p:cNvPr>
          <p:cNvSpPr/>
          <p:nvPr/>
        </p:nvSpPr>
        <p:spPr>
          <a:xfrm>
            <a:off x="4225377" y="485649"/>
            <a:ext cx="3442891" cy="8501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a:extLst>
              <a:ext uri="{FF2B5EF4-FFF2-40B4-BE49-F238E27FC236}">
                <a16:creationId xmlns="" xmlns:a16="http://schemas.microsoft.com/office/drawing/2014/main" id="{C3A9FC57-769C-4F91-80B4-246BC69EB1AD}"/>
              </a:ext>
            </a:extLst>
          </p:cNvPr>
          <p:cNvSpPr/>
          <p:nvPr/>
        </p:nvSpPr>
        <p:spPr>
          <a:xfrm>
            <a:off x="4435831" y="650883"/>
            <a:ext cx="3021981" cy="523220"/>
          </a:xfrm>
          <a:prstGeom prst="rect">
            <a:avLst/>
          </a:prstGeom>
        </p:spPr>
        <p:txBody>
          <a:bodyPr wrap="none">
            <a:spAutoFit/>
          </a:bodyPr>
          <a:lstStyle/>
          <a:p>
            <a:r>
              <a:rPr lang="en-US" altLang="zh-CN" sz="2800" b="1" dirty="0">
                <a:solidFill>
                  <a:srgbClr val="FF0000"/>
                </a:solidFill>
                <a:latin typeface="微软雅黑" pitchFamily="34" charset="-122"/>
                <a:ea typeface="微软雅黑" pitchFamily="34" charset="-122"/>
              </a:rPr>
              <a:t>3.</a:t>
            </a:r>
            <a:r>
              <a:rPr lang="zh-CN" altLang="en-US" sz="2800" b="1" dirty="0">
                <a:solidFill>
                  <a:srgbClr val="FF0000"/>
                </a:solidFill>
                <a:latin typeface="微软雅黑" pitchFamily="34" charset="-122"/>
                <a:ea typeface="微软雅黑" pitchFamily="34" charset="-122"/>
              </a:rPr>
              <a:t>加大资格罚力度</a:t>
            </a:r>
            <a:endParaRPr lang="zh-CN" altLang="en-US" sz="2800" b="1" dirty="0"/>
          </a:p>
        </p:txBody>
      </p:sp>
      <p:sp>
        <p:nvSpPr>
          <p:cNvPr id="160" name="矩形 159">
            <a:extLst>
              <a:ext uri="{FF2B5EF4-FFF2-40B4-BE49-F238E27FC236}">
                <a16:creationId xmlns="" xmlns:a16="http://schemas.microsoft.com/office/drawing/2014/main" id="{CF6EF645-86E7-4CA7-83C7-DF17A159F434}"/>
              </a:ext>
            </a:extLst>
          </p:cNvPr>
          <p:cNvSpPr/>
          <p:nvPr/>
        </p:nvSpPr>
        <p:spPr>
          <a:xfrm>
            <a:off x="2101140" y="1376131"/>
            <a:ext cx="7992888" cy="3785652"/>
          </a:xfrm>
          <a:prstGeom prst="rect">
            <a:avLst/>
          </a:prstGeom>
        </p:spPr>
        <p:txBody>
          <a:bodyPr wrap="square">
            <a:spAutoFit/>
          </a:bodyPr>
          <a:lstStyle/>
          <a:p>
            <a:pPr>
              <a:lnSpc>
                <a:spcPct val="150000"/>
              </a:lnSpc>
              <a:buFont typeface="Wingdings" panose="05000000000000000000" pitchFamily="2" charset="2"/>
              <a:buNone/>
              <a:defRPr/>
            </a:pPr>
            <a:r>
              <a:rPr lang="zh-CN" altLang="en-US" sz="2200" b="1" dirty="0">
                <a:solidFill>
                  <a:srgbClr val="000000"/>
                </a:solidFill>
                <a:latin typeface="微软雅黑" pitchFamily="34" charset="-122"/>
                <a:ea typeface="微软雅黑" pitchFamily="34" charset="-122"/>
              </a:rPr>
              <a:t>       </a:t>
            </a:r>
            <a:r>
              <a:rPr lang="zh-CN" altLang="en-US" sz="2200" b="1" dirty="0" smtClean="0">
                <a:solidFill>
                  <a:srgbClr val="000000"/>
                </a:solidFill>
                <a:latin typeface="微软雅黑" pitchFamily="34" charset="-122"/>
                <a:ea typeface="微软雅黑" pitchFamily="34" charset="-122"/>
              </a:rPr>
              <a:t>  </a:t>
            </a:r>
            <a:r>
              <a:rPr lang="zh-CN" altLang="en-US" sz="2400" b="1" dirty="0" smtClean="0">
                <a:solidFill>
                  <a:srgbClr val="0D6FB8"/>
                </a:solidFill>
                <a:latin typeface="微软雅黑" pitchFamily="34" charset="-122"/>
                <a:ea typeface="微软雅黑" pitchFamily="34" charset="-122"/>
              </a:rPr>
              <a:t>对</a:t>
            </a:r>
            <a:r>
              <a:rPr lang="zh-CN" altLang="en-US" sz="2400" b="1" dirty="0">
                <a:solidFill>
                  <a:srgbClr val="0D6FB8"/>
                </a:solidFill>
                <a:latin typeface="微软雅黑" pitchFamily="34" charset="-122"/>
                <a:ea typeface="微软雅黑" pitchFamily="34" charset="-122"/>
              </a:rPr>
              <a:t>假药劣药违法行为责任人的资格罚由原来的</a:t>
            </a:r>
            <a:r>
              <a:rPr lang="zh-CN" altLang="en-US" sz="2400" b="1" dirty="0">
                <a:solidFill>
                  <a:srgbClr val="FF0000"/>
                </a:solidFill>
                <a:latin typeface="微软雅黑" pitchFamily="34" charset="-122"/>
                <a:ea typeface="微软雅黑" pitchFamily="34" charset="-122"/>
              </a:rPr>
              <a:t>十年禁业提高到终身禁业</a:t>
            </a:r>
            <a:r>
              <a:rPr lang="zh-CN" altLang="en-US" sz="2400" b="1" dirty="0" smtClean="0">
                <a:solidFill>
                  <a:srgbClr val="0D6FB8"/>
                </a:solidFill>
                <a:latin typeface="微软雅黑" pitchFamily="34" charset="-122"/>
                <a:ea typeface="微软雅黑" pitchFamily="34" charset="-122"/>
              </a:rPr>
              <a:t>，</a:t>
            </a:r>
            <a:endParaRPr lang="en-US" altLang="zh-CN" sz="2400" b="1" dirty="0" smtClean="0">
              <a:solidFill>
                <a:srgbClr val="0D6FB8"/>
              </a:solidFill>
              <a:latin typeface="微软雅黑" pitchFamily="34" charset="-122"/>
              <a:ea typeface="微软雅黑" pitchFamily="34" charset="-122"/>
            </a:endParaRPr>
          </a:p>
          <a:p>
            <a:pPr>
              <a:lnSpc>
                <a:spcPct val="150000"/>
              </a:lnSpc>
              <a:buFont typeface="Wingdings" panose="05000000000000000000" pitchFamily="2" charset="2"/>
              <a:buNone/>
              <a:defRPr/>
            </a:pPr>
            <a:r>
              <a:rPr lang="en-US" altLang="zh-CN" sz="2400" b="1" dirty="0" smtClean="0">
                <a:solidFill>
                  <a:srgbClr val="0D6FB8"/>
                </a:solidFill>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对</a:t>
            </a:r>
            <a:r>
              <a:rPr lang="zh-CN" altLang="en-US" sz="2400" b="1" dirty="0">
                <a:solidFill>
                  <a:srgbClr val="FF0000"/>
                </a:solidFill>
                <a:latin typeface="微软雅黑" pitchFamily="34" charset="-122"/>
                <a:ea typeface="微软雅黑" pitchFamily="34" charset="-122"/>
              </a:rPr>
              <a:t>生产销售假药被吊销许可证的企业，十年内不受理其相关的申请。</a:t>
            </a:r>
            <a:endParaRPr lang="en-US" altLang="zh-CN" sz="2400" b="1" dirty="0">
              <a:solidFill>
                <a:srgbClr val="FF0000"/>
              </a:solidFill>
              <a:latin typeface="微软雅黑" pitchFamily="34" charset="-122"/>
              <a:ea typeface="微软雅黑" pitchFamily="34" charset="-122"/>
            </a:endParaRPr>
          </a:p>
          <a:p>
            <a:pPr>
              <a:lnSpc>
                <a:spcPct val="150000"/>
              </a:lnSpc>
              <a:buFont typeface="Wingdings" panose="05000000000000000000" pitchFamily="2" charset="2"/>
              <a:buNone/>
              <a:defRPr/>
            </a:pPr>
            <a:r>
              <a:rPr lang="en-US" altLang="zh-CN" sz="2400" b="1" dirty="0">
                <a:solidFill>
                  <a:srgbClr val="0D6FB8"/>
                </a:solidFill>
                <a:latin typeface="微软雅黑" pitchFamily="34" charset="-122"/>
                <a:ea typeface="微软雅黑" pitchFamily="34" charset="-122"/>
              </a:rPr>
              <a:t>        </a:t>
            </a:r>
            <a:r>
              <a:rPr lang="zh-CN" altLang="en-US" sz="2400" b="1" dirty="0" smtClean="0">
                <a:solidFill>
                  <a:srgbClr val="0D6FB8"/>
                </a:solidFill>
                <a:latin typeface="微软雅黑" pitchFamily="34" charset="-122"/>
                <a:ea typeface="微软雅黑" pitchFamily="34" charset="-122"/>
              </a:rPr>
              <a:t>同时</a:t>
            </a:r>
            <a:r>
              <a:rPr lang="zh-CN" altLang="en-US" sz="2400" b="1" dirty="0">
                <a:solidFill>
                  <a:srgbClr val="0D6FB8"/>
                </a:solidFill>
                <a:latin typeface="微软雅黑" pitchFamily="34" charset="-122"/>
                <a:ea typeface="微软雅黑" pitchFamily="34" charset="-122"/>
              </a:rPr>
              <a:t>增加了对伪造变造许可证、骗取许可证、严重违反质量管理规范的行为的责任人的资格罚。</a:t>
            </a:r>
            <a:endParaRPr lang="en-US" altLang="zh-CN" sz="2400" b="1" dirty="0">
              <a:solidFill>
                <a:srgbClr val="0D6FB8"/>
              </a:solidFill>
              <a:latin typeface="微软雅黑" pitchFamily="34" charset="-122"/>
              <a:ea typeface="微软雅黑" pitchFamily="34" charset="-122"/>
            </a:endParaRPr>
          </a:p>
          <a:p>
            <a:pPr>
              <a:buFont typeface="Wingdings" panose="05000000000000000000" pitchFamily="2" charset="2"/>
              <a:buNone/>
              <a:defRPr/>
            </a:pPr>
            <a:endParaRPr lang="en-US" altLang="zh-CN" sz="2400" b="1" dirty="0">
              <a:solidFill>
                <a:srgbClr val="0D6FB8"/>
              </a:solidFill>
              <a:latin typeface="微软雅黑" pitchFamily="34" charset="-122"/>
              <a:ea typeface="微软雅黑" pitchFamily="34" charset="-122"/>
            </a:endParaRPr>
          </a:p>
        </p:txBody>
      </p:sp>
      <p:sp>
        <p:nvSpPr>
          <p:cNvPr id="4" name="矩形 3">
            <a:extLst>
              <a:ext uri="{FF2B5EF4-FFF2-40B4-BE49-F238E27FC236}">
                <a16:creationId xmlns="" xmlns:a16="http://schemas.microsoft.com/office/drawing/2014/main" id="{2E9DA16B-9F38-44F7-8235-5A79B119F6F3}"/>
              </a:ext>
            </a:extLst>
          </p:cNvPr>
          <p:cNvSpPr/>
          <p:nvPr/>
        </p:nvSpPr>
        <p:spPr>
          <a:xfrm>
            <a:off x="1345059" y="4941168"/>
            <a:ext cx="9793088" cy="830997"/>
          </a:xfrm>
          <a:prstGeom prst="rect">
            <a:avLst/>
          </a:prstGeom>
          <a:solidFill>
            <a:schemeClr val="accent2">
              <a:lumMod val="40000"/>
              <a:lumOff val="60000"/>
            </a:schemeClr>
          </a:solidFill>
          <a:ln>
            <a:solidFill>
              <a:schemeClr val="accent2">
                <a:lumMod val="40000"/>
                <a:lumOff val="60000"/>
              </a:schemeClr>
            </a:solidFill>
          </a:ln>
        </p:spPr>
        <p:txBody>
          <a:bodyPr wrap="square">
            <a:spAutoFit/>
          </a:bodyPr>
          <a:lstStyle/>
          <a:p>
            <a:pPr algn="ctr">
              <a:defRPr/>
            </a:pPr>
            <a:r>
              <a:rPr lang="zh-CN" altLang="en-US" sz="2400" b="1" dirty="0">
                <a:solidFill>
                  <a:schemeClr val="accent4">
                    <a:lumMod val="75000"/>
                  </a:schemeClr>
                </a:solidFill>
                <a:latin typeface="微软雅黑" pitchFamily="34" charset="-122"/>
                <a:ea typeface="微软雅黑" pitchFamily="34" charset="-122"/>
              </a:rPr>
              <a:t>涉及终身禁业</a:t>
            </a:r>
            <a:r>
              <a:rPr lang="en-US" altLang="zh-CN" sz="2400" b="1" dirty="0">
                <a:solidFill>
                  <a:schemeClr val="accent4">
                    <a:lumMod val="75000"/>
                  </a:schemeClr>
                </a:solidFill>
                <a:latin typeface="微软雅黑" pitchFamily="34" charset="-122"/>
                <a:ea typeface="微软雅黑" pitchFamily="34" charset="-122"/>
              </a:rPr>
              <a:t>5</a:t>
            </a:r>
            <a:r>
              <a:rPr lang="zh-CN" altLang="en-US" sz="2400" b="1" dirty="0">
                <a:solidFill>
                  <a:schemeClr val="accent4">
                    <a:lumMod val="75000"/>
                  </a:schemeClr>
                </a:solidFill>
                <a:latin typeface="微软雅黑" pitchFamily="34" charset="-122"/>
                <a:ea typeface="微软雅黑" pitchFamily="34" charset="-122"/>
              </a:rPr>
              <a:t>处。其中：终身禁业</a:t>
            </a:r>
            <a:r>
              <a:rPr lang="en-US" altLang="zh-CN" sz="2400" b="1" dirty="0">
                <a:solidFill>
                  <a:schemeClr val="accent4">
                    <a:lumMod val="75000"/>
                  </a:schemeClr>
                </a:solidFill>
                <a:latin typeface="微软雅黑" pitchFamily="34" charset="-122"/>
                <a:ea typeface="微软雅黑" pitchFamily="34" charset="-122"/>
              </a:rPr>
              <a:t>2</a:t>
            </a:r>
            <a:r>
              <a:rPr lang="zh-CN" altLang="en-US" sz="2400" b="1" dirty="0">
                <a:solidFill>
                  <a:schemeClr val="accent4">
                    <a:lumMod val="75000"/>
                  </a:schemeClr>
                </a:solidFill>
                <a:latin typeface="微软雅黑" pitchFamily="34" charset="-122"/>
                <a:ea typeface="微软雅黑" pitchFamily="34" charset="-122"/>
              </a:rPr>
              <a:t>处（</a:t>
            </a:r>
            <a:r>
              <a:rPr lang="en-US" altLang="zh-CN" sz="2400" b="1" dirty="0">
                <a:solidFill>
                  <a:schemeClr val="accent4">
                    <a:lumMod val="75000"/>
                  </a:schemeClr>
                </a:solidFill>
                <a:latin typeface="微软雅黑" pitchFamily="34" charset="-122"/>
                <a:ea typeface="微软雅黑" pitchFamily="34" charset="-122"/>
              </a:rPr>
              <a:t>118</a:t>
            </a:r>
            <a:r>
              <a:rPr lang="zh-CN" altLang="en-US" sz="2400" b="1" dirty="0">
                <a:solidFill>
                  <a:schemeClr val="accent4">
                    <a:lumMod val="75000"/>
                  </a:schemeClr>
                </a:solidFill>
                <a:latin typeface="微软雅黑" pitchFamily="34" charset="-122"/>
                <a:ea typeface="微软雅黑" pitchFamily="34" charset="-122"/>
              </a:rPr>
              <a:t>条，</a:t>
            </a:r>
            <a:r>
              <a:rPr lang="en-US" altLang="zh-CN" sz="2400" b="1" dirty="0">
                <a:solidFill>
                  <a:schemeClr val="accent4">
                    <a:lumMod val="75000"/>
                  </a:schemeClr>
                </a:solidFill>
                <a:latin typeface="微软雅黑" pitchFamily="34" charset="-122"/>
                <a:ea typeface="微软雅黑" pitchFamily="34" charset="-122"/>
              </a:rPr>
              <a:t>141</a:t>
            </a:r>
            <a:r>
              <a:rPr lang="zh-CN" altLang="en-US" sz="2400" b="1" dirty="0">
                <a:solidFill>
                  <a:schemeClr val="accent4">
                    <a:lumMod val="75000"/>
                  </a:schemeClr>
                </a:solidFill>
                <a:latin typeface="微软雅黑" pitchFamily="34" charset="-122"/>
                <a:ea typeface="微软雅黑" pitchFamily="34" charset="-122"/>
              </a:rPr>
              <a:t>条）</a:t>
            </a:r>
          </a:p>
          <a:p>
            <a:pPr algn="ctr">
              <a:buFont typeface="Wingdings" panose="05000000000000000000" pitchFamily="2" charset="2"/>
              <a:buNone/>
              <a:defRPr/>
            </a:pPr>
            <a:r>
              <a:rPr lang="zh-CN" altLang="en-US" sz="2400" b="1" dirty="0">
                <a:solidFill>
                  <a:schemeClr val="accent4">
                    <a:lumMod val="75000"/>
                  </a:schemeClr>
                </a:solidFill>
                <a:latin typeface="微软雅黑" pitchFamily="34" charset="-122"/>
                <a:ea typeface="微软雅黑" pitchFamily="34" charset="-122"/>
              </a:rPr>
              <a:t>十年直至终身禁止从事药品生产经营活动</a:t>
            </a:r>
            <a:r>
              <a:rPr lang="en-US" altLang="zh-CN" sz="2400" b="1" dirty="0">
                <a:solidFill>
                  <a:schemeClr val="accent4">
                    <a:lumMod val="75000"/>
                  </a:schemeClr>
                </a:solidFill>
                <a:latin typeface="微软雅黑" pitchFamily="34" charset="-122"/>
                <a:ea typeface="微软雅黑" pitchFamily="34" charset="-122"/>
              </a:rPr>
              <a:t>3</a:t>
            </a:r>
            <a:r>
              <a:rPr lang="zh-CN" altLang="en-US" sz="2400" b="1" dirty="0">
                <a:solidFill>
                  <a:schemeClr val="accent4">
                    <a:lumMod val="75000"/>
                  </a:schemeClr>
                </a:solidFill>
                <a:latin typeface="微软雅黑" pitchFamily="34" charset="-122"/>
                <a:ea typeface="微软雅黑" pitchFamily="34" charset="-122"/>
              </a:rPr>
              <a:t>处（</a:t>
            </a:r>
            <a:r>
              <a:rPr lang="en-US" altLang="zh-CN" sz="2400" b="1" dirty="0">
                <a:solidFill>
                  <a:schemeClr val="accent4">
                    <a:lumMod val="75000"/>
                  </a:schemeClr>
                </a:solidFill>
                <a:latin typeface="微软雅黑" pitchFamily="34" charset="-122"/>
                <a:ea typeface="微软雅黑" pitchFamily="34" charset="-122"/>
              </a:rPr>
              <a:t>124</a:t>
            </a:r>
            <a:r>
              <a:rPr lang="zh-CN" altLang="en-US" sz="2400" b="1" dirty="0">
                <a:solidFill>
                  <a:schemeClr val="accent4">
                    <a:lumMod val="75000"/>
                  </a:schemeClr>
                </a:solidFill>
                <a:latin typeface="微软雅黑" pitchFamily="34" charset="-122"/>
                <a:ea typeface="微软雅黑" pitchFamily="34" charset="-122"/>
              </a:rPr>
              <a:t>条，</a:t>
            </a:r>
            <a:r>
              <a:rPr lang="en-US" altLang="zh-CN" sz="2400" b="1" dirty="0">
                <a:solidFill>
                  <a:schemeClr val="accent4">
                    <a:lumMod val="75000"/>
                  </a:schemeClr>
                </a:solidFill>
                <a:latin typeface="微软雅黑" pitchFamily="34" charset="-122"/>
                <a:ea typeface="微软雅黑" pitchFamily="34" charset="-122"/>
              </a:rPr>
              <a:t>125</a:t>
            </a:r>
            <a:r>
              <a:rPr lang="zh-CN" altLang="en-US" sz="2400" b="1" dirty="0">
                <a:solidFill>
                  <a:schemeClr val="accent4">
                    <a:lumMod val="75000"/>
                  </a:schemeClr>
                </a:solidFill>
                <a:latin typeface="微软雅黑" pitchFamily="34" charset="-122"/>
                <a:ea typeface="微软雅黑" pitchFamily="34" charset="-122"/>
              </a:rPr>
              <a:t>条，</a:t>
            </a:r>
            <a:r>
              <a:rPr lang="en-US" altLang="zh-CN" sz="2400" b="1" dirty="0">
                <a:solidFill>
                  <a:schemeClr val="accent4">
                    <a:lumMod val="75000"/>
                  </a:schemeClr>
                </a:solidFill>
                <a:latin typeface="微软雅黑" pitchFamily="34" charset="-122"/>
                <a:ea typeface="微软雅黑" pitchFamily="34" charset="-122"/>
              </a:rPr>
              <a:t>126</a:t>
            </a:r>
            <a:r>
              <a:rPr lang="zh-CN" altLang="en-US" sz="2400" b="1" dirty="0">
                <a:solidFill>
                  <a:schemeClr val="accent4">
                    <a:lumMod val="75000"/>
                  </a:schemeClr>
                </a:solidFill>
                <a:latin typeface="微软雅黑" pitchFamily="34" charset="-122"/>
                <a:ea typeface="微软雅黑" pitchFamily="34" charset="-122"/>
              </a:rPr>
              <a:t>条）</a:t>
            </a:r>
            <a:endParaRPr lang="zh-CN" altLang="en-US" sz="2800" b="1" dirty="0">
              <a:solidFill>
                <a:schemeClr val="accent4">
                  <a:lumMod val="75000"/>
                </a:schemeClr>
              </a:solidFill>
              <a:latin typeface="微软雅黑" pitchFamily="34" charset="-122"/>
              <a:ea typeface="微软雅黑" pitchFamily="34" charset="-122"/>
            </a:endParaRPr>
          </a:p>
        </p:txBody>
      </p:sp>
    </p:spTree>
    <p:extLst>
      <p:ext uri="{BB962C8B-B14F-4D97-AF65-F5344CB8AC3E}">
        <p14:creationId xmlns="" xmlns:p14="http://schemas.microsoft.com/office/powerpoint/2010/main" val="1120278573"/>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6" name="矩形 5">
            <a:extLst>
              <a:ext uri="{FF2B5EF4-FFF2-40B4-BE49-F238E27FC236}">
                <a16:creationId xmlns="" xmlns:a16="http://schemas.microsoft.com/office/drawing/2014/main" id="{BB1B48B1-A368-420E-AC75-C64033E42443}"/>
              </a:ext>
            </a:extLst>
          </p:cNvPr>
          <p:cNvSpPr/>
          <p:nvPr/>
        </p:nvSpPr>
        <p:spPr>
          <a:xfrm>
            <a:off x="3615746" y="1084241"/>
            <a:ext cx="4752528" cy="8501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1" name="矩形 160">
            <a:extLst>
              <a:ext uri="{FF2B5EF4-FFF2-40B4-BE49-F238E27FC236}">
                <a16:creationId xmlns="" xmlns:a16="http://schemas.microsoft.com/office/drawing/2014/main" id="{2B0E1DF8-F806-400F-ABBB-C50B23666C03}"/>
              </a:ext>
            </a:extLst>
          </p:cNvPr>
          <p:cNvSpPr/>
          <p:nvPr/>
        </p:nvSpPr>
        <p:spPr>
          <a:xfrm>
            <a:off x="4301483" y="1257679"/>
            <a:ext cx="3381054" cy="523220"/>
          </a:xfrm>
          <a:prstGeom prst="rect">
            <a:avLst/>
          </a:prstGeom>
        </p:spPr>
        <p:txBody>
          <a:bodyPr wrap="none">
            <a:spAutoFit/>
          </a:bodyPr>
          <a:lstStyle/>
          <a:p>
            <a:pPr>
              <a:buFont typeface="Wingdings" panose="05000000000000000000" pitchFamily="2" charset="2"/>
              <a:buNone/>
            </a:pPr>
            <a:r>
              <a:rPr lang="en-US" altLang="zh-CN" sz="2800" b="1" dirty="0">
                <a:solidFill>
                  <a:srgbClr val="FF0000"/>
                </a:solidFill>
                <a:latin typeface="微软雅黑" pitchFamily="34" charset="-122"/>
                <a:ea typeface="微软雅黑" pitchFamily="34" charset="-122"/>
              </a:rPr>
              <a:t>4.</a:t>
            </a:r>
            <a:r>
              <a:rPr lang="zh-CN" altLang="en-US" sz="2800" b="1" dirty="0">
                <a:solidFill>
                  <a:srgbClr val="FF0000"/>
                </a:solidFill>
                <a:latin typeface="微软雅黑" pitchFamily="34" charset="-122"/>
                <a:ea typeface="微软雅黑" pitchFamily="34" charset="-122"/>
              </a:rPr>
              <a:t>增加了自由罚手段</a:t>
            </a:r>
            <a:endParaRPr lang="en-US" altLang="zh-CN" sz="2800" b="1" dirty="0">
              <a:solidFill>
                <a:srgbClr val="FF0000"/>
              </a:solidFill>
              <a:latin typeface="微软雅黑" pitchFamily="34" charset="-122"/>
              <a:ea typeface="微软雅黑" pitchFamily="34" charset="-122"/>
            </a:endParaRPr>
          </a:p>
        </p:txBody>
      </p:sp>
      <p:sp>
        <p:nvSpPr>
          <p:cNvPr id="162" name="矩形 161">
            <a:extLst>
              <a:ext uri="{FF2B5EF4-FFF2-40B4-BE49-F238E27FC236}">
                <a16:creationId xmlns="" xmlns:a16="http://schemas.microsoft.com/office/drawing/2014/main" id="{1FCEBF06-E92E-4D0F-8BE5-257C55135A97}"/>
              </a:ext>
            </a:extLst>
          </p:cNvPr>
          <p:cNvSpPr/>
          <p:nvPr/>
        </p:nvSpPr>
        <p:spPr>
          <a:xfrm>
            <a:off x="3361283" y="2158920"/>
            <a:ext cx="4174482" cy="461665"/>
          </a:xfrm>
          <a:prstGeom prst="rect">
            <a:avLst/>
          </a:prstGeom>
        </p:spPr>
        <p:txBody>
          <a:bodyPr wrap="square">
            <a:spAutoFit/>
          </a:bodyPr>
          <a:lstStyle/>
          <a:p>
            <a:pPr>
              <a:buFont typeface="Wingdings" panose="05000000000000000000" pitchFamily="2" charset="2"/>
              <a:buNone/>
            </a:pPr>
            <a:r>
              <a:rPr lang="zh-CN" altLang="en-US" sz="2000" b="1" dirty="0">
                <a:solidFill>
                  <a:srgbClr val="000000"/>
                </a:solidFill>
                <a:latin typeface="微软雅黑" panose="020B0503020204020204" pitchFamily="34" charset="-122"/>
                <a:ea typeface="微软雅黑" panose="020B0503020204020204" pitchFamily="34" charset="-122"/>
              </a:rPr>
              <a:t>        </a:t>
            </a:r>
            <a:r>
              <a:rPr lang="en-US" altLang="zh-CN" sz="2400" b="1" dirty="0">
                <a:solidFill>
                  <a:srgbClr val="FF0000"/>
                </a:solidFill>
                <a:latin typeface="微软雅黑" panose="020B0503020204020204" pitchFamily="34" charset="-122"/>
                <a:ea typeface="微软雅黑" panose="020B0503020204020204" pitchFamily="34" charset="-122"/>
              </a:rPr>
              <a:t>        </a:t>
            </a:r>
            <a:endParaRPr lang="zh-CN" altLang="en-US" sz="2400" b="1" dirty="0">
              <a:solidFill>
                <a:srgbClr val="000000"/>
              </a:solidFill>
              <a:latin typeface="微软雅黑" panose="020B0503020204020204" pitchFamily="34" charset="-122"/>
              <a:ea typeface="微软雅黑" panose="020B0503020204020204" pitchFamily="34" charset="-122"/>
            </a:endParaRPr>
          </a:p>
        </p:txBody>
      </p:sp>
      <p:sp>
        <p:nvSpPr>
          <p:cNvPr id="3" name="矩形 2">
            <a:extLst>
              <a:ext uri="{FF2B5EF4-FFF2-40B4-BE49-F238E27FC236}">
                <a16:creationId xmlns="" xmlns:a16="http://schemas.microsoft.com/office/drawing/2014/main" id="{A3BC9BB8-2A89-46CA-B246-1B5413B00EBF}"/>
              </a:ext>
            </a:extLst>
          </p:cNvPr>
          <p:cNvSpPr/>
          <p:nvPr/>
        </p:nvSpPr>
        <p:spPr>
          <a:xfrm>
            <a:off x="3485330" y="4608492"/>
            <a:ext cx="5224507" cy="461665"/>
          </a:xfrm>
          <a:prstGeom prst="rect">
            <a:avLst/>
          </a:prstGeom>
          <a:solidFill>
            <a:schemeClr val="accent2">
              <a:lumMod val="40000"/>
              <a:lumOff val="60000"/>
            </a:schemeClr>
          </a:solidFill>
        </p:spPr>
        <p:txBody>
          <a:bodyPr wrap="none">
            <a:spAutoFit/>
          </a:bodyPr>
          <a:lstStyle/>
          <a:p>
            <a:r>
              <a:rPr lang="zh-CN" altLang="en-US" sz="2400" b="1" dirty="0">
                <a:solidFill>
                  <a:srgbClr val="7030A0"/>
                </a:solidFill>
                <a:latin typeface="微软雅黑" panose="020B0503020204020204" pitchFamily="34" charset="-122"/>
                <a:ea typeface="微软雅黑" panose="020B0503020204020204" pitchFamily="34" charset="-122"/>
              </a:rPr>
              <a:t>（</a:t>
            </a:r>
            <a:r>
              <a:rPr lang="en-US" altLang="zh-CN" sz="2400" b="1" dirty="0">
                <a:solidFill>
                  <a:srgbClr val="7030A0"/>
                </a:solidFill>
                <a:latin typeface="微软雅黑" panose="020B0503020204020204" pitchFamily="34" charset="-122"/>
                <a:ea typeface="微软雅黑" panose="020B0503020204020204" pitchFamily="34" charset="-122"/>
              </a:rPr>
              <a:t>118</a:t>
            </a:r>
            <a:r>
              <a:rPr lang="zh-CN" altLang="en-US" sz="2400" b="1" dirty="0">
                <a:solidFill>
                  <a:srgbClr val="7030A0"/>
                </a:solidFill>
                <a:latin typeface="微软雅黑" panose="020B0503020204020204" pitchFamily="34" charset="-122"/>
                <a:ea typeface="微软雅黑" panose="020B0503020204020204" pitchFamily="34" charset="-122"/>
              </a:rPr>
              <a:t>条，</a:t>
            </a:r>
            <a:r>
              <a:rPr lang="en-US" altLang="zh-CN" sz="2400" b="1" dirty="0">
                <a:solidFill>
                  <a:srgbClr val="7030A0"/>
                </a:solidFill>
                <a:latin typeface="微软雅黑" panose="020B0503020204020204" pitchFamily="34" charset="-122"/>
                <a:ea typeface="微软雅黑" panose="020B0503020204020204" pitchFamily="34" charset="-122"/>
              </a:rPr>
              <a:t>122</a:t>
            </a:r>
            <a:r>
              <a:rPr lang="zh-CN" altLang="en-US" sz="2400" b="1" dirty="0">
                <a:solidFill>
                  <a:srgbClr val="7030A0"/>
                </a:solidFill>
                <a:latin typeface="微软雅黑" panose="020B0503020204020204" pitchFamily="34" charset="-122"/>
                <a:ea typeface="微软雅黑" panose="020B0503020204020204" pitchFamily="34" charset="-122"/>
              </a:rPr>
              <a:t>条，</a:t>
            </a:r>
            <a:r>
              <a:rPr lang="en-US" altLang="zh-CN" sz="2400" b="1" dirty="0">
                <a:solidFill>
                  <a:srgbClr val="7030A0"/>
                </a:solidFill>
                <a:latin typeface="微软雅黑" panose="020B0503020204020204" pitchFamily="34" charset="-122"/>
                <a:ea typeface="微软雅黑" panose="020B0503020204020204" pitchFamily="34" charset="-122"/>
              </a:rPr>
              <a:t>123</a:t>
            </a:r>
            <a:r>
              <a:rPr lang="zh-CN" altLang="en-US" sz="2400" b="1" dirty="0">
                <a:solidFill>
                  <a:srgbClr val="7030A0"/>
                </a:solidFill>
                <a:latin typeface="微软雅黑" panose="020B0503020204020204" pitchFamily="34" charset="-122"/>
                <a:ea typeface="微软雅黑" panose="020B0503020204020204" pitchFamily="34" charset="-122"/>
              </a:rPr>
              <a:t>条，</a:t>
            </a:r>
            <a:r>
              <a:rPr lang="en-US" altLang="zh-CN" sz="2400" b="1" dirty="0">
                <a:solidFill>
                  <a:srgbClr val="7030A0"/>
                </a:solidFill>
                <a:latin typeface="微软雅黑" panose="020B0503020204020204" pitchFamily="34" charset="-122"/>
                <a:ea typeface="微软雅黑" panose="020B0503020204020204" pitchFamily="34" charset="-122"/>
              </a:rPr>
              <a:t>124</a:t>
            </a:r>
            <a:r>
              <a:rPr lang="zh-CN" altLang="en-US" sz="2400" b="1" dirty="0">
                <a:solidFill>
                  <a:srgbClr val="7030A0"/>
                </a:solidFill>
                <a:latin typeface="微软雅黑" panose="020B0503020204020204" pitchFamily="34" charset="-122"/>
                <a:ea typeface="微软雅黑" panose="020B0503020204020204" pitchFamily="34" charset="-122"/>
              </a:rPr>
              <a:t>条）</a:t>
            </a:r>
          </a:p>
        </p:txBody>
      </p:sp>
      <p:sp>
        <p:nvSpPr>
          <p:cNvPr id="4" name="矩形 3">
            <a:extLst>
              <a:ext uri="{FF2B5EF4-FFF2-40B4-BE49-F238E27FC236}">
                <a16:creationId xmlns="" xmlns:a16="http://schemas.microsoft.com/office/drawing/2014/main" id="{95381214-F14A-40A2-89C0-81FE6427E66D}"/>
              </a:ext>
            </a:extLst>
          </p:cNvPr>
          <p:cNvSpPr/>
          <p:nvPr/>
        </p:nvSpPr>
        <p:spPr>
          <a:xfrm>
            <a:off x="1875226" y="2365991"/>
            <a:ext cx="8233568" cy="1689052"/>
          </a:xfrm>
          <a:prstGeom prst="rect">
            <a:avLst/>
          </a:prstGeom>
        </p:spPr>
        <p:txBody>
          <a:bodyPr wrap="square">
            <a:spAutoFit/>
          </a:bodyPr>
          <a:lstStyle/>
          <a:p>
            <a:pPr>
              <a:lnSpc>
                <a:spcPct val="150000"/>
              </a:lnSpc>
              <a:buFont typeface="Wingdings" panose="05000000000000000000" pitchFamily="2" charset="2"/>
              <a:buNone/>
            </a:pPr>
            <a:r>
              <a:rPr lang="zh-CN" altLang="en-US" sz="2400" b="1" dirty="0">
                <a:solidFill>
                  <a:srgbClr val="0D6FB8"/>
                </a:solidFill>
                <a:latin typeface="微软雅黑" pitchFamily="34" charset="-122"/>
                <a:ea typeface="微软雅黑" pitchFamily="34" charset="-122"/>
              </a:rPr>
              <a:t>       对生产销售假药和生产销售劣药情节严重的，伪造变造许可证、骗取许可证等情节恶劣的行为，可以由公安机关对相关责任人</a:t>
            </a:r>
            <a:r>
              <a:rPr lang="zh-CN" altLang="en-US" sz="2400" b="1" dirty="0">
                <a:solidFill>
                  <a:srgbClr val="FF0000"/>
                </a:solidFill>
                <a:latin typeface="微软雅黑" panose="020B0503020204020204" pitchFamily="34" charset="-122"/>
                <a:ea typeface="微软雅黑" panose="020B0503020204020204" pitchFamily="34" charset="-122"/>
              </a:rPr>
              <a:t>处五日至十五日的行政拘留。</a:t>
            </a:r>
            <a:endParaRPr lang="en-US" altLang="zh-CN" sz="2400" b="1"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998064296"/>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矩形 1">
            <a:extLst>
              <a:ext uri="{FF2B5EF4-FFF2-40B4-BE49-F238E27FC236}">
                <a16:creationId xmlns="" xmlns:a16="http://schemas.microsoft.com/office/drawing/2014/main" id="{0268A25B-FAF9-4386-B18B-98650A92288A}"/>
              </a:ext>
            </a:extLst>
          </p:cNvPr>
          <p:cNvSpPr/>
          <p:nvPr/>
        </p:nvSpPr>
        <p:spPr>
          <a:xfrm>
            <a:off x="2724748" y="979541"/>
            <a:ext cx="6447375" cy="10703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 xmlns:a16="http://schemas.microsoft.com/office/drawing/2014/main" id="{5DD7D7FD-275B-4369-AB2C-65F87CF2BEDD}"/>
              </a:ext>
            </a:extLst>
          </p:cNvPr>
          <p:cNvSpPr/>
          <p:nvPr/>
        </p:nvSpPr>
        <p:spPr>
          <a:xfrm>
            <a:off x="3654446" y="1278727"/>
            <a:ext cx="4886274" cy="523220"/>
          </a:xfrm>
          <a:prstGeom prst="rect">
            <a:avLst/>
          </a:prstGeom>
        </p:spPr>
        <p:txBody>
          <a:bodyPr wrap="none">
            <a:spAutoFit/>
          </a:bodyPr>
          <a:lstStyle/>
          <a:p>
            <a:r>
              <a:rPr lang="en-US" altLang="zh-CN" dirty="0">
                <a:solidFill>
                  <a:srgbClr val="000000"/>
                </a:solidFill>
                <a:latin typeface="微软雅黑" pitchFamily="34" charset="-122"/>
                <a:ea typeface="微软雅黑" pitchFamily="34" charset="-122"/>
              </a:rPr>
              <a:t> </a:t>
            </a:r>
            <a:r>
              <a:rPr lang="en-US" altLang="zh-CN" sz="2800" b="1" dirty="0">
                <a:solidFill>
                  <a:srgbClr val="FF0000"/>
                </a:solidFill>
                <a:latin typeface="微软雅黑" pitchFamily="34" charset="-122"/>
                <a:ea typeface="微软雅黑" pitchFamily="34" charset="-122"/>
              </a:rPr>
              <a:t>5.</a:t>
            </a:r>
            <a:r>
              <a:rPr lang="zh-CN" altLang="en-US" sz="2800" b="1" dirty="0">
                <a:solidFill>
                  <a:srgbClr val="FF0000"/>
                </a:solidFill>
                <a:latin typeface="微软雅黑" pitchFamily="34" charset="-122"/>
                <a:ea typeface="微软雅黑" pitchFamily="34" charset="-122"/>
              </a:rPr>
              <a:t>落实违法行为“处罚到人”</a:t>
            </a:r>
            <a:endParaRPr lang="zh-CN" altLang="en-US" b="1" dirty="0"/>
          </a:p>
        </p:txBody>
      </p:sp>
      <p:sp>
        <p:nvSpPr>
          <p:cNvPr id="4" name="矩形 3">
            <a:extLst>
              <a:ext uri="{FF2B5EF4-FFF2-40B4-BE49-F238E27FC236}">
                <a16:creationId xmlns="" xmlns:a16="http://schemas.microsoft.com/office/drawing/2014/main" id="{5F6E3149-0C24-407A-9D53-0B570372EDF1}"/>
              </a:ext>
            </a:extLst>
          </p:cNvPr>
          <p:cNvSpPr/>
          <p:nvPr/>
        </p:nvSpPr>
        <p:spPr>
          <a:xfrm>
            <a:off x="1999245" y="2636912"/>
            <a:ext cx="8196677" cy="2862322"/>
          </a:xfrm>
          <a:prstGeom prst="rect">
            <a:avLst/>
          </a:prstGeom>
        </p:spPr>
        <p:txBody>
          <a:bodyPr wrap="square">
            <a:spAutoFit/>
          </a:bodyPr>
          <a:lstStyle/>
          <a:p>
            <a:pPr>
              <a:lnSpc>
                <a:spcPct val="150000"/>
              </a:lnSpc>
            </a:pPr>
            <a:r>
              <a:rPr lang="zh-CN" altLang="en-US" sz="2400" b="1" dirty="0">
                <a:solidFill>
                  <a:srgbClr val="0D6FB8"/>
                </a:solidFill>
                <a:latin typeface="微软雅黑" pitchFamily="34" charset="-122"/>
                <a:ea typeface="微软雅黑" pitchFamily="34" charset="-122"/>
              </a:rPr>
              <a:t>       对</a:t>
            </a:r>
            <a:r>
              <a:rPr lang="zh-CN" altLang="en-US" sz="2400" b="1" dirty="0">
                <a:latin typeface="微软雅黑" pitchFamily="34" charset="-122"/>
                <a:ea typeface="微软雅黑" pitchFamily="34" charset="-122"/>
              </a:rPr>
              <a:t>有严重违法行为的企业</a:t>
            </a:r>
            <a:r>
              <a:rPr lang="zh-CN" altLang="en-US" sz="2400" b="1" dirty="0">
                <a:solidFill>
                  <a:srgbClr val="000000"/>
                </a:solidFill>
                <a:latin typeface="微软雅黑" pitchFamily="34" charset="-122"/>
                <a:ea typeface="微软雅黑" pitchFamily="34" charset="-122"/>
              </a:rPr>
              <a:t>，</a:t>
            </a:r>
            <a:r>
              <a:rPr lang="zh-CN" altLang="en-US" sz="2400" b="1" dirty="0">
                <a:solidFill>
                  <a:srgbClr val="0D6FB8"/>
                </a:solidFill>
                <a:latin typeface="微软雅黑" pitchFamily="34" charset="-122"/>
                <a:ea typeface="微软雅黑" pitchFamily="34" charset="-122"/>
              </a:rPr>
              <a:t>在对企业进行处罚的同时，可以对企业的</a:t>
            </a:r>
            <a:r>
              <a:rPr lang="zh-CN" altLang="en-US" sz="2400" b="1" dirty="0">
                <a:latin typeface="微软雅黑" pitchFamily="34" charset="-122"/>
                <a:ea typeface="微软雅黑" pitchFamily="34" charset="-122"/>
              </a:rPr>
              <a:t>法定代表人、主要负责人、直接负责的主管人员和其他责任人</a:t>
            </a:r>
            <a:r>
              <a:rPr lang="zh-CN" altLang="en-US" sz="2400" b="1" dirty="0">
                <a:solidFill>
                  <a:srgbClr val="0D6FB8"/>
                </a:solidFill>
                <a:latin typeface="微软雅黑" pitchFamily="34" charset="-122"/>
                <a:ea typeface="微软雅黑" pitchFamily="34" charset="-122"/>
              </a:rPr>
              <a:t>同时给予一定的处罚，包括</a:t>
            </a:r>
            <a:r>
              <a:rPr lang="zh-CN" altLang="en-US" sz="2400" b="1" dirty="0">
                <a:solidFill>
                  <a:srgbClr val="FF0000"/>
                </a:solidFill>
                <a:latin typeface="微软雅黑" pitchFamily="34" charset="-122"/>
                <a:ea typeface="微软雅黑" pitchFamily="34" charset="-122"/>
              </a:rPr>
              <a:t>没收违法行为期间自本单位所获得的收入，给予一定的罚款。</a:t>
            </a:r>
            <a:r>
              <a:rPr lang="zh-CN" altLang="en-US" sz="2400" b="1" dirty="0">
                <a:latin typeface="微软雅黑" pitchFamily="34" charset="-122"/>
                <a:ea typeface="微软雅黑" pitchFamily="34" charset="-122"/>
              </a:rPr>
              <a:t>给予一定期限甚至终身禁业。</a:t>
            </a:r>
            <a:endParaRPr lang="zh-CN" altLang="en-US" sz="2400" b="1" dirty="0"/>
          </a:p>
        </p:txBody>
      </p:sp>
    </p:spTree>
    <p:extLst>
      <p:ext uri="{BB962C8B-B14F-4D97-AF65-F5344CB8AC3E}">
        <p14:creationId xmlns="" xmlns:p14="http://schemas.microsoft.com/office/powerpoint/2010/main" val="3870763740"/>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6" name="矩形 5">
            <a:extLst>
              <a:ext uri="{FF2B5EF4-FFF2-40B4-BE49-F238E27FC236}">
                <a16:creationId xmlns="" xmlns:a16="http://schemas.microsoft.com/office/drawing/2014/main" id="{BB1B48B1-A368-420E-AC75-C64033E42443}"/>
              </a:ext>
            </a:extLst>
          </p:cNvPr>
          <p:cNvSpPr/>
          <p:nvPr/>
        </p:nvSpPr>
        <p:spPr>
          <a:xfrm>
            <a:off x="2929235" y="651591"/>
            <a:ext cx="6120680" cy="10703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 xmlns:a16="http://schemas.microsoft.com/office/drawing/2014/main" id="{1D26C644-D2EF-4E11-8348-47926E541AC2}"/>
              </a:ext>
            </a:extLst>
          </p:cNvPr>
          <p:cNvSpPr/>
          <p:nvPr/>
        </p:nvSpPr>
        <p:spPr>
          <a:xfrm>
            <a:off x="4448127" y="933866"/>
            <a:ext cx="3082895" cy="523220"/>
          </a:xfrm>
          <a:prstGeom prst="rect">
            <a:avLst/>
          </a:prstGeom>
        </p:spPr>
        <p:txBody>
          <a:bodyPr wrap="none">
            <a:spAutoFit/>
          </a:bodyPr>
          <a:lstStyle/>
          <a:p>
            <a:r>
              <a:rPr lang="zh-CN" altLang="en-US" sz="1600" dirty="0">
                <a:solidFill>
                  <a:schemeClr val="tx1">
                    <a:lumMod val="60000"/>
                    <a:lumOff val="40000"/>
                  </a:schemeClr>
                </a:solidFill>
                <a:latin typeface="微软雅黑" pitchFamily="34" charset="-122"/>
                <a:ea typeface="微软雅黑" pitchFamily="34" charset="-122"/>
              </a:rPr>
              <a:t> </a:t>
            </a:r>
            <a:r>
              <a:rPr lang="en-US" altLang="zh-CN" sz="2800" b="1" dirty="0">
                <a:solidFill>
                  <a:srgbClr val="FF0000"/>
                </a:solidFill>
                <a:latin typeface="微软雅黑" pitchFamily="34" charset="-122"/>
                <a:ea typeface="微软雅黑" pitchFamily="34" charset="-122"/>
              </a:rPr>
              <a:t>6.</a:t>
            </a:r>
            <a:r>
              <a:rPr lang="zh-CN" altLang="en-US" sz="2800" b="1" dirty="0">
                <a:solidFill>
                  <a:srgbClr val="FF0000"/>
                </a:solidFill>
                <a:latin typeface="微软雅黑" pitchFamily="34" charset="-122"/>
                <a:ea typeface="微软雅黑" pitchFamily="34" charset="-122"/>
              </a:rPr>
              <a:t>完善了民事责任</a:t>
            </a:r>
            <a:endParaRPr lang="zh-CN" altLang="en-US" sz="2400" b="1" dirty="0">
              <a:solidFill>
                <a:srgbClr val="FF0000"/>
              </a:solidFill>
              <a:latin typeface="微软雅黑" pitchFamily="34" charset="-122"/>
              <a:ea typeface="微软雅黑" pitchFamily="34" charset="-122"/>
            </a:endParaRPr>
          </a:p>
        </p:txBody>
      </p:sp>
      <p:sp>
        <p:nvSpPr>
          <p:cNvPr id="7" name="矩形 6">
            <a:extLst>
              <a:ext uri="{FF2B5EF4-FFF2-40B4-BE49-F238E27FC236}">
                <a16:creationId xmlns="" xmlns:a16="http://schemas.microsoft.com/office/drawing/2014/main" id="{6ED40D32-BC22-4E37-8460-9E007EE367B8}"/>
              </a:ext>
            </a:extLst>
          </p:cNvPr>
          <p:cNvSpPr/>
          <p:nvPr/>
        </p:nvSpPr>
        <p:spPr>
          <a:xfrm>
            <a:off x="1633088" y="1844824"/>
            <a:ext cx="8928992" cy="4524315"/>
          </a:xfrm>
          <a:prstGeom prst="rect">
            <a:avLst/>
          </a:prstGeom>
        </p:spPr>
        <p:txBody>
          <a:bodyPr wrap="square">
            <a:spAutoFit/>
          </a:bodyPr>
          <a:lstStyle/>
          <a:p>
            <a:pPr algn="ctr">
              <a:lnSpc>
                <a:spcPct val="150000"/>
              </a:lnSpc>
              <a:buFont typeface="Wingdings" panose="05000000000000000000" pitchFamily="2" charset="2"/>
              <a:buNone/>
              <a:defRPr/>
            </a:pPr>
            <a:r>
              <a:rPr lang="zh-CN" altLang="en-US" sz="2400"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主要体现在</a:t>
            </a:r>
            <a:r>
              <a:rPr lang="zh-CN" altLang="en-US" sz="2400" b="1" dirty="0" smtClean="0">
                <a:solidFill>
                  <a:srgbClr val="0D6FB8"/>
                </a:solidFill>
                <a:latin typeface="微软雅黑" pitchFamily="34" charset="-122"/>
                <a:ea typeface="微软雅黑" pitchFamily="34" charset="-122"/>
              </a:rPr>
              <a:t>以下方面</a:t>
            </a:r>
            <a:r>
              <a:rPr lang="zh-CN" altLang="en-US" sz="2400" b="1" dirty="0">
                <a:solidFill>
                  <a:srgbClr val="0D6FB8"/>
                </a:solidFill>
                <a:latin typeface="微软雅黑" pitchFamily="34" charset="-122"/>
                <a:ea typeface="微软雅黑" pitchFamily="34" charset="-122"/>
              </a:rPr>
              <a:t>。</a:t>
            </a:r>
            <a:endParaRPr lang="en-US" altLang="zh-CN" sz="2400" b="1" dirty="0">
              <a:solidFill>
                <a:srgbClr val="0D6FB8"/>
              </a:solidFill>
              <a:latin typeface="微软雅黑" pitchFamily="34" charset="-122"/>
              <a:ea typeface="微软雅黑" pitchFamily="34" charset="-122"/>
            </a:endParaRPr>
          </a:p>
          <a:p>
            <a:pPr marL="342900" indent="-342900">
              <a:lnSpc>
                <a:spcPct val="150000"/>
              </a:lnSpc>
              <a:spcBef>
                <a:spcPts val="0"/>
              </a:spcBef>
              <a:buFont typeface="Wingdings" panose="05000000000000000000" pitchFamily="2" charset="2"/>
              <a:buChar char="Ø"/>
              <a:defRPr/>
            </a:pPr>
            <a:r>
              <a:rPr lang="zh-CN" altLang="en-US" sz="2400" b="1" dirty="0" smtClean="0">
                <a:solidFill>
                  <a:srgbClr val="FF0000"/>
                </a:solidFill>
                <a:latin typeface="微软雅黑" pitchFamily="34" charset="-122"/>
                <a:ea typeface="微软雅黑" pitchFamily="34" charset="-122"/>
              </a:rPr>
              <a:t>明确</a:t>
            </a:r>
            <a:r>
              <a:rPr lang="zh-CN" altLang="en-US" sz="2400" b="1" dirty="0">
                <a:solidFill>
                  <a:srgbClr val="FF0000"/>
                </a:solidFill>
                <a:latin typeface="微软雅黑" pitchFamily="34" charset="-122"/>
                <a:ea typeface="微软雅黑" pitchFamily="34" charset="-122"/>
              </a:rPr>
              <a:t>了药品上市许可持有</a:t>
            </a:r>
            <a:r>
              <a:rPr lang="zh-CN" altLang="en-US" sz="2400" b="1" dirty="0" smtClean="0">
                <a:solidFill>
                  <a:srgbClr val="FF0000"/>
                </a:solidFill>
                <a:latin typeface="微软雅黑" pitchFamily="34" charset="-122"/>
                <a:ea typeface="微软雅黑" pitchFamily="34" charset="-122"/>
              </a:rPr>
              <a:t>人、药品生产、经营企业、医疗机构的赔偿</a:t>
            </a:r>
            <a:r>
              <a:rPr lang="zh-CN" altLang="en-US" sz="2400" b="1" dirty="0">
                <a:solidFill>
                  <a:srgbClr val="FF0000"/>
                </a:solidFill>
                <a:latin typeface="微软雅黑" pitchFamily="34" charset="-122"/>
                <a:ea typeface="微软雅黑" pitchFamily="34" charset="-122"/>
              </a:rPr>
              <a:t>责任。</a:t>
            </a:r>
            <a:endParaRPr lang="en-US" altLang="zh-CN" sz="2400" b="1" dirty="0">
              <a:solidFill>
                <a:srgbClr val="FF0000"/>
              </a:solidFill>
              <a:latin typeface="微软雅黑" pitchFamily="34" charset="-122"/>
              <a:ea typeface="微软雅黑" pitchFamily="34" charset="-122"/>
            </a:endParaRPr>
          </a:p>
          <a:p>
            <a:pPr>
              <a:lnSpc>
                <a:spcPct val="150000"/>
              </a:lnSpc>
              <a:spcBef>
                <a:spcPts val="0"/>
              </a:spcBef>
              <a:buFont typeface="Wingdings" panose="05000000000000000000" pitchFamily="2" charset="2"/>
              <a:buNone/>
              <a:defRPr/>
            </a:pPr>
            <a:r>
              <a:rPr lang="en-US" altLang="zh-CN" sz="2400" b="1" dirty="0">
                <a:solidFill>
                  <a:srgbClr val="FF0000"/>
                </a:solidFill>
                <a:latin typeface="微软雅黑" pitchFamily="34" charset="-122"/>
                <a:ea typeface="微软雅黑" pitchFamily="34" charset="-122"/>
              </a:rPr>
              <a:t>     </a:t>
            </a:r>
            <a:r>
              <a:rPr lang="zh-CN" altLang="zh-CN" sz="2400" b="1" dirty="0" smtClean="0">
                <a:latin typeface="微软雅黑" pitchFamily="34" charset="-122"/>
                <a:ea typeface="微软雅黑" pitchFamily="34" charset="-122"/>
              </a:rPr>
              <a:t>药品上市许可持有人、药品生产企业、药品经营企业或者医疗机构违反本法规定，</a:t>
            </a:r>
            <a:r>
              <a:rPr lang="zh-CN" altLang="zh-CN" sz="2400" b="1" dirty="0" smtClean="0">
                <a:solidFill>
                  <a:srgbClr val="0070C0"/>
                </a:solidFill>
                <a:latin typeface="微软雅黑" pitchFamily="34" charset="-122"/>
                <a:ea typeface="微软雅黑" pitchFamily="34" charset="-122"/>
              </a:rPr>
              <a:t>给用药者造成损害的，依法承担赔偿责任。</a:t>
            </a:r>
            <a:endParaRPr lang="en-US" altLang="zh-CN" sz="2400" b="1" dirty="0" smtClean="0">
              <a:solidFill>
                <a:srgbClr val="0070C0"/>
              </a:solidFill>
              <a:latin typeface="微软雅黑" pitchFamily="34" charset="-122"/>
              <a:ea typeface="微软雅黑" pitchFamily="34" charset="-122"/>
            </a:endParaRPr>
          </a:p>
          <a:p>
            <a:pPr>
              <a:lnSpc>
                <a:spcPct val="150000"/>
              </a:lnSpc>
              <a:spcBef>
                <a:spcPts val="0"/>
              </a:spcBef>
              <a:buFont typeface="Wingdings" panose="05000000000000000000" pitchFamily="2" charset="2"/>
              <a:buNone/>
              <a:defRPr/>
            </a:pPr>
            <a:r>
              <a:rPr lang="zh-CN" altLang="en-US" sz="2400" b="1" dirty="0" smtClean="0">
                <a:latin typeface="微软雅黑" pitchFamily="34" charset="-122"/>
                <a:ea typeface="微软雅黑" pitchFamily="34" charset="-122"/>
              </a:rPr>
              <a:t>（第一百四十四条）</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endParaRPr lang="en-US" altLang="zh-CN" sz="2400" b="1" dirty="0">
              <a:solidFill>
                <a:srgbClr val="0D6FB8"/>
              </a:solidFill>
              <a:latin typeface="微软雅黑" pitchFamily="34" charset="-122"/>
              <a:ea typeface="微软雅黑" pitchFamily="34" charset="-122"/>
            </a:endParaRPr>
          </a:p>
          <a:p>
            <a:pPr>
              <a:lnSpc>
                <a:spcPct val="150000"/>
              </a:lnSpc>
              <a:spcBef>
                <a:spcPts val="0"/>
              </a:spcBef>
              <a:buFont typeface="Wingdings" panose="05000000000000000000" pitchFamily="2" charset="2"/>
              <a:buNone/>
              <a:defRPr/>
            </a:pPr>
            <a:endParaRPr lang="en-US" altLang="zh-CN" sz="2400" b="1" dirty="0">
              <a:solidFill>
                <a:srgbClr val="00B050"/>
              </a:solidFill>
              <a:latin typeface="微软雅黑" pitchFamily="34" charset="-122"/>
              <a:ea typeface="微软雅黑" pitchFamily="34" charset="-122"/>
            </a:endParaRPr>
          </a:p>
        </p:txBody>
      </p:sp>
    </p:spTree>
    <p:extLst>
      <p:ext uri="{BB962C8B-B14F-4D97-AF65-F5344CB8AC3E}">
        <p14:creationId xmlns="" xmlns:p14="http://schemas.microsoft.com/office/powerpoint/2010/main" val="186870908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8" name="矩形 7">
            <a:extLst>
              <a:ext uri="{FF2B5EF4-FFF2-40B4-BE49-F238E27FC236}">
                <a16:creationId xmlns="" xmlns:a16="http://schemas.microsoft.com/office/drawing/2014/main" id="{6BC3237C-F9CF-446A-B3F0-B62A6B2F8455}"/>
              </a:ext>
            </a:extLst>
          </p:cNvPr>
          <p:cNvSpPr/>
          <p:nvPr/>
        </p:nvSpPr>
        <p:spPr>
          <a:xfrm>
            <a:off x="2956648" y="1474765"/>
            <a:ext cx="6827750" cy="1754326"/>
          </a:xfrm>
          <a:prstGeom prst="rect">
            <a:avLst/>
          </a:prstGeom>
        </p:spPr>
        <p:txBody>
          <a:bodyPr wrap="square">
            <a:spAutoFit/>
          </a:bodyPr>
          <a:lstStyle/>
          <a:p>
            <a:pPr>
              <a:lnSpc>
                <a:spcPct val="150000"/>
              </a:lnSpc>
              <a:buFont typeface="Wingdings" panose="05000000000000000000" pitchFamily="2" charset="2"/>
              <a:buNone/>
            </a:pPr>
            <a:r>
              <a:rPr lang="zh-CN" altLang="en-US" sz="2400" b="1" dirty="0">
                <a:solidFill>
                  <a:srgbClr val="000000"/>
                </a:solidFill>
                <a:latin typeface="微软雅黑" panose="020B0503020204020204" pitchFamily="34" charset="-122"/>
                <a:ea typeface="微软雅黑" panose="020B0503020204020204" pitchFamily="34" charset="-122"/>
              </a:rPr>
              <a:t>      </a:t>
            </a:r>
            <a:r>
              <a:rPr lang="zh-CN" altLang="en-US" sz="2400" b="1" dirty="0">
                <a:solidFill>
                  <a:srgbClr val="0D6FB8"/>
                </a:solidFill>
                <a:latin typeface="微软雅黑" panose="020B0503020204020204" pitchFamily="34" charset="-122"/>
                <a:ea typeface="微软雅黑" panose="020B0503020204020204" pitchFamily="34" charset="-122"/>
              </a:rPr>
              <a:t>因药品</a:t>
            </a:r>
            <a:r>
              <a:rPr lang="zh-CN" altLang="en-US" sz="2400" b="1" dirty="0">
                <a:solidFill>
                  <a:srgbClr val="00B050"/>
                </a:solidFill>
                <a:latin typeface="微软雅黑" panose="020B0503020204020204" pitchFamily="34" charset="-122"/>
                <a:ea typeface="微软雅黑" panose="020B0503020204020204" pitchFamily="34" charset="-122"/>
              </a:rPr>
              <a:t>质量问题受到损害的</a:t>
            </a:r>
            <a:r>
              <a:rPr lang="zh-CN" altLang="en-US" sz="2400" b="1" dirty="0">
                <a:solidFill>
                  <a:srgbClr val="000000"/>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实行</a:t>
            </a:r>
            <a:r>
              <a:rPr lang="zh-CN" altLang="en-US" sz="2400" b="1" dirty="0">
                <a:solidFill>
                  <a:srgbClr val="FF0000"/>
                </a:solidFill>
                <a:latin typeface="微软雅黑" panose="020B0503020204020204" pitchFamily="34" charset="-122"/>
                <a:ea typeface="微软雅黑" panose="020B0503020204020204" pitchFamily="34" charset="-122"/>
              </a:rPr>
              <a:t>首负责任制</a:t>
            </a:r>
            <a:r>
              <a:rPr lang="zh-CN" altLang="en-US" sz="2400" b="1" dirty="0">
                <a:solidFill>
                  <a:srgbClr val="0D6FB8"/>
                </a:solidFill>
                <a:latin typeface="微软雅黑" panose="020B0503020204020204" pitchFamily="34" charset="-122"/>
                <a:ea typeface="微软雅黑" panose="020B0503020204020204" pitchFamily="34" charset="-122"/>
              </a:rPr>
              <a:t>，先行赔付；先行赔付后，可以依法追偿。</a:t>
            </a:r>
            <a:r>
              <a:rPr lang="zh-CN" altLang="en-US" sz="2400" dirty="0">
                <a:solidFill>
                  <a:srgbClr val="000000"/>
                </a:solidFill>
                <a:latin typeface="微软雅黑" panose="020B0503020204020204" pitchFamily="34" charset="-122"/>
                <a:ea typeface="微软雅黑" panose="020B0503020204020204" pitchFamily="34" charset="-122"/>
              </a:rPr>
              <a:t/>
            </a:r>
            <a:br>
              <a:rPr lang="zh-CN" altLang="en-US" sz="2400" dirty="0">
                <a:solidFill>
                  <a:srgbClr val="000000"/>
                </a:solidFill>
                <a:latin typeface="微软雅黑" panose="020B0503020204020204" pitchFamily="34" charset="-122"/>
                <a:ea typeface="微软雅黑" panose="020B0503020204020204" pitchFamily="34" charset="-122"/>
              </a:rPr>
            </a:br>
            <a:r>
              <a:rPr lang="en-US" altLang="zh-CN" sz="2400" dirty="0">
                <a:solidFill>
                  <a:srgbClr val="000000"/>
                </a:solidFill>
                <a:latin typeface="微软雅黑" panose="020B0503020204020204" pitchFamily="34" charset="-122"/>
                <a:ea typeface="微软雅黑" panose="020B0503020204020204" pitchFamily="34" charset="-122"/>
              </a:rPr>
              <a:t>  </a:t>
            </a:r>
          </a:p>
        </p:txBody>
      </p:sp>
      <p:sp>
        <p:nvSpPr>
          <p:cNvPr id="11" name="矩形 10">
            <a:extLst>
              <a:ext uri="{FF2B5EF4-FFF2-40B4-BE49-F238E27FC236}">
                <a16:creationId xmlns="" xmlns:a16="http://schemas.microsoft.com/office/drawing/2014/main" id="{590D4DD7-0BFF-4799-A04C-C5158B905584}"/>
              </a:ext>
            </a:extLst>
          </p:cNvPr>
          <p:cNvSpPr/>
          <p:nvPr/>
        </p:nvSpPr>
        <p:spPr>
          <a:xfrm>
            <a:off x="4668668" y="796289"/>
            <a:ext cx="3570208" cy="461665"/>
          </a:xfrm>
          <a:prstGeom prst="rect">
            <a:avLst/>
          </a:prstGeom>
        </p:spPr>
        <p:txBody>
          <a:bodyPr wrap="none">
            <a:spAutoFit/>
          </a:bodyPr>
          <a:lstStyle/>
          <a:p>
            <a:r>
              <a:rPr lang="zh-CN" altLang="en-US" sz="2400" b="1" dirty="0">
                <a:solidFill>
                  <a:srgbClr val="FF0000"/>
                </a:solidFill>
                <a:latin typeface="微软雅黑" panose="020B0503020204020204" pitchFamily="34" charset="-122"/>
                <a:ea typeface="微软雅黑" panose="020B0503020204020204" pitchFamily="34" charset="-122"/>
              </a:rPr>
              <a:t>实行民事赔偿首负责任制</a:t>
            </a:r>
            <a:endParaRPr lang="zh-CN" altLang="en-US" sz="2400" b="1" dirty="0"/>
          </a:p>
        </p:txBody>
      </p:sp>
      <p:sp>
        <p:nvSpPr>
          <p:cNvPr id="12" name="箭头: 右 11">
            <a:extLst>
              <a:ext uri="{FF2B5EF4-FFF2-40B4-BE49-F238E27FC236}">
                <a16:creationId xmlns="" xmlns:a16="http://schemas.microsoft.com/office/drawing/2014/main" id="{6F210B27-B5E9-422E-8C67-9C3FE7228DA8}"/>
              </a:ext>
            </a:extLst>
          </p:cNvPr>
          <p:cNvSpPr/>
          <p:nvPr/>
        </p:nvSpPr>
        <p:spPr>
          <a:xfrm>
            <a:off x="3937347" y="890863"/>
            <a:ext cx="720080" cy="288032"/>
          </a:xfrm>
          <a:prstGeom prst="rightArrow">
            <a:avLst/>
          </a:prstGeom>
          <a:solidFill>
            <a:schemeClr val="accent1">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 xmlns:a16="http://schemas.microsoft.com/office/drawing/2014/main" id="{1DFA596A-DE83-40D3-BC37-A53C04AA7AAF}"/>
              </a:ext>
            </a:extLst>
          </p:cNvPr>
          <p:cNvSpPr/>
          <p:nvPr/>
        </p:nvSpPr>
        <p:spPr>
          <a:xfrm>
            <a:off x="2785218" y="1376972"/>
            <a:ext cx="7272809" cy="140395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 xmlns:a16="http://schemas.microsoft.com/office/drawing/2014/main" id="{80A8AD61-3668-4771-B4EB-7951FD7DBFCE}"/>
              </a:ext>
            </a:extLst>
          </p:cNvPr>
          <p:cNvSpPr/>
          <p:nvPr/>
        </p:nvSpPr>
        <p:spPr>
          <a:xfrm>
            <a:off x="2857227" y="3284984"/>
            <a:ext cx="7272809" cy="228874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rot="10800000" flipV="1">
            <a:off x="2785219" y="3068960"/>
            <a:ext cx="7488833" cy="1938992"/>
          </a:xfrm>
          <a:prstGeom prst="rect">
            <a:avLst/>
          </a:prstGeom>
        </p:spPr>
        <p:txBody>
          <a:bodyPr wrap="square">
            <a:spAutoFit/>
          </a:bodyPr>
          <a:lstStyle/>
          <a:p>
            <a:r>
              <a:rPr lang="en-US" altLang="zh-CN" sz="2400" b="1" dirty="0" smtClean="0">
                <a:latin typeface="微软雅黑" pitchFamily="34" charset="-122"/>
                <a:ea typeface="微软雅黑" pitchFamily="34" charset="-122"/>
              </a:rPr>
              <a:t>       </a:t>
            </a:r>
            <a:r>
              <a:rPr lang="zh-CN" altLang="zh-CN" sz="2400" b="1" dirty="0" smtClean="0">
                <a:latin typeface="微软雅黑" pitchFamily="34" charset="-122"/>
                <a:ea typeface="微软雅黑" pitchFamily="34" charset="-122"/>
              </a:rPr>
              <a:t>因药品质量问题受到损害的，受害人可以向药品上市许可持有人、药品生产企业请求赔偿损失，也可以向药品经营企业、医疗机构请求赔偿损失。接到受害人赔偿请求的，应当</a:t>
            </a:r>
            <a:r>
              <a:rPr lang="zh-CN" altLang="zh-CN" sz="2400" b="1" dirty="0" smtClean="0">
                <a:solidFill>
                  <a:srgbClr val="FF0000"/>
                </a:solidFill>
                <a:latin typeface="微软雅黑" pitchFamily="34" charset="-122"/>
                <a:ea typeface="微软雅黑" pitchFamily="34" charset="-122"/>
              </a:rPr>
              <a:t>实行首负责任制，</a:t>
            </a:r>
            <a:r>
              <a:rPr lang="zh-CN" altLang="zh-CN" sz="2400" b="1" dirty="0" smtClean="0">
                <a:latin typeface="微软雅黑" pitchFamily="34" charset="-122"/>
                <a:ea typeface="微软雅黑" pitchFamily="34" charset="-122"/>
              </a:rPr>
              <a:t>先行赔付；先行赔付后，可以依法追偿。</a:t>
            </a:r>
            <a:r>
              <a:rPr lang="zh-CN" altLang="en-US" sz="2400" b="1" dirty="0" smtClean="0">
                <a:latin typeface="微软雅黑" pitchFamily="34" charset="-122"/>
                <a:ea typeface="微软雅黑" pitchFamily="34" charset="-122"/>
              </a:rPr>
              <a:t> （第一百四十四条）</a:t>
            </a:r>
            <a:endParaRPr lang="zh-CN" altLang="en-US" sz="2400" b="1" dirty="0">
              <a:latin typeface="微软雅黑" pitchFamily="34" charset="-122"/>
              <a:ea typeface="微软雅黑" pitchFamily="34" charset="-122"/>
            </a:endParaRPr>
          </a:p>
        </p:txBody>
      </p:sp>
    </p:spTree>
    <p:extLst>
      <p:ext uri="{BB962C8B-B14F-4D97-AF65-F5344CB8AC3E}">
        <p14:creationId xmlns="" xmlns:p14="http://schemas.microsoft.com/office/powerpoint/2010/main" val="45424848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1123" y="1628800"/>
            <a:ext cx="8424936" cy="3970318"/>
          </a:xfrm>
          <a:prstGeom prst="rect">
            <a:avLst/>
          </a:prstGeom>
        </p:spPr>
        <p:txBody>
          <a:bodyPr wrap="square">
            <a:spAutoFit/>
          </a:bodyPr>
          <a:lstStyle/>
          <a:p>
            <a:r>
              <a:rPr lang="zh-CN" altLang="en-US" sz="2800" b="1" dirty="0" smtClean="0">
                <a:solidFill>
                  <a:srgbClr val="FF0000"/>
                </a:solidFill>
                <a:latin typeface="微软雅黑" panose="020B0503020204020204" pitchFamily="34" charset="-122"/>
                <a:ea typeface="微软雅黑" panose="020B0503020204020204" pitchFamily="34" charset="-122"/>
              </a:rPr>
              <a:t>可以要求惩罚性赔偿   </a:t>
            </a:r>
            <a:endParaRPr lang="en-US" altLang="zh-CN" sz="2800" b="1" dirty="0" smtClean="0">
              <a:solidFill>
                <a:srgbClr val="FF0000"/>
              </a:solidFill>
              <a:latin typeface="微软雅黑" panose="020B0503020204020204" pitchFamily="34" charset="-122"/>
              <a:ea typeface="微软雅黑" panose="020B0503020204020204" pitchFamily="34" charset="-122"/>
            </a:endParaRPr>
          </a:p>
          <a:p>
            <a:endParaRPr lang="en-US" altLang="zh-CN" sz="2800" b="1" dirty="0" smtClean="0">
              <a:solidFill>
                <a:srgbClr val="0D6FB8"/>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生产假药、劣药或者明知是假药、劣药仍然销售、使用的，</a:t>
            </a:r>
            <a:r>
              <a:rPr lang="zh-CN" altLang="en-US" sz="2800" b="1" dirty="0" smtClean="0">
                <a:latin typeface="微软雅黑" panose="020B0503020204020204" pitchFamily="34" charset="-122"/>
                <a:ea typeface="微软雅黑" panose="020B0503020204020204" pitchFamily="34" charset="-122"/>
              </a:rPr>
              <a:t>受害人</a:t>
            </a:r>
            <a:r>
              <a:rPr lang="zh-CN" altLang="zh-CN" sz="2800" b="1" dirty="0" smtClean="0">
                <a:latin typeface="微软雅黑" pitchFamily="34" charset="-122"/>
                <a:ea typeface="微软雅黑" pitchFamily="34" charset="-122"/>
              </a:rPr>
              <a:t>或者其近亲属</a:t>
            </a:r>
            <a:r>
              <a:rPr lang="zh-CN" altLang="zh-CN" sz="2800" b="1" dirty="0" smtClean="0">
                <a:solidFill>
                  <a:srgbClr val="0070C0"/>
                </a:solidFill>
                <a:latin typeface="微软雅黑" pitchFamily="34" charset="-122"/>
                <a:ea typeface="微软雅黑" pitchFamily="34" charset="-122"/>
              </a:rPr>
              <a:t>除请求赔偿损失外</a:t>
            </a:r>
            <a:r>
              <a:rPr lang="zh-CN" altLang="zh-CN" sz="2800" b="1" dirty="0" smtClean="0">
                <a:latin typeface="微软雅黑" pitchFamily="34" charset="-122"/>
                <a:ea typeface="微软雅黑" pitchFamily="34" charset="-122"/>
              </a:rPr>
              <a:t>，还可以</a:t>
            </a:r>
            <a:r>
              <a:rPr lang="zh-CN" altLang="zh-CN" sz="2800" b="1" dirty="0" smtClean="0">
                <a:solidFill>
                  <a:srgbClr val="FF0000"/>
                </a:solidFill>
                <a:latin typeface="微软雅黑" pitchFamily="34" charset="-122"/>
                <a:ea typeface="微软雅黑" pitchFamily="34" charset="-122"/>
              </a:rPr>
              <a:t>请求支付价款十倍或者损失三倍的赔偿金</a:t>
            </a:r>
            <a:r>
              <a:rPr lang="zh-CN" altLang="zh-CN" sz="2800" b="1" dirty="0" smtClean="0">
                <a:latin typeface="微软雅黑" pitchFamily="34" charset="-122"/>
                <a:ea typeface="微软雅黑" pitchFamily="34" charset="-122"/>
              </a:rPr>
              <a:t>；增加赔偿的金额不足一千元的，为一千元。</a:t>
            </a:r>
            <a:r>
              <a:rPr lang="en-US" altLang="zh-CN" sz="2800" dirty="0" smtClean="0"/>
              <a:t/>
            </a:r>
            <a:br>
              <a:rPr lang="en-US" altLang="zh-CN" sz="2800" dirty="0" smtClean="0"/>
            </a:br>
            <a:r>
              <a:rPr lang="zh-CN" altLang="en-US" sz="2800" b="1" dirty="0" smtClean="0">
                <a:solidFill>
                  <a:srgbClr val="000000"/>
                </a:solidFill>
                <a:latin typeface="微软雅黑" panose="020B0503020204020204" pitchFamily="34" charset="-122"/>
                <a:ea typeface="微软雅黑" panose="020B0503020204020204" pitchFamily="34" charset="-122"/>
              </a:rPr>
              <a:t/>
            </a:r>
            <a:br>
              <a:rPr lang="zh-CN" altLang="en-US" sz="2800" b="1" dirty="0" smtClean="0">
                <a:solidFill>
                  <a:srgbClr val="000000"/>
                </a:solidFill>
                <a:latin typeface="微软雅黑" panose="020B0503020204020204" pitchFamily="34" charset="-122"/>
                <a:ea typeface="微软雅黑" panose="020B0503020204020204" pitchFamily="34" charset="-122"/>
              </a:rPr>
            </a:br>
            <a:endParaRPr lang="en-US" altLang="zh-CN" sz="2800" b="1" dirty="0" smtClean="0">
              <a:solidFill>
                <a:srgbClr val="000000"/>
              </a:solidFill>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anose="020B0503020204020204" pitchFamily="34" charset="-122"/>
                <a:ea typeface="微软雅黑" panose="020B0503020204020204" pitchFamily="34" charset="-122"/>
              </a:rPr>
              <a:t>（</a:t>
            </a:r>
            <a:r>
              <a:rPr lang="zh-CN" altLang="en-US" sz="2800" b="1" dirty="0" smtClean="0">
                <a:solidFill>
                  <a:srgbClr val="FF0000"/>
                </a:solidFill>
                <a:latin typeface="微软雅黑" panose="020B0503020204020204" pitchFamily="34" charset="-122"/>
                <a:ea typeface="微软雅黑" panose="020B0503020204020204" pitchFamily="34" charset="-122"/>
              </a:rPr>
              <a:t>惩罚性赔偿   </a:t>
            </a:r>
            <a:r>
              <a:rPr lang="zh-CN" altLang="en-US" sz="2800" b="1" dirty="0" smtClean="0">
                <a:solidFill>
                  <a:srgbClr val="0D6FB8"/>
                </a:solidFill>
                <a:latin typeface="微软雅黑" panose="020B0503020204020204" pitchFamily="34" charset="-122"/>
                <a:ea typeface="微软雅黑" panose="020B0503020204020204" pitchFamily="34" charset="-122"/>
              </a:rPr>
              <a:t>第一百四十四条）</a:t>
            </a:r>
            <a:endParaRPr lang="zh-CN" altLang="en-US" sz="2800"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AutoShape 14"/>
          <p:cNvSpPr>
            <a:spLocks noChangeArrowheads="1"/>
          </p:cNvSpPr>
          <p:nvPr/>
        </p:nvSpPr>
        <p:spPr bwMode="gray">
          <a:xfrm flipH="1">
            <a:off x="6440577" y="5940426"/>
            <a:ext cx="40228" cy="231775"/>
          </a:xfrm>
          <a:prstGeom prst="rightArrow">
            <a:avLst>
              <a:gd name="adj1" fmla="val 50000"/>
              <a:gd name="adj2" fmla="val 58333"/>
            </a:avLst>
          </a:prstGeom>
          <a:solidFill>
            <a:schemeClr val="bg1"/>
          </a:solidFill>
          <a:ln w="9525">
            <a:noFill/>
            <a:miter lim="800000"/>
            <a:headEnd/>
            <a:tailEnd/>
          </a:ln>
        </p:spPr>
        <p:txBody>
          <a:bodyPr wrap="none" anchor="ctr"/>
          <a:lstStyle/>
          <a:p>
            <a:pPr algn="ctr"/>
            <a:endParaRPr lang="zh-CN" altLang="en-US"/>
          </a:p>
        </p:txBody>
      </p:sp>
      <p:grpSp>
        <p:nvGrpSpPr>
          <p:cNvPr id="6" name="Group 6"/>
          <p:cNvGrpSpPr>
            <a:grpSpLocks/>
          </p:cNvGrpSpPr>
          <p:nvPr/>
        </p:nvGrpSpPr>
        <p:grpSpPr bwMode="auto">
          <a:xfrm>
            <a:off x="1417067" y="2132856"/>
            <a:ext cx="9648292" cy="912812"/>
            <a:chOff x="2304" y="1200"/>
            <a:chExt cx="3678" cy="774"/>
          </a:xfrm>
          <a:solidFill>
            <a:schemeClr val="accent3"/>
          </a:solidFill>
        </p:grpSpPr>
        <p:sp>
          <p:nvSpPr>
            <p:cNvPr id="4" name="AutoShape 7"/>
            <p:cNvSpPr>
              <a:spLocks noChangeArrowheads="1"/>
            </p:cNvSpPr>
            <p:nvPr/>
          </p:nvSpPr>
          <p:spPr bwMode="gray">
            <a:xfrm>
              <a:off x="2334" y="1200"/>
              <a:ext cx="3648" cy="774"/>
            </a:xfrm>
            <a:prstGeom prst="roundRect">
              <a:avLst>
                <a:gd name="adj" fmla="val 10889"/>
              </a:avLst>
            </a:prstGeom>
            <a:solidFill>
              <a:schemeClr val="accent5">
                <a:lumMod val="40000"/>
                <a:lumOff val="60000"/>
              </a:schemeClr>
            </a:solidFill>
            <a:ln w="38100">
              <a:noFill/>
              <a:round/>
              <a:headEnd/>
              <a:tailEnd/>
            </a:ln>
            <a:effectLst/>
          </p:spPr>
          <p:txBody>
            <a:bodyPr wrap="none" anchor="ctr"/>
            <a:lstStyle/>
            <a:p>
              <a:pPr algn="ctr">
                <a:defRPr/>
              </a:pPr>
              <a:endParaRPr lang="zh-CN" altLang="en-US">
                <a:ea typeface="宋体" pitchFamily="2" charset="-122"/>
              </a:endParaRPr>
            </a:p>
          </p:txBody>
        </p:sp>
        <p:sp>
          <p:nvSpPr>
            <p:cNvPr id="108559" name="AutoShape 8"/>
            <p:cNvSpPr>
              <a:spLocks noChangeArrowheads="1"/>
            </p:cNvSpPr>
            <p:nvPr/>
          </p:nvSpPr>
          <p:spPr bwMode="gray">
            <a:xfrm>
              <a:off x="2304" y="1488"/>
              <a:ext cx="247" cy="240"/>
            </a:xfrm>
            <a:prstGeom prst="rightArrow">
              <a:avLst>
                <a:gd name="adj1" fmla="val 50000"/>
                <a:gd name="adj2" fmla="val 58333"/>
              </a:avLst>
            </a:prstGeom>
            <a:solidFill>
              <a:schemeClr val="bg1"/>
            </a:solidFill>
            <a:ln w="9525">
              <a:noFill/>
              <a:miter lim="800000"/>
              <a:headEnd/>
              <a:tailEnd/>
            </a:ln>
          </p:spPr>
          <p:txBody>
            <a:bodyPr wrap="none" anchor="ctr"/>
            <a:lstStyle/>
            <a:p>
              <a:pPr algn="ctr"/>
              <a:endParaRPr lang="zh-CN" altLang="en-US"/>
            </a:p>
          </p:txBody>
        </p:sp>
      </p:grpSp>
      <p:sp>
        <p:nvSpPr>
          <p:cNvPr id="108551" name="Text Box 17"/>
          <p:cNvSpPr txBox="1">
            <a:spLocks noChangeArrowheads="1"/>
          </p:cNvSpPr>
          <p:nvPr/>
        </p:nvSpPr>
        <p:spPr bwMode="gray">
          <a:xfrm>
            <a:off x="2065139" y="2420888"/>
            <a:ext cx="8856984" cy="461665"/>
          </a:xfrm>
          <a:prstGeom prst="rect">
            <a:avLst/>
          </a:prstGeom>
          <a:noFill/>
          <a:ln w="9525" algn="ctr">
            <a:noFill/>
            <a:miter lim="800000"/>
            <a:headEnd/>
            <a:tailEnd/>
          </a:ln>
        </p:spPr>
        <p:txBody>
          <a:bodyPr wrap="square">
            <a:spAutoFit/>
          </a:bodyPr>
          <a:lstStyle/>
          <a:p>
            <a:pPr eaLnBrk="0" hangingPunct="0"/>
            <a:r>
              <a:rPr lang="zh-CN" altLang="en-US" sz="2400" b="1" dirty="0">
                <a:solidFill>
                  <a:srgbClr val="000000"/>
                </a:solidFill>
                <a:latin typeface="微软雅黑" pitchFamily="34" charset="-122"/>
                <a:ea typeface="微软雅黑" pitchFamily="34" charset="-122"/>
              </a:rPr>
              <a:t>（一）违反有关许可证、药品批准证明</a:t>
            </a:r>
            <a:r>
              <a:rPr lang="zh-CN" altLang="en-US" sz="2400" b="1" dirty="0" smtClean="0">
                <a:solidFill>
                  <a:srgbClr val="000000"/>
                </a:solidFill>
                <a:latin typeface="微软雅黑" pitchFamily="34" charset="-122"/>
                <a:ea typeface="微软雅黑" pitchFamily="34" charset="-122"/>
              </a:rPr>
              <a:t>文件应当</a:t>
            </a:r>
            <a:r>
              <a:rPr lang="zh-CN" altLang="en-US" sz="2400" b="1" dirty="0">
                <a:solidFill>
                  <a:srgbClr val="000000"/>
                </a:solidFill>
                <a:latin typeface="微软雅黑" pitchFamily="34" charset="-122"/>
                <a:ea typeface="微软雅黑" pitchFamily="34" charset="-122"/>
              </a:rPr>
              <a:t>承担的法律责任</a:t>
            </a:r>
            <a:r>
              <a:rPr lang="zh-CN" altLang="en-US" sz="2400" dirty="0">
                <a:latin typeface="微软雅黑" pitchFamily="34" charset="-122"/>
                <a:ea typeface="微软雅黑" pitchFamily="34" charset="-122"/>
              </a:rPr>
              <a:t> </a:t>
            </a:r>
          </a:p>
        </p:txBody>
      </p:sp>
      <p:sp>
        <p:nvSpPr>
          <p:cNvPr id="108554" name="Oval 23"/>
          <p:cNvSpPr>
            <a:spLocks noChangeArrowheads="1"/>
          </p:cNvSpPr>
          <p:nvPr/>
        </p:nvSpPr>
        <p:spPr bwMode="gray">
          <a:xfrm>
            <a:off x="3433291" y="332656"/>
            <a:ext cx="6336704" cy="1512168"/>
          </a:xfrm>
          <a:prstGeom prst="ellipse">
            <a:avLst/>
          </a:prstGeom>
          <a:noFill/>
          <a:ln w="19050" algn="ctr">
            <a:solidFill>
              <a:schemeClr val="tx2"/>
            </a:solidFill>
            <a:round/>
            <a:headEnd/>
            <a:tailEnd/>
          </a:ln>
        </p:spPr>
        <p:txBody>
          <a:bodyPr wrap="none" anchor="ctr"/>
          <a:lstStyle/>
          <a:p>
            <a:endParaRPr lang="zh-CN" altLang="en-US"/>
          </a:p>
        </p:txBody>
      </p:sp>
      <p:sp>
        <p:nvSpPr>
          <p:cNvPr id="108555" name="Text Box 24"/>
          <p:cNvSpPr txBox="1">
            <a:spLocks noChangeArrowheads="1"/>
          </p:cNvSpPr>
          <p:nvPr/>
        </p:nvSpPr>
        <p:spPr bwMode="gray">
          <a:xfrm>
            <a:off x="4009355" y="836712"/>
            <a:ext cx="5544616" cy="523220"/>
          </a:xfrm>
          <a:prstGeom prst="rect">
            <a:avLst/>
          </a:prstGeom>
          <a:noFill/>
          <a:ln w="6350" algn="ctr">
            <a:noFill/>
            <a:miter lim="800000"/>
            <a:headEnd/>
            <a:tailEnd/>
          </a:ln>
        </p:spPr>
        <p:txBody>
          <a:bodyPr wrap="square">
            <a:spAutoFit/>
          </a:bodyPr>
          <a:lstStyle/>
          <a:p>
            <a:pPr algn="just">
              <a:spcBef>
                <a:spcPct val="50000"/>
              </a:spcBef>
            </a:pPr>
            <a:r>
              <a:rPr lang="zh-CN" altLang="en-US" sz="2800" b="1" dirty="0">
                <a:latin typeface="微软雅黑" pitchFamily="34" charset="-122"/>
                <a:ea typeface="微软雅黑" pitchFamily="34" charset="-122"/>
              </a:rPr>
              <a:t>第十一章</a:t>
            </a:r>
            <a:r>
              <a:rPr lang="zh-CN" altLang="en-US" sz="2800" b="1" dirty="0" smtClean="0">
                <a:latin typeface="微软雅黑" pitchFamily="34" charset="-122"/>
                <a:ea typeface="微软雅黑" pitchFamily="34" charset="-122"/>
              </a:rPr>
              <a:t>“法律责任”  共</a:t>
            </a:r>
            <a:r>
              <a:rPr lang="en-US" altLang="zh-CN" sz="2800" b="1" dirty="0">
                <a:solidFill>
                  <a:srgbClr val="FF0000"/>
                </a:solidFill>
                <a:latin typeface="微软雅黑" pitchFamily="34" charset="-122"/>
                <a:ea typeface="微软雅黑" pitchFamily="34" charset="-122"/>
              </a:rPr>
              <a:t>38</a:t>
            </a:r>
            <a:r>
              <a:rPr lang="zh-CN" altLang="en-US" sz="2800" b="1" dirty="0" smtClean="0">
                <a:solidFill>
                  <a:srgbClr val="FF0000"/>
                </a:solidFill>
                <a:latin typeface="微软雅黑" pitchFamily="34" charset="-122"/>
                <a:ea typeface="微软雅黑" pitchFamily="34" charset="-122"/>
              </a:rPr>
              <a:t>条</a:t>
            </a:r>
            <a:endParaRPr lang="zh-CN" altLang="en-US" sz="2800" b="1" dirty="0">
              <a:latin typeface="微软雅黑" pitchFamily="34" charset="-122"/>
              <a:ea typeface="微软雅黑" pitchFamily="34" charset="-122"/>
            </a:endParaRPr>
          </a:p>
        </p:txBody>
      </p:sp>
      <p:grpSp>
        <p:nvGrpSpPr>
          <p:cNvPr id="18" name="Group 6"/>
          <p:cNvGrpSpPr>
            <a:grpSpLocks/>
          </p:cNvGrpSpPr>
          <p:nvPr/>
        </p:nvGrpSpPr>
        <p:grpSpPr bwMode="auto">
          <a:xfrm>
            <a:off x="1345059" y="3212976"/>
            <a:ext cx="9648292" cy="912812"/>
            <a:chOff x="2304" y="1200"/>
            <a:chExt cx="3678" cy="774"/>
          </a:xfrm>
          <a:solidFill>
            <a:schemeClr val="accent3"/>
          </a:solidFill>
        </p:grpSpPr>
        <p:sp>
          <p:nvSpPr>
            <p:cNvPr id="19" name="AutoShape 7"/>
            <p:cNvSpPr>
              <a:spLocks noChangeArrowheads="1"/>
            </p:cNvSpPr>
            <p:nvPr/>
          </p:nvSpPr>
          <p:spPr bwMode="gray">
            <a:xfrm>
              <a:off x="2334" y="1200"/>
              <a:ext cx="3648" cy="774"/>
            </a:xfrm>
            <a:prstGeom prst="roundRect">
              <a:avLst>
                <a:gd name="adj" fmla="val 10889"/>
              </a:avLst>
            </a:prstGeom>
            <a:solidFill>
              <a:schemeClr val="accent5">
                <a:lumMod val="40000"/>
                <a:lumOff val="60000"/>
              </a:schemeClr>
            </a:solidFill>
            <a:ln w="38100">
              <a:noFill/>
              <a:round/>
              <a:headEnd/>
              <a:tailEnd/>
            </a:ln>
            <a:effectLst/>
          </p:spPr>
          <p:txBody>
            <a:bodyPr wrap="none" anchor="ctr"/>
            <a:lstStyle/>
            <a:p>
              <a:pPr algn="ctr">
                <a:defRPr/>
              </a:pPr>
              <a:endParaRPr lang="zh-CN" altLang="en-US">
                <a:ea typeface="宋体" pitchFamily="2" charset="-122"/>
              </a:endParaRPr>
            </a:p>
          </p:txBody>
        </p:sp>
        <p:sp>
          <p:nvSpPr>
            <p:cNvPr id="20" name="AutoShape 8"/>
            <p:cNvSpPr>
              <a:spLocks noChangeArrowheads="1"/>
            </p:cNvSpPr>
            <p:nvPr/>
          </p:nvSpPr>
          <p:spPr bwMode="gray">
            <a:xfrm>
              <a:off x="2304" y="1488"/>
              <a:ext cx="247" cy="240"/>
            </a:xfrm>
            <a:prstGeom prst="rightArrow">
              <a:avLst>
                <a:gd name="adj1" fmla="val 50000"/>
                <a:gd name="adj2" fmla="val 58333"/>
              </a:avLst>
            </a:prstGeom>
            <a:solidFill>
              <a:schemeClr val="bg1"/>
            </a:solidFill>
            <a:ln w="9525">
              <a:noFill/>
              <a:miter lim="800000"/>
              <a:headEnd/>
              <a:tailEnd/>
            </a:ln>
          </p:spPr>
          <p:txBody>
            <a:bodyPr wrap="none" anchor="ctr"/>
            <a:lstStyle/>
            <a:p>
              <a:pPr algn="ctr"/>
              <a:endParaRPr lang="zh-CN" altLang="en-US"/>
            </a:p>
          </p:txBody>
        </p:sp>
      </p:grpSp>
      <p:sp>
        <p:nvSpPr>
          <p:cNvPr id="21" name="矩形 20"/>
          <p:cNvSpPr/>
          <p:nvPr/>
        </p:nvSpPr>
        <p:spPr>
          <a:xfrm>
            <a:off x="2065139" y="3429000"/>
            <a:ext cx="6647974" cy="461665"/>
          </a:xfrm>
          <a:prstGeom prst="rect">
            <a:avLst/>
          </a:prstGeom>
        </p:spPr>
        <p:txBody>
          <a:bodyPr wrap="none">
            <a:spAutoFit/>
          </a:bodyPr>
          <a:lstStyle/>
          <a:p>
            <a:pPr eaLnBrk="0" hangingPunct="0"/>
            <a:r>
              <a:rPr lang="zh-CN" altLang="en-US" sz="2400" b="1" dirty="0" smtClean="0">
                <a:solidFill>
                  <a:srgbClr val="000000"/>
                </a:solidFill>
                <a:latin typeface="微软雅黑" pitchFamily="34" charset="-122"/>
                <a:ea typeface="微软雅黑" pitchFamily="34" charset="-122"/>
              </a:rPr>
              <a:t>（二）生产、销售假药、劣药应承担的法律责任</a:t>
            </a:r>
            <a:endParaRPr lang="en-US" altLang="zh-CN" sz="2400" b="1" dirty="0">
              <a:solidFill>
                <a:srgbClr val="000000"/>
              </a:solidFill>
              <a:latin typeface="微软雅黑" pitchFamily="34" charset="-122"/>
              <a:ea typeface="微软雅黑" pitchFamily="34" charset="-122"/>
            </a:endParaRPr>
          </a:p>
        </p:txBody>
      </p:sp>
      <p:grpSp>
        <p:nvGrpSpPr>
          <p:cNvPr id="22" name="Group 6"/>
          <p:cNvGrpSpPr>
            <a:grpSpLocks/>
          </p:cNvGrpSpPr>
          <p:nvPr/>
        </p:nvGrpSpPr>
        <p:grpSpPr bwMode="auto">
          <a:xfrm>
            <a:off x="1345059" y="4293096"/>
            <a:ext cx="9648292" cy="912812"/>
            <a:chOff x="2304" y="1200"/>
            <a:chExt cx="3678" cy="774"/>
          </a:xfrm>
          <a:solidFill>
            <a:schemeClr val="accent3"/>
          </a:solidFill>
        </p:grpSpPr>
        <p:sp>
          <p:nvSpPr>
            <p:cNvPr id="23" name="AutoShape 7"/>
            <p:cNvSpPr>
              <a:spLocks noChangeArrowheads="1"/>
            </p:cNvSpPr>
            <p:nvPr/>
          </p:nvSpPr>
          <p:spPr bwMode="gray">
            <a:xfrm>
              <a:off x="2334" y="1200"/>
              <a:ext cx="3648" cy="774"/>
            </a:xfrm>
            <a:prstGeom prst="roundRect">
              <a:avLst>
                <a:gd name="adj" fmla="val 10889"/>
              </a:avLst>
            </a:prstGeom>
            <a:solidFill>
              <a:schemeClr val="accent5">
                <a:lumMod val="40000"/>
                <a:lumOff val="60000"/>
              </a:schemeClr>
            </a:solidFill>
            <a:ln w="38100">
              <a:noFill/>
              <a:round/>
              <a:headEnd/>
              <a:tailEnd/>
            </a:ln>
            <a:effectLst/>
          </p:spPr>
          <p:txBody>
            <a:bodyPr wrap="none" anchor="ctr"/>
            <a:lstStyle/>
            <a:p>
              <a:pPr algn="ctr">
                <a:defRPr/>
              </a:pPr>
              <a:endParaRPr lang="zh-CN" altLang="en-US">
                <a:ea typeface="宋体" pitchFamily="2" charset="-122"/>
              </a:endParaRPr>
            </a:p>
          </p:txBody>
        </p:sp>
        <p:sp>
          <p:nvSpPr>
            <p:cNvPr id="24" name="AutoShape 8"/>
            <p:cNvSpPr>
              <a:spLocks noChangeArrowheads="1"/>
            </p:cNvSpPr>
            <p:nvPr/>
          </p:nvSpPr>
          <p:spPr bwMode="gray">
            <a:xfrm>
              <a:off x="2304" y="1488"/>
              <a:ext cx="247" cy="240"/>
            </a:xfrm>
            <a:prstGeom prst="rightArrow">
              <a:avLst>
                <a:gd name="adj1" fmla="val 50000"/>
                <a:gd name="adj2" fmla="val 58333"/>
              </a:avLst>
            </a:prstGeom>
            <a:solidFill>
              <a:schemeClr val="bg1"/>
            </a:solidFill>
            <a:ln w="9525">
              <a:noFill/>
              <a:miter lim="800000"/>
              <a:headEnd/>
              <a:tailEnd/>
            </a:ln>
          </p:spPr>
          <p:txBody>
            <a:bodyPr wrap="none" anchor="ctr"/>
            <a:lstStyle/>
            <a:p>
              <a:pPr algn="ctr"/>
              <a:endParaRPr lang="zh-CN" altLang="en-US"/>
            </a:p>
          </p:txBody>
        </p:sp>
      </p:grpSp>
      <p:sp>
        <p:nvSpPr>
          <p:cNvPr id="25" name="矩形 24"/>
          <p:cNvSpPr/>
          <p:nvPr/>
        </p:nvSpPr>
        <p:spPr>
          <a:xfrm>
            <a:off x="2065139" y="4509120"/>
            <a:ext cx="8568952" cy="461665"/>
          </a:xfrm>
          <a:prstGeom prst="rect">
            <a:avLst/>
          </a:prstGeom>
        </p:spPr>
        <p:txBody>
          <a:bodyPr wrap="square">
            <a:spAutoFit/>
          </a:bodyPr>
          <a:lstStyle/>
          <a:p>
            <a:pPr eaLnBrk="0" hangingPunct="0"/>
            <a:r>
              <a:rPr lang="zh-CN" altLang="en-US" sz="2400" b="1" dirty="0" smtClean="0">
                <a:solidFill>
                  <a:srgbClr val="000000"/>
                </a:solidFill>
                <a:latin typeface="微软雅黑" pitchFamily="34" charset="-122"/>
                <a:ea typeface="微软雅黑" pitchFamily="34" charset="-122"/>
              </a:rPr>
              <a:t>（三）违反</a:t>
            </a:r>
            <a:r>
              <a:rPr lang="en-US" altLang="zh-CN" sz="2400" b="1" dirty="0" smtClean="0">
                <a:solidFill>
                  <a:srgbClr val="000000"/>
                </a:solidFill>
                <a:latin typeface="微软雅黑" pitchFamily="34" charset="-122"/>
                <a:ea typeface="微软雅黑" pitchFamily="34" charset="-122"/>
              </a:rPr>
              <a:t>《</a:t>
            </a:r>
            <a:r>
              <a:rPr lang="zh-CN" altLang="en-US" sz="2400" b="1" dirty="0" smtClean="0">
                <a:solidFill>
                  <a:srgbClr val="000000"/>
                </a:solidFill>
                <a:latin typeface="微软雅黑" pitchFamily="34" charset="-122"/>
                <a:ea typeface="微软雅黑" pitchFamily="34" charset="-122"/>
              </a:rPr>
              <a:t>药品管理法</a:t>
            </a:r>
            <a:r>
              <a:rPr lang="en-US" altLang="zh-CN" sz="2400" b="1" dirty="0" smtClean="0">
                <a:solidFill>
                  <a:srgbClr val="000000"/>
                </a:solidFill>
                <a:latin typeface="微软雅黑" pitchFamily="34" charset="-122"/>
                <a:ea typeface="微软雅黑" pitchFamily="34" charset="-122"/>
              </a:rPr>
              <a:t>》</a:t>
            </a:r>
            <a:r>
              <a:rPr lang="zh-CN" altLang="en-US" sz="2400" b="1" dirty="0" smtClean="0">
                <a:solidFill>
                  <a:srgbClr val="000000"/>
                </a:solidFill>
                <a:latin typeface="微软雅黑" pitchFamily="34" charset="-122"/>
                <a:ea typeface="微软雅黑" pitchFamily="34" charset="-122"/>
              </a:rPr>
              <a:t>其他有关规定应承担的法律责任 </a:t>
            </a:r>
            <a:endParaRPr lang="zh-CN" altLang="en-US" sz="2400" b="1" dirty="0">
              <a:solidFill>
                <a:srgbClr val="000000"/>
              </a:solidFill>
              <a:latin typeface="微软雅黑" pitchFamily="34" charset="-122"/>
              <a:ea typeface="微软雅黑" pitchFamily="34" charset="-122"/>
            </a:endParaRPr>
          </a:p>
        </p:txBody>
      </p:sp>
      <p:grpSp>
        <p:nvGrpSpPr>
          <p:cNvPr id="26" name="Group 6"/>
          <p:cNvGrpSpPr>
            <a:grpSpLocks/>
          </p:cNvGrpSpPr>
          <p:nvPr/>
        </p:nvGrpSpPr>
        <p:grpSpPr bwMode="auto">
          <a:xfrm>
            <a:off x="1345059" y="5301208"/>
            <a:ext cx="9648292" cy="912812"/>
            <a:chOff x="2304" y="1200"/>
            <a:chExt cx="3678" cy="774"/>
          </a:xfrm>
          <a:solidFill>
            <a:schemeClr val="accent3"/>
          </a:solidFill>
        </p:grpSpPr>
        <p:sp>
          <p:nvSpPr>
            <p:cNvPr id="27" name="AutoShape 7"/>
            <p:cNvSpPr>
              <a:spLocks noChangeArrowheads="1"/>
            </p:cNvSpPr>
            <p:nvPr/>
          </p:nvSpPr>
          <p:spPr bwMode="gray">
            <a:xfrm>
              <a:off x="2334" y="1200"/>
              <a:ext cx="3648" cy="774"/>
            </a:xfrm>
            <a:prstGeom prst="roundRect">
              <a:avLst>
                <a:gd name="adj" fmla="val 10889"/>
              </a:avLst>
            </a:prstGeom>
            <a:solidFill>
              <a:schemeClr val="accent5">
                <a:lumMod val="40000"/>
                <a:lumOff val="60000"/>
              </a:schemeClr>
            </a:solidFill>
            <a:ln w="38100">
              <a:noFill/>
              <a:round/>
              <a:headEnd/>
              <a:tailEnd/>
            </a:ln>
            <a:effectLst/>
          </p:spPr>
          <p:txBody>
            <a:bodyPr wrap="none" anchor="ctr"/>
            <a:lstStyle/>
            <a:p>
              <a:pPr algn="ctr">
                <a:defRPr/>
              </a:pPr>
              <a:endParaRPr lang="zh-CN" altLang="en-US">
                <a:ea typeface="宋体" pitchFamily="2" charset="-122"/>
              </a:endParaRPr>
            </a:p>
          </p:txBody>
        </p:sp>
        <p:sp>
          <p:nvSpPr>
            <p:cNvPr id="28" name="AutoShape 8"/>
            <p:cNvSpPr>
              <a:spLocks noChangeArrowheads="1"/>
            </p:cNvSpPr>
            <p:nvPr/>
          </p:nvSpPr>
          <p:spPr bwMode="gray">
            <a:xfrm>
              <a:off x="2304" y="1488"/>
              <a:ext cx="247" cy="240"/>
            </a:xfrm>
            <a:prstGeom prst="rightArrow">
              <a:avLst>
                <a:gd name="adj1" fmla="val 50000"/>
                <a:gd name="adj2" fmla="val 58333"/>
              </a:avLst>
            </a:prstGeom>
            <a:solidFill>
              <a:schemeClr val="bg1"/>
            </a:solidFill>
            <a:ln w="9525">
              <a:noFill/>
              <a:miter lim="800000"/>
              <a:headEnd/>
              <a:tailEnd/>
            </a:ln>
          </p:spPr>
          <p:txBody>
            <a:bodyPr wrap="none" anchor="ctr"/>
            <a:lstStyle/>
            <a:p>
              <a:pPr algn="ctr"/>
              <a:endParaRPr lang="zh-CN" altLang="en-US"/>
            </a:p>
          </p:txBody>
        </p:sp>
      </p:grpSp>
      <p:sp>
        <p:nvSpPr>
          <p:cNvPr id="29" name="矩形 28"/>
          <p:cNvSpPr/>
          <p:nvPr/>
        </p:nvSpPr>
        <p:spPr>
          <a:xfrm>
            <a:off x="2065139" y="5517232"/>
            <a:ext cx="7138493" cy="461665"/>
          </a:xfrm>
          <a:prstGeom prst="rect">
            <a:avLst/>
          </a:prstGeom>
        </p:spPr>
        <p:txBody>
          <a:bodyPr wrap="none">
            <a:spAutoFit/>
          </a:bodyPr>
          <a:lstStyle/>
          <a:p>
            <a:pPr eaLnBrk="0" hangingPunct="0"/>
            <a:r>
              <a:rPr lang="zh-CN" altLang="en-US" sz="2400" b="1" dirty="0" smtClean="0">
                <a:solidFill>
                  <a:srgbClr val="000000"/>
                </a:solidFill>
                <a:latin typeface="微软雅黑" pitchFamily="34" charset="-122"/>
                <a:ea typeface="微软雅黑" pitchFamily="34" charset="-122"/>
              </a:rPr>
              <a:t>（四）行政主体违反药品管理法应承担的法律责任  </a:t>
            </a:r>
            <a:endParaRPr lang="zh-CN" altLang="en-US" sz="2400" b="1" dirty="0">
              <a:solidFill>
                <a:srgbClr val="00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833"/>
          <p:cNvSpPr>
            <a:spLocks noChangeArrowheads="1"/>
          </p:cNvSpPr>
          <p:nvPr/>
        </p:nvSpPr>
        <p:spPr bwMode="auto">
          <a:xfrm rot="16200000">
            <a:off x="5720256" y="-3640895"/>
            <a:ext cx="657273" cy="9891642"/>
          </a:xfrm>
          <a:prstGeom prst="roundRect">
            <a:avLst>
              <a:gd name="adj" fmla="val 16667"/>
            </a:avLst>
          </a:prstGeom>
          <a:gradFill rotWithShape="1">
            <a:gsLst>
              <a:gs pos="0">
                <a:schemeClr val="accent1">
                  <a:gamma/>
                  <a:tint val="76078"/>
                  <a:invGamma/>
                </a:schemeClr>
              </a:gs>
              <a:gs pos="50000">
                <a:schemeClr val="accent1">
                  <a:alpha val="25999"/>
                </a:schemeClr>
              </a:gs>
              <a:gs pos="100000">
                <a:schemeClr val="accent1">
                  <a:gamma/>
                  <a:tint val="76078"/>
                  <a:invGamma/>
                </a:schemeClr>
              </a:gs>
            </a:gsLst>
            <a:lin ang="5400000" scaled="1"/>
          </a:gradFill>
          <a:ln w="9525" algn="ctr">
            <a:solidFill>
              <a:schemeClr val="bg1"/>
            </a:solidFill>
            <a:round/>
            <a:headEnd/>
            <a:tailEnd/>
          </a:ln>
        </p:spPr>
        <p:txBody>
          <a:bodyPr vert="eaVert" anchor="ctr">
            <a:spAutoFit/>
          </a:bodyPr>
          <a:lstStyle/>
          <a:p>
            <a:pPr>
              <a:lnSpc>
                <a:spcPct val="110000"/>
              </a:lnSpc>
              <a:spcBef>
                <a:spcPct val="20000"/>
              </a:spcBef>
              <a:defRPr/>
            </a:pPr>
            <a:r>
              <a:rPr lang="zh-CN" altLang="zh-CN" sz="2400" b="1" dirty="0">
                <a:solidFill>
                  <a:srgbClr val="0070C0"/>
                </a:solidFill>
                <a:ea typeface="楷体_GB2312" pitchFamily="49" charset="-122"/>
              </a:rPr>
              <a:t>（</a:t>
            </a:r>
            <a:r>
              <a:rPr lang="zh-CN" altLang="en-US" sz="2600" b="1" dirty="0">
                <a:solidFill>
                  <a:srgbClr val="0070C0"/>
                </a:solidFill>
                <a:latin typeface="微软雅黑" pitchFamily="34" charset="-122"/>
                <a:ea typeface="微软雅黑" pitchFamily="34" charset="-122"/>
              </a:rPr>
              <a:t>一</a:t>
            </a:r>
            <a:r>
              <a:rPr lang="zh-CN" altLang="zh-CN" sz="2600" b="1" dirty="0">
                <a:solidFill>
                  <a:srgbClr val="0070C0"/>
                </a:solidFill>
                <a:latin typeface="微软雅黑" pitchFamily="34" charset="-122"/>
                <a:ea typeface="微软雅黑" pitchFamily="34" charset="-122"/>
              </a:rPr>
              <a:t>）</a:t>
            </a:r>
            <a:r>
              <a:rPr lang="zh-CN" altLang="en-US" sz="2600" b="1" dirty="0">
                <a:solidFill>
                  <a:srgbClr val="0070C0"/>
                </a:solidFill>
                <a:latin typeface="微软雅黑" pitchFamily="34" charset="-122"/>
                <a:ea typeface="微软雅黑" pitchFamily="34" charset="-122"/>
              </a:rPr>
              <a:t>违反有关许可证、药品批准证明文件应当承担的法律责任</a:t>
            </a:r>
            <a:endParaRPr lang="en-US" altLang="zh-CN" sz="2600" b="1" dirty="0">
              <a:solidFill>
                <a:srgbClr val="0070C0"/>
              </a:solidFill>
              <a:latin typeface="微软雅黑" pitchFamily="34" charset="-122"/>
              <a:ea typeface="微软雅黑" pitchFamily="34" charset="-122"/>
            </a:endParaRPr>
          </a:p>
        </p:txBody>
      </p:sp>
      <p:sp>
        <p:nvSpPr>
          <p:cNvPr id="109571" name="AutoShape 4"/>
          <p:cNvSpPr>
            <a:spLocks noChangeArrowheads="1"/>
          </p:cNvSpPr>
          <p:nvPr/>
        </p:nvSpPr>
        <p:spPr bwMode="gray">
          <a:xfrm>
            <a:off x="985018" y="2276475"/>
            <a:ext cx="10441161" cy="3384550"/>
          </a:xfrm>
          <a:prstGeom prst="roundRect">
            <a:avLst>
              <a:gd name="adj" fmla="val 16667"/>
            </a:avLst>
          </a:prstGeom>
          <a:noFill/>
          <a:ln w="25400" algn="ctr">
            <a:solidFill>
              <a:schemeClr val="accent1"/>
            </a:solidFill>
            <a:round/>
            <a:headEnd/>
            <a:tailEnd/>
          </a:ln>
        </p:spPr>
        <p:txBody>
          <a:bodyPr anchor="ctr"/>
          <a:lstStyle/>
          <a:p>
            <a:pPr marL="342900" indent="-342900">
              <a:lnSpc>
                <a:spcPct val="130000"/>
              </a:lnSpc>
              <a:buClr>
                <a:schemeClr val="accent2"/>
              </a:buClr>
              <a:buFont typeface="Wingdings" pitchFamily="2" charset="2"/>
              <a:buNone/>
            </a:pPr>
            <a:endParaRPr lang="zh-CN" altLang="en-US" sz="2000" b="1">
              <a:latin typeface="楷体_GB2312" pitchFamily="49" charset="-122"/>
              <a:ea typeface="楷体_GB2312" pitchFamily="49" charset="-122"/>
            </a:endParaRPr>
          </a:p>
          <a:p>
            <a:pPr marL="342900" indent="-342900" algn="ctr"/>
            <a:endParaRPr lang="en-US" altLang="zh-CN" sz="2000" b="1">
              <a:latin typeface="楷体_GB2312" pitchFamily="49" charset="-122"/>
              <a:ea typeface="楷体_GB2312" pitchFamily="49" charset="-122"/>
            </a:endParaRPr>
          </a:p>
        </p:txBody>
      </p:sp>
      <p:sp>
        <p:nvSpPr>
          <p:cNvPr id="109572" name="Text Box 5"/>
          <p:cNvSpPr txBox="1">
            <a:spLocks noChangeArrowheads="1"/>
          </p:cNvSpPr>
          <p:nvPr/>
        </p:nvSpPr>
        <p:spPr bwMode="auto">
          <a:xfrm>
            <a:off x="1633091" y="2492896"/>
            <a:ext cx="9194247" cy="2797048"/>
          </a:xfrm>
          <a:prstGeom prst="rect">
            <a:avLst/>
          </a:prstGeom>
          <a:noFill/>
          <a:ln w="9525">
            <a:noFill/>
            <a:miter lim="800000"/>
            <a:headEnd/>
            <a:tailEnd/>
          </a:ln>
        </p:spPr>
        <p:txBody>
          <a:bodyPr wrap="square">
            <a:spAutoFit/>
          </a:bodyPr>
          <a:lstStyle/>
          <a:p>
            <a:pPr algn="just">
              <a:lnSpc>
                <a:spcPct val="150000"/>
              </a:lnSpc>
            </a:pPr>
            <a:r>
              <a:rPr lang="zh-CN" altLang="en-US" sz="2400" b="1" dirty="0">
                <a:solidFill>
                  <a:srgbClr val="000000"/>
                </a:solidFill>
                <a:latin typeface="微软雅黑" pitchFamily="34" charset="-122"/>
                <a:ea typeface="微软雅黑" pitchFamily="34" charset="-122"/>
              </a:rPr>
              <a:t>      未取得药品生产许可证、药品经营许可证或者医疗机构制剂许可证生产、销售药品的，</a:t>
            </a:r>
            <a:r>
              <a:rPr lang="zh-CN" altLang="en-US" sz="2400" b="1" dirty="0">
                <a:solidFill>
                  <a:srgbClr val="FF0000"/>
                </a:solidFill>
                <a:latin typeface="微软雅黑" pitchFamily="34" charset="-122"/>
                <a:ea typeface="微软雅黑" pitchFamily="34" charset="-122"/>
              </a:rPr>
              <a:t>责令关闭，没收违法生产、销售的药品和违法所得</a:t>
            </a:r>
            <a:r>
              <a:rPr lang="zh-CN" altLang="en-US" sz="2400" b="1" dirty="0" smtClean="0">
                <a:solidFill>
                  <a:srgbClr val="FF0000"/>
                </a:solidFill>
                <a:latin typeface="微软雅黑" pitchFamily="34" charset="-122"/>
                <a:ea typeface="微软雅黑" pitchFamily="34" charset="-122"/>
              </a:rPr>
              <a:t>，并处违法生产、销售的药品</a:t>
            </a:r>
            <a:r>
              <a:rPr lang="zh-CN" altLang="en-US" sz="2400" b="1" dirty="0" smtClean="0">
                <a:solidFill>
                  <a:srgbClr val="000000"/>
                </a:solidFill>
                <a:latin typeface="微软雅黑" pitchFamily="34" charset="-122"/>
                <a:ea typeface="微软雅黑" pitchFamily="34" charset="-122"/>
              </a:rPr>
              <a:t>（包括已售出和未售出的药品，下同）</a:t>
            </a:r>
            <a:r>
              <a:rPr lang="zh-CN" altLang="en-US" sz="2400" b="1" dirty="0" smtClean="0">
                <a:solidFill>
                  <a:srgbClr val="FF0000"/>
                </a:solidFill>
                <a:latin typeface="微软雅黑" pitchFamily="34" charset="-122"/>
                <a:ea typeface="微软雅黑" pitchFamily="34" charset="-122"/>
              </a:rPr>
              <a:t>货值金额十五倍以上三十倍以下的罚款</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a:lnSpc>
                <a:spcPct val="150000"/>
              </a:lnSpc>
            </a:pPr>
            <a:r>
              <a:rPr lang="en-US" altLang="zh-CN" sz="2400" b="1" dirty="0" smtClean="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货值金额不足十万元的，按十万元计算。</a:t>
            </a:r>
            <a:endParaRPr lang="en-US" altLang="zh-CN" sz="2400" b="1" dirty="0" smtClean="0">
              <a:solidFill>
                <a:srgbClr val="00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矩形 1">
            <a:extLst>
              <a:ext uri="{FF2B5EF4-FFF2-40B4-BE49-F238E27FC236}">
                <a16:creationId xmlns="" xmlns:a16="http://schemas.microsoft.com/office/drawing/2014/main" id="{F7E05F71-DC5E-4234-B4A9-978CA6EC1788}"/>
              </a:ext>
            </a:extLst>
          </p:cNvPr>
          <p:cNvSpPr/>
          <p:nvPr/>
        </p:nvSpPr>
        <p:spPr>
          <a:xfrm>
            <a:off x="3001243" y="2276872"/>
            <a:ext cx="6264696" cy="3416320"/>
          </a:xfrm>
          <a:prstGeom prst="rect">
            <a:avLst/>
          </a:prstGeom>
        </p:spPr>
        <p:txBody>
          <a:bodyPr wrap="square">
            <a:spAutoFit/>
          </a:bodyPr>
          <a:lstStyle/>
          <a:p>
            <a:pPr>
              <a:lnSpc>
                <a:spcPct val="150000"/>
              </a:lnSpc>
              <a:buFont typeface="Wingdings" panose="05000000000000000000" pitchFamily="2" charset="2"/>
              <a:buNone/>
            </a:pPr>
            <a:r>
              <a:rPr lang="en-US" altLang="zh-CN" sz="2400" b="1" dirty="0" smtClean="0">
                <a:solidFill>
                  <a:srgbClr val="0070C0"/>
                </a:solidFill>
                <a:latin typeface="微软雅黑" pitchFamily="34" charset="-122"/>
                <a:ea typeface="微软雅黑" pitchFamily="34" charset="-122"/>
              </a:rPr>
              <a:t>       </a:t>
            </a:r>
            <a:r>
              <a:rPr lang="zh-CN" altLang="zh-CN" sz="2400" b="1" dirty="0" smtClean="0">
                <a:solidFill>
                  <a:srgbClr val="0070C0"/>
                </a:solidFill>
                <a:latin typeface="微软雅黑" pitchFamily="34" charset="-122"/>
                <a:ea typeface="微软雅黑" pitchFamily="34" charset="-122"/>
              </a:rPr>
              <a:t>第一条　</a:t>
            </a:r>
            <a:r>
              <a:rPr lang="zh-CN" altLang="zh-CN" sz="2400" b="1" dirty="0" smtClean="0">
                <a:latin typeface="微软雅黑" pitchFamily="34" charset="-122"/>
                <a:ea typeface="微软雅黑" pitchFamily="34" charset="-122"/>
              </a:rPr>
              <a:t>为了加强药品管理，保证药品质量，保障公众用药安全和合法权益，</a:t>
            </a:r>
            <a:r>
              <a:rPr lang="zh-CN" altLang="zh-CN" sz="2400" b="1" dirty="0" smtClean="0">
                <a:solidFill>
                  <a:srgbClr val="FF0000"/>
                </a:solidFill>
                <a:latin typeface="微软雅黑" pitchFamily="34" charset="-122"/>
                <a:ea typeface="微软雅黑" pitchFamily="34" charset="-122"/>
              </a:rPr>
              <a:t>保护</a:t>
            </a:r>
            <a:r>
              <a:rPr lang="zh-CN" altLang="zh-CN" sz="2400" b="1" dirty="0" smtClean="0">
                <a:latin typeface="微软雅黑" pitchFamily="34" charset="-122"/>
                <a:ea typeface="微软雅黑" pitchFamily="34" charset="-122"/>
              </a:rPr>
              <a:t>和</a:t>
            </a:r>
            <a:r>
              <a:rPr lang="zh-CN" altLang="zh-CN" sz="2400" b="1" dirty="0" smtClean="0">
                <a:solidFill>
                  <a:srgbClr val="FF0000"/>
                </a:solidFill>
                <a:latin typeface="微软雅黑" pitchFamily="34" charset="-122"/>
                <a:ea typeface="微软雅黑" pitchFamily="34" charset="-122"/>
              </a:rPr>
              <a:t>促进</a:t>
            </a:r>
            <a:r>
              <a:rPr lang="zh-CN" altLang="zh-CN" sz="2400" b="1" dirty="0" smtClean="0">
                <a:latin typeface="微软雅黑" pitchFamily="34" charset="-122"/>
                <a:ea typeface="微软雅黑" pitchFamily="34" charset="-122"/>
              </a:rPr>
              <a:t>公众健康</a:t>
            </a:r>
            <a:r>
              <a:rPr lang="zh-CN" altLang="en-US" sz="2400" b="1" dirty="0" smtClean="0">
                <a:latin typeface="微软雅黑" pitchFamily="34" charset="-122"/>
                <a:ea typeface="微软雅黑" pitchFamily="34" charset="-122"/>
              </a:rPr>
              <a:t>，</a:t>
            </a:r>
            <a:r>
              <a:rPr lang="zh-CN" altLang="zh-CN" sz="2400" b="1" dirty="0" smtClean="0">
                <a:latin typeface="微软雅黑" pitchFamily="34" charset="-122"/>
                <a:ea typeface="微软雅黑" pitchFamily="34" charset="-122"/>
              </a:rPr>
              <a:t>制定本法。</a:t>
            </a:r>
            <a:r>
              <a:rPr lang="en-US" altLang="zh-CN" sz="2400" dirty="0" smtClean="0"/>
              <a:t/>
            </a:r>
            <a:br>
              <a:rPr lang="en-US" altLang="zh-CN" sz="2400" dirty="0" smtClean="0"/>
            </a:br>
            <a:r>
              <a:rPr lang="zh-CN" altLang="en-US" sz="2400" b="1" dirty="0" smtClean="0">
                <a:latin typeface="微软雅黑" panose="020B0503020204020204" pitchFamily="34" charset="-122"/>
                <a:ea typeface="微软雅黑" panose="020B0503020204020204" pitchFamily="34" charset="-122"/>
              </a:rPr>
              <a:t>       </a:t>
            </a:r>
            <a:r>
              <a:rPr lang="zh-CN" altLang="en-US" sz="2400" b="1" dirty="0" smtClean="0">
                <a:solidFill>
                  <a:srgbClr val="2F5EB0"/>
                </a:solidFill>
                <a:latin typeface="微软雅黑" panose="020B0503020204020204" pitchFamily="34" charset="-122"/>
                <a:ea typeface="微软雅黑" panose="020B0503020204020204" pitchFamily="34" charset="-122"/>
              </a:rPr>
              <a:t>将</a:t>
            </a:r>
            <a:r>
              <a:rPr lang="zh-CN" altLang="en-US" sz="2400" b="1" dirty="0">
                <a:solidFill>
                  <a:srgbClr val="FF0000"/>
                </a:solidFill>
                <a:latin typeface="微软雅黑" panose="020B0503020204020204" pitchFamily="34" charset="-122"/>
                <a:ea typeface="微软雅黑" panose="020B0503020204020204" pitchFamily="34" charset="-122"/>
              </a:rPr>
              <a:t>“保护和促进公众健康”</a:t>
            </a:r>
            <a:r>
              <a:rPr lang="zh-CN" altLang="en-US" sz="2400" b="1" dirty="0">
                <a:solidFill>
                  <a:srgbClr val="2F5EB0"/>
                </a:solidFill>
                <a:latin typeface="微软雅黑" panose="020B0503020204020204" pitchFamily="34" charset="-122"/>
                <a:ea typeface="微软雅黑" panose="020B0503020204020204" pitchFamily="34" charset="-122"/>
              </a:rPr>
              <a:t>作为药品管理的立法宗旨，</a:t>
            </a:r>
            <a:r>
              <a:rPr lang="zh-CN" altLang="en-US" sz="2400" b="1" dirty="0" smtClean="0">
                <a:solidFill>
                  <a:srgbClr val="2F5EB0"/>
                </a:solidFill>
                <a:latin typeface="微软雅黑" panose="020B0503020204020204" pitchFamily="34" charset="-122"/>
                <a:ea typeface="微软雅黑" panose="020B0503020204020204" pitchFamily="34" charset="-122"/>
              </a:rPr>
              <a:t>这既是药品管理之道，也是监管价值的回归。</a:t>
            </a:r>
            <a:endParaRPr lang="en-US" altLang="zh-CN" dirty="0">
              <a:solidFill>
                <a:srgbClr val="2F5EB0"/>
              </a:solidFill>
              <a:latin typeface="微软雅黑" panose="020B0503020204020204" pitchFamily="34" charset="-122"/>
              <a:ea typeface="微软雅黑" panose="020B0503020204020204" pitchFamily="34" charset="-122"/>
            </a:endParaRPr>
          </a:p>
        </p:txBody>
      </p:sp>
      <p:sp>
        <p:nvSpPr>
          <p:cNvPr id="11" name="矩形: 圆角 10">
            <a:extLst>
              <a:ext uri="{FF2B5EF4-FFF2-40B4-BE49-F238E27FC236}">
                <a16:creationId xmlns="" xmlns:a16="http://schemas.microsoft.com/office/drawing/2014/main" id="{9888E9CE-E8E9-43D9-A1D3-91927D240DAA}"/>
              </a:ext>
            </a:extLst>
          </p:cNvPr>
          <p:cNvSpPr/>
          <p:nvPr/>
        </p:nvSpPr>
        <p:spPr>
          <a:xfrm>
            <a:off x="3642726" y="811471"/>
            <a:ext cx="4777471" cy="1349395"/>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 xmlns:a16="http://schemas.microsoft.com/office/drawing/2014/main" id="{0533FC64-D36B-487C-9D5A-9D18A1F8149B}"/>
              </a:ext>
            </a:extLst>
          </p:cNvPr>
          <p:cNvSpPr/>
          <p:nvPr/>
        </p:nvSpPr>
        <p:spPr>
          <a:xfrm>
            <a:off x="3793331" y="1196753"/>
            <a:ext cx="4674453" cy="461665"/>
          </a:xfrm>
          <a:prstGeom prst="rect">
            <a:avLst/>
          </a:prstGeom>
        </p:spPr>
        <p:txBody>
          <a:bodyPr wrap="square">
            <a:spAutoFit/>
          </a:bodyPr>
          <a:lstStyle/>
          <a:p>
            <a:r>
              <a:rPr lang="en-US" altLang="zh-CN" sz="2400" b="1" dirty="0" smtClean="0">
                <a:solidFill>
                  <a:srgbClr val="FF0000"/>
                </a:solidFill>
                <a:latin typeface="微软雅黑" panose="020B0503020204020204" pitchFamily="34" charset="-122"/>
                <a:ea typeface="微软雅黑" panose="020B0503020204020204" pitchFamily="34" charset="-122"/>
              </a:rPr>
              <a:t>2.  </a:t>
            </a:r>
            <a:r>
              <a:rPr lang="zh-CN" altLang="en-US" sz="2400" b="1" dirty="0" smtClean="0">
                <a:solidFill>
                  <a:srgbClr val="FF0000"/>
                </a:solidFill>
                <a:latin typeface="微软雅黑" panose="020B0503020204020204" pitchFamily="34" charset="-122"/>
                <a:ea typeface="微软雅黑" panose="020B0503020204020204" pitchFamily="34" charset="-122"/>
              </a:rPr>
              <a:t>完善</a:t>
            </a:r>
            <a:r>
              <a:rPr lang="zh-CN" altLang="en-US" sz="2400" b="1" dirty="0">
                <a:solidFill>
                  <a:srgbClr val="FF0000"/>
                </a:solidFill>
                <a:latin typeface="微软雅黑" panose="020B0503020204020204" pitchFamily="34" charset="-122"/>
                <a:ea typeface="微软雅黑" panose="020B0503020204020204" pitchFamily="34" charset="-122"/>
              </a:rPr>
              <a:t>了药品管理法的立法宗旨</a:t>
            </a:r>
            <a:endParaRPr lang="zh-CN" altLang="en-US" sz="2400" b="1" dirty="0"/>
          </a:p>
        </p:txBody>
      </p:sp>
      <p:sp>
        <p:nvSpPr>
          <p:cNvPr id="3" name="矩形: 圆角 2">
            <a:extLst>
              <a:ext uri="{FF2B5EF4-FFF2-40B4-BE49-F238E27FC236}">
                <a16:creationId xmlns="" xmlns:a16="http://schemas.microsoft.com/office/drawing/2014/main" id="{24843636-82BF-4DA6-9E95-7FE0C933E2D2}"/>
              </a:ext>
            </a:extLst>
          </p:cNvPr>
          <p:cNvSpPr/>
          <p:nvPr/>
        </p:nvSpPr>
        <p:spPr>
          <a:xfrm>
            <a:off x="2641203" y="2147349"/>
            <a:ext cx="6780518" cy="38933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3578697063"/>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Text Box 5"/>
          <p:cNvSpPr txBox="1">
            <a:spLocks noChangeArrowheads="1"/>
          </p:cNvSpPr>
          <p:nvPr/>
        </p:nvSpPr>
        <p:spPr bwMode="auto">
          <a:xfrm>
            <a:off x="334520" y="836613"/>
            <a:ext cx="11001064" cy="5853910"/>
          </a:xfrm>
          <a:prstGeom prst="rect">
            <a:avLst/>
          </a:prstGeom>
          <a:noFill/>
          <a:ln w="9525">
            <a:noFill/>
            <a:miter lim="800000"/>
            <a:headEnd/>
            <a:tailEnd/>
          </a:ln>
        </p:spPr>
        <p:txBody>
          <a:bodyPr>
            <a:spAutoFit/>
          </a:bodyPr>
          <a:lstStyle/>
          <a:p>
            <a:pPr lvl="1" algn="just">
              <a:lnSpc>
                <a:spcPct val="120000"/>
              </a:lnSpc>
              <a:buClr>
                <a:schemeClr val="accent2"/>
              </a:buClr>
            </a:pPr>
            <a:r>
              <a:rPr lang="zh-CN" altLang="en-US" sz="2400" b="1" dirty="0">
                <a:solidFill>
                  <a:srgbClr val="FF0000"/>
                </a:solidFill>
                <a:latin typeface="微软雅黑" pitchFamily="34" charset="-122"/>
                <a:ea typeface="微软雅黑" pitchFamily="34" charset="-122"/>
              </a:rPr>
              <a:t>伪造、变造、出租、出借、非法买卖许可证或者药品批准证明文件的</a:t>
            </a:r>
            <a:r>
              <a:rPr lang="zh-CN" altLang="en-US" sz="2400" b="1" dirty="0">
                <a:solidFill>
                  <a:srgbClr val="000000"/>
                </a:solidFill>
                <a:latin typeface="微软雅黑" pitchFamily="34" charset="-122"/>
                <a:ea typeface="微软雅黑" pitchFamily="34" charset="-122"/>
              </a:rPr>
              <a:t>，</a:t>
            </a:r>
            <a:endParaRPr lang="en-US" altLang="zh-CN" sz="2400" b="1" dirty="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a:solidFill>
                  <a:srgbClr val="000000"/>
                </a:solidFill>
                <a:latin typeface="微软雅黑" pitchFamily="34" charset="-122"/>
                <a:ea typeface="微软雅黑" pitchFamily="34" charset="-122"/>
              </a:rPr>
              <a:t>没收违法所得，并处违法所得</a:t>
            </a:r>
            <a:r>
              <a:rPr lang="zh-CN" altLang="en-US" sz="2400" b="1" dirty="0">
                <a:solidFill>
                  <a:srgbClr val="FF0000"/>
                </a:solidFill>
                <a:latin typeface="微软雅黑" pitchFamily="34" charset="-122"/>
                <a:ea typeface="微软雅黑" pitchFamily="34" charset="-122"/>
              </a:rPr>
              <a:t>一倍以上五倍以下</a:t>
            </a:r>
            <a:r>
              <a:rPr lang="zh-CN" altLang="en-US" sz="2400" b="1" dirty="0">
                <a:solidFill>
                  <a:srgbClr val="000000"/>
                </a:solidFill>
                <a:latin typeface="微软雅黑" pitchFamily="34" charset="-122"/>
                <a:ea typeface="微软雅黑" pitchFamily="34" charset="-122"/>
              </a:rPr>
              <a:t>的罚款；</a:t>
            </a:r>
            <a:endParaRPr lang="en-US" altLang="zh-CN" sz="2400" b="1" dirty="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a:solidFill>
                  <a:srgbClr val="000000"/>
                </a:solidFill>
                <a:latin typeface="微软雅黑" pitchFamily="34" charset="-122"/>
                <a:ea typeface="微软雅黑" pitchFamily="34" charset="-122"/>
              </a:rPr>
              <a:t>情节严重的</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smtClean="0">
                <a:solidFill>
                  <a:srgbClr val="000000"/>
                </a:solidFill>
                <a:latin typeface="微软雅黑" pitchFamily="34" charset="-122"/>
                <a:ea typeface="微软雅黑" pitchFamily="34" charset="-122"/>
              </a:rPr>
              <a:t>并</a:t>
            </a:r>
            <a:r>
              <a:rPr lang="zh-CN" altLang="en-US" sz="2400" b="1" dirty="0">
                <a:solidFill>
                  <a:srgbClr val="000000"/>
                </a:solidFill>
                <a:latin typeface="微软雅黑" pitchFamily="34" charset="-122"/>
                <a:ea typeface="微软雅黑" pitchFamily="34" charset="-122"/>
              </a:rPr>
              <a:t>处违法所得</a:t>
            </a:r>
            <a:r>
              <a:rPr lang="zh-CN" altLang="en-US" sz="2400" b="1" dirty="0">
                <a:solidFill>
                  <a:srgbClr val="FF0000"/>
                </a:solidFill>
                <a:latin typeface="微软雅黑" pitchFamily="34" charset="-122"/>
                <a:ea typeface="微软雅黑" pitchFamily="34" charset="-122"/>
              </a:rPr>
              <a:t>五倍以上十五倍以下</a:t>
            </a:r>
            <a:r>
              <a:rPr lang="zh-CN" altLang="en-US" sz="2400" b="1" dirty="0">
                <a:solidFill>
                  <a:srgbClr val="000000"/>
                </a:solidFill>
                <a:latin typeface="微软雅黑" pitchFamily="34" charset="-122"/>
                <a:ea typeface="微软雅黑" pitchFamily="34" charset="-122"/>
              </a:rPr>
              <a:t>的罚款</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smtClean="0">
                <a:solidFill>
                  <a:srgbClr val="000000"/>
                </a:solidFill>
                <a:latin typeface="微软雅黑" pitchFamily="34" charset="-122"/>
                <a:ea typeface="微软雅黑" pitchFamily="34" charset="-122"/>
              </a:rPr>
              <a:t>吊销</a:t>
            </a:r>
            <a:r>
              <a:rPr lang="zh-CN" altLang="en-US" sz="2400" b="1" dirty="0">
                <a:solidFill>
                  <a:srgbClr val="000000"/>
                </a:solidFill>
                <a:latin typeface="微软雅黑" pitchFamily="34" charset="-122"/>
                <a:ea typeface="微软雅黑" pitchFamily="34" charset="-122"/>
              </a:rPr>
              <a:t>药品生产许可证、药品经营许可证、医疗机构制剂许可证或者药品批准证明文件</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smtClean="0">
                <a:solidFill>
                  <a:srgbClr val="000000"/>
                </a:solidFill>
                <a:latin typeface="微软雅黑" pitchFamily="34" charset="-122"/>
                <a:ea typeface="微软雅黑" pitchFamily="34" charset="-122"/>
              </a:rPr>
              <a:t>对</a:t>
            </a:r>
            <a:r>
              <a:rPr lang="zh-CN" altLang="en-US" sz="2400" b="1" dirty="0">
                <a:solidFill>
                  <a:srgbClr val="000000"/>
                </a:solidFill>
                <a:latin typeface="微软雅黑" pitchFamily="34" charset="-122"/>
                <a:ea typeface="微软雅黑" pitchFamily="34" charset="-122"/>
              </a:rPr>
              <a:t>法定代表人、主要负责人、直接负责的主管人员和其他责任人员，</a:t>
            </a:r>
            <a:r>
              <a:rPr lang="zh-CN" altLang="en-US" sz="2400" b="1" dirty="0">
                <a:solidFill>
                  <a:srgbClr val="FF0000"/>
                </a:solidFill>
                <a:latin typeface="微软雅黑" pitchFamily="34" charset="-122"/>
                <a:ea typeface="微软雅黑" pitchFamily="34" charset="-122"/>
              </a:rPr>
              <a:t>处二万元以上二十万元以下</a:t>
            </a:r>
            <a:r>
              <a:rPr lang="zh-CN" altLang="en-US" sz="2400" b="1" dirty="0">
                <a:solidFill>
                  <a:srgbClr val="000000"/>
                </a:solidFill>
                <a:latin typeface="微软雅黑" pitchFamily="34" charset="-122"/>
                <a:ea typeface="微软雅黑" pitchFamily="34" charset="-122"/>
              </a:rPr>
              <a:t>的罚款</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smtClean="0">
                <a:solidFill>
                  <a:srgbClr val="FF0000"/>
                </a:solidFill>
                <a:latin typeface="微软雅黑" pitchFamily="34" charset="-122"/>
                <a:ea typeface="微软雅黑" pitchFamily="34" charset="-122"/>
              </a:rPr>
              <a:t>十年内</a:t>
            </a:r>
            <a:r>
              <a:rPr lang="zh-CN" altLang="en-US" sz="2400" b="1" dirty="0">
                <a:solidFill>
                  <a:srgbClr val="FF0000"/>
                </a:solidFill>
                <a:latin typeface="微软雅黑" pitchFamily="34" charset="-122"/>
                <a:ea typeface="微软雅黑" pitchFamily="34" charset="-122"/>
              </a:rPr>
              <a:t>禁止从事药品生产经营活动</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smtClean="0">
                <a:solidFill>
                  <a:srgbClr val="000000"/>
                </a:solidFill>
                <a:latin typeface="微软雅黑" pitchFamily="34" charset="-122"/>
                <a:ea typeface="微软雅黑" pitchFamily="34" charset="-122"/>
              </a:rPr>
              <a:t>并</a:t>
            </a:r>
            <a:r>
              <a:rPr lang="zh-CN" altLang="en-US" sz="2400" b="1" dirty="0">
                <a:solidFill>
                  <a:srgbClr val="000000"/>
                </a:solidFill>
                <a:latin typeface="微软雅黑" pitchFamily="34" charset="-122"/>
                <a:ea typeface="微软雅黑" pitchFamily="34" charset="-122"/>
              </a:rPr>
              <a:t>可以由公安机关</a:t>
            </a:r>
            <a:r>
              <a:rPr lang="zh-CN" altLang="en-US" sz="2400" b="1" dirty="0">
                <a:solidFill>
                  <a:srgbClr val="FF0000"/>
                </a:solidFill>
                <a:latin typeface="微软雅黑" pitchFamily="34" charset="-122"/>
                <a:ea typeface="微软雅黑" pitchFamily="34" charset="-122"/>
              </a:rPr>
              <a:t>处五日以上十五日以下的</a:t>
            </a:r>
            <a:r>
              <a:rPr lang="zh-CN" altLang="en-US" sz="2400" b="1" dirty="0" smtClean="0">
                <a:solidFill>
                  <a:srgbClr val="FF0000"/>
                </a:solidFill>
                <a:latin typeface="微软雅黑" pitchFamily="34" charset="-122"/>
                <a:ea typeface="微软雅黑" pitchFamily="34" charset="-122"/>
              </a:rPr>
              <a:t>拘留</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smtClean="0">
                <a:solidFill>
                  <a:srgbClr val="000000"/>
                </a:solidFill>
                <a:latin typeface="微软雅黑" pitchFamily="34" charset="-122"/>
                <a:ea typeface="微软雅黑" pitchFamily="34" charset="-122"/>
              </a:rPr>
              <a:t>违法所得不足十万元的，按十万元计算（第一百二十二条）</a:t>
            </a:r>
            <a:endParaRPr lang="en-US" altLang="zh-CN" sz="2400" b="1" dirty="0">
              <a:solidFill>
                <a:srgbClr val="000000"/>
              </a:solidFill>
              <a:latin typeface="微软雅黑" pitchFamily="34" charset="-122"/>
              <a:ea typeface="微软雅黑" pitchFamily="34" charset="-122"/>
            </a:endParaRPr>
          </a:p>
          <a:p>
            <a:pPr lvl="1" algn="just">
              <a:lnSpc>
                <a:spcPct val="120000"/>
              </a:lnSpc>
              <a:buClr>
                <a:schemeClr val="accent2"/>
              </a:buClr>
            </a:pP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矩形 1"/>
          <p:cNvSpPr>
            <a:spLocks noChangeArrowheads="1"/>
          </p:cNvSpPr>
          <p:nvPr/>
        </p:nvSpPr>
        <p:spPr bwMode="auto">
          <a:xfrm>
            <a:off x="912521" y="765176"/>
            <a:ext cx="10755467" cy="461963"/>
          </a:xfrm>
          <a:prstGeom prst="rect">
            <a:avLst/>
          </a:prstGeom>
          <a:noFill/>
          <a:ln w="9525">
            <a:noFill/>
            <a:miter lim="800000"/>
            <a:headEnd/>
            <a:tailEnd/>
          </a:ln>
        </p:spPr>
        <p:txBody>
          <a:bodyPr>
            <a:spAutoFit/>
          </a:bodyPr>
          <a:lstStyle/>
          <a:p>
            <a:pPr>
              <a:spcBef>
                <a:spcPct val="20000"/>
              </a:spcBef>
            </a:pPr>
            <a:r>
              <a:rPr lang="zh-CN" altLang="zh-CN" sz="2400" b="1">
                <a:solidFill>
                  <a:srgbClr val="FF0000"/>
                </a:solidFill>
                <a:latin typeface="微软雅黑" pitchFamily="34" charset="-122"/>
                <a:ea typeface="微软雅黑" pitchFamily="34" charset="-122"/>
              </a:rPr>
              <a:t>（</a:t>
            </a:r>
            <a:r>
              <a:rPr lang="zh-CN" altLang="en-US" sz="2400" b="1">
                <a:solidFill>
                  <a:srgbClr val="FF0000"/>
                </a:solidFill>
                <a:latin typeface="微软雅黑" pitchFamily="34" charset="-122"/>
                <a:ea typeface="微软雅黑" pitchFamily="34" charset="-122"/>
              </a:rPr>
              <a:t>二</a:t>
            </a:r>
            <a:r>
              <a:rPr lang="zh-CN" altLang="zh-CN" sz="2400" b="1">
                <a:solidFill>
                  <a:srgbClr val="FF0000"/>
                </a:solidFill>
                <a:latin typeface="微软雅黑" pitchFamily="34" charset="-122"/>
                <a:ea typeface="微软雅黑" pitchFamily="34" charset="-122"/>
              </a:rPr>
              <a:t>）</a:t>
            </a:r>
            <a:r>
              <a:rPr lang="zh-CN" altLang="en-US" sz="2400" b="1">
                <a:solidFill>
                  <a:srgbClr val="FF0000"/>
                </a:solidFill>
                <a:latin typeface="微软雅黑" pitchFamily="34" charset="-122"/>
                <a:ea typeface="微软雅黑" pitchFamily="34" charset="-122"/>
              </a:rPr>
              <a:t>生产、销售、使用假药、劣药应承担的法律责任</a:t>
            </a:r>
            <a:endParaRPr lang="en-US" altLang="zh-CN" sz="2400" b="1">
              <a:solidFill>
                <a:srgbClr val="FF0000"/>
              </a:solidFill>
              <a:latin typeface="微软雅黑" pitchFamily="34" charset="-122"/>
              <a:ea typeface="微软雅黑" pitchFamily="34" charset="-122"/>
            </a:endParaRPr>
          </a:p>
        </p:txBody>
      </p:sp>
      <p:sp>
        <p:nvSpPr>
          <p:cNvPr id="103427" name="矩形 2"/>
          <p:cNvSpPr>
            <a:spLocks noChangeArrowheads="1"/>
          </p:cNvSpPr>
          <p:nvPr/>
        </p:nvSpPr>
        <p:spPr bwMode="auto">
          <a:xfrm>
            <a:off x="1103071" y="1341438"/>
            <a:ext cx="9891642" cy="5423088"/>
          </a:xfrm>
          <a:prstGeom prst="rect">
            <a:avLst/>
          </a:prstGeom>
          <a:noFill/>
          <a:ln w="9525">
            <a:noFill/>
            <a:miter lim="800000"/>
            <a:headEnd/>
            <a:tailEnd/>
          </a:ln>
        </p:spPr>
        <p:txBody>
          <a:bodyPr>
            <a:spAutoFit/>
          </a:bodyPr>
          <a:lstStyle/>
          <a:p>
            <a:pPr>
              <a:lnSpc>
                <a:spcPct val="150000"/>
              </a:lnSpc>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00000"/>
                </a:solidFill>
                <a:latin typeface="微软雅黑" pitchFamily="34" charset="-122"/>
                <a:ea typeface="微软雅黑" pitchFamily="34" charset="-122"/>
              </a:rPr>
              <a:t> </a:t>
            </a:r>
            <a:r>
              <a:rPr lang="zh-CN" altLang="en-US" sz="2600" b="1" dirty="0">
                <a:solidFill>
                  <a:srgbClr val="000000"/>
                </a:solidFill>
                <a:latin typeface="微软雅黑" pitchFamily="34" charset="-122"/>
                <a:ea typeface="微软雅黑" pitchFamily="34" charset="-122"/>
              </a:rPr>
              <a:t>生产、销售假药的，没收违法生产、销售的药品和违法所得，责令停产停业整顿，吊销药品批准证明文件，并处违法生产、销售的药品</a:t>
            </a:r>
            <a:r>
              <a:rPr lang="zh-CN" altLang="en-US" sz="2600" b="1" dirty="0">
                <a:solidFill>
                  <a:srgbClr val="FF0000"/>
                </a:solidFill>
                <a:latin typeface="微软雅黑" pitchFamily="34" charset="-122"/>
                <a:ea typeface="微软雅黑" pitchFamily="34" charset="-122"/>
              </a:rPr>
              <a:t>货值金额十五倍以上三十倍以下</a:t>
            </a:r>
            <a:r>
              <a:rPr lang="zh-CN" altLang="en-US" sz="2600" b="1" dirty="0">
                <a:solidFill>
                  <a:srgbClr val="000000"/>
                </a:solidFill>
                <a:latin typeface="微软雅黑" pitchFamily="34" charset="-122"/>
                <a:ea typeface="微软雅黑" pitchFamily="34" charset="-122"/>
              </a:rPr>
              <a:t>的罚款；</a:t>
            </a:r>
            <a:endParaRPr lang="en-US" altLang="zh-CN" sz="2600" b="1" dirty="0">
              <a:solidFill>
                <a:srgbClr val="000000"/>
              </a:solidFill>
              <a:latin typeface="微软雅黑" pitchFamily="34" charset="-122"/>
              <a:ea typeface="微软雅黑" pitchFamily="34" charset="-122"/>
            </a:endParaRPr>
          </a:p>
          <a:p>
            <a:pPr>
              <a:lnSpc>
                <a:spcPct val="150000"/>
              </a:lnSpc>
              <a:defRPr/>
            </a:pPr>
            <a:r>
              <a:rPr lang="zh-CN" altLang="en-US" sz="2600" b="1" dirty="0">
                <a:solidFill>
                  <a:srgbClr val="0070C0"/>
                </a:solidFill>
                <a:latin typeface="微软雅黑" pitchFamily="34" charset="-122"/>
                <a:ea typeface="微软雅黑" pitchFamily="34" charset="-122"/>
              </a:rPr>
              <a:t>       货值金额不足十万元的，按十万元计算；</a:t>
            </a:r>
            <a:endParaRPr lang="en-US" altLang="zh-CN" sz="2600" b="1" dirty="0">
              <a:solidFill>
                <a:srgbClr val="0070C0"/>
              </a:solidFill>
              <a:latin typeface="微软雅黑" pitchFamily="34" charset="-122"/>
              <a:ea typeface="微软雅黑" pitchFamily="34" charset="-122"/>
            </a:endParaRPr>
          </a:p>
          <a:p>
            <a:pPr>
              <a:lnSpc>
                <a:spcPct val="150000"/>
              </a:lnSpc>
              <a:defRPr/>
            </a:pPr>
            <a:r>
              <a:rPr lang="zh-CN" altLang="en-US" sz="2600" b="1" dirty="0">
                <a:solidFill>
                  <a:srgbClr val="000000"/>
                </a:solidFill>
                <a:latin typeface="微软雅黑" pitchFamily="34" charset="-122"/>
                <a:ea typeface="微软雅黑" pitchFamily="34" charset="-122"/>
              </a:rPr>
              <a:t>      情节严重的，吊销药品生产许可证、药品经营许可证或者医疗机构制剂许可证，</a:t>
            </a:r>
            <a:r>
              <a:rPr lang="zh-CN" altLang="en-US" sz="2600" b="1" dirty="0">
                <a:solidFill>
                  <a:srgbClr val="FF0000"/>
                </a:solidFill>
                <a:latin typeface="微软雅黑" pitchFamily="34" charset="-122"/>
                <a:ea typeface="微软雅黑" pitchFamily="34" charset="-122"/>
              </a:rPr>
              <a:t>十年内不受理其相应申请；</a:t>
            </a:r>
            <a:endParaRPr lang="en-US" altLang="zh-CN" sz="2600" b="1" dirty="0">
              <a:solidFill>
                <a:srgbClr val="FF0000"/>
              </a:solidFill>
              <a:latin typeface="微软雅黑" pitchFamily="34" charset="-122"/>
              <a:ea typeface="微软雅黑" pitchFamily="34" charset="-122"/>
            </a:endParaRPr>
          </a:p>
          <a:p>
            <a:pPr>
              <a:lnSpc>
                <a:spcPct val="150000"/>
              </a:lnSpc>
              <a:defRPr/>
            </a:pPr>
            <a:r>
              <a:rPr lang="zh-CN" altLang="en-US" sz="2600" b="1" dirty="0">
                <a:solidFill>
                  <a:srgbClr val="000000"/>
                </a:solidFill>
                <a:latin typeface="微软雅黑" pitchFamily="34" charset="-122"/>
                <a:ea typeface="微软雅黑" pitchFamily="34" charset="-122"/>
              </a:rPr>
              <a:t>      药品上市许可持有人为境外企业的，</a:t>
            </a:r>
            <a:r>
              <a:rPr lang="zh-CN" altLang="en-US" sz="2600" b="1" dirty="0">
                <a:solidFill>
                  <a:srgbClr val="FF0000"/>
                </a:solidFill>
                <a:latin typeface="微软雅黑" pitchFamily="34" charset="-122"/>
                <a:ea typeface="微软雅黑" pitchFamily="34" charset="-122"/>
              </a:rPr>
              <a:t>十年内禁止其药品进口</a:t>
            </a:r>
            <a:r>
              <a:rPr lang="zh-CN" altLang="en-US" sz="2600" b="1" dirty="0" smtClean="0">
                <a:solidFill>
                  <a:srgbClr val="FF0000"/>
                </a:solidFill>
                <a:latin typeface="微软雅黑" pitchFamily="34" charset="-122"/>
                <a:ea typeface="微软雅黑" pitchFamily="34" charset="-122"/>
              </a:rPr>
              <a:t>。</a:t>
            </a:r>
            <a:endParaRPr lang="en-US" altLang="zh-CN" sz="2600" b="1" dirty="0" smtClean="0">
              <a:solidFill>
                <a:srgbClr val="FF0000"/>
              </a:solidFill>
              <a:latin typeface="微软雅黑" pitchFamily="34" charset="-122"/>
              <a:ea typeface="微软雅黑" pitchFamily="34" charset="-122"/>
            </a:endParaRPr>
          </a:p>
          <a:p>
            <a:pPr>
              <a:lnSpc>
                <a:spcPct val="150000"/>
              </a:lnSpc>
              <a:defRPr/>
            </a:pPr>
            <a:r>
              <a:rPr lang="en-US" altLang="zh-CN" sz="2600" b="1" dirty="0" smtClean="0">
                <a:solidFill>
                  <a:srgbClr val="FF0000"/>
                </a:solidFill>
                <a:latin typeface="微软雅黑" pitchFamily="34" charset="-122"/>
                <a:ea typeface="微软雅黑" pitchFamily="34" charset="-122"/>
              </a:rPr>
              <a:t>      </a:t>
            </a:r>
            <a:r>
              <a:rPr lang="zh-CN" altLang="en-US" sz="2600" b="1" dirty="0" smtClean="0">
                <a:latin typeface="微软雅黑" pitchFamily="34" charset="-122"/>
                <a:ea typeface="微软雅黑" pitchFamily="34" charset="-122"/>
              </a:rPr>
              <a:t>（第一百一十六条）</a:t>
            </a:r>
            <a:r>
              <a:rPr lang="zh-CN" altLang="en-US" sz="2600" b="1" dirty="0">
                <a:solidFill>
                  <a:srgbClr val="FF0000"/>
                </a:solidFill>
                <a:latin typeface="微软雅黑" pitchFamily="34" charset="-122"/>
                <a:ea typeface="微软雅黑" pitchFamily="34" charset="-122"/>
              </a:rPr>
              <a:t/>
            </a:r>
            <a:br>
              <a:rPr lang="zh-CN" altLang="en-US" sz="2600" b="1" dirty="0">
                <a:solidFill>
                  <a:srgbClr val="FF0000"/>
                </a:solidFill>
                <a:latin typeface="微软雅黑" pitchFamily="34" charset="-122"/>
                <a:ea typeface="微软雅黑" pitchFamily="34" charset="-122"/>
              </a:rPr>
            </a:br>
            <a:endParaRPr lang="zh-CN" altLang="en-US" sz="2600" b="1" dirty="0">
              <a:solidFill>
                <a:srgbClr val="FF0000"/>
              </a:solidFill>
              <a:latin typeface="微软雅黑" pitchFamily="34" charset="-122"/>
              <a:ea typeface="微软雅黑" pitchFamily="34" charset="-122"/>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矩形 1"/>
          <p:cNvSpPr>
            <a:spLocks noChangeArrowheads="1"/>
          </p:cNvSpPr>
          <p:nvPr/>
        </p:nvSpPr>
        <p:spPr bwMode="auto">
          <a:xfrm>
            <a:off x="1391013" y="1125538"/>
            <a:ext cx="9315759" cy="4400550"/>
          </a:xfrm>
          <a:prstGeom prst="rect">
            <a:avLst/>
          </a:prstGeom>
          <a:noFill/>
          <a:ln w="9525">
            <a:noFill/>
            <a:miter lim="800000"/>
            <a:headEnd/>
            <a:tailEnd/>
          </a:ln>
        </p:spPr>
        <p:txBody>
          <a:bodyPr>
            <a:spAutoFit/>
          </a:bodyPr>
          <a:lstStyle/>
          <a:p>
            <a:r>
              <a:rPr lang="zh-CN" altLang="en-US" sz="2800" b="1" dirty="0">
                <a:solidFill>
                  <a:srgbClr val="000000"/>
                </a:solidFill>
                <a:latin typeface="微软雅黑" pitchFamily="34" charset="-122"/>
                <a:ea typeface="微软雅黑" pitchFamily="34" charset="-122"/>
              </a:rPr>
              <a:t>       生产、销售劣药的，没收违法生产、销售的药品和违法所得，并处违法生产、销售的</a:t>
            </a:r>
            <a:r>
              <a:rPr lang="zh-CN" altLang="en-US" sz="2800" b="1" dirty="0">
                <a:solidFill>
                  <a:srgbClr val="FF0000"/>
                </a:solidFill>
                <a:latin typeface="微软雅黑" pitchFamily="34" charset="-122"/>
                <a:ea typeface="微软雅黑" pitchFamily="34" charset="-122"/>
              </a:rPr>
              <a:t>药品货值金额十倍以上二十倍以下</a:t>
            </a:r>
            <a:r>
              <a:rPr lang="zh-CN" altLang="en-US" sz="2800" b="1" dirty="0">
                <a:solidFill>
                  <a:srgbClr val="000000"/>
                </a:solidFill>
                <a:latin typeface="微软雅黑" pitchFamily="34" charset="-122"/>
                <a:ea typeface="微软雅黑" pitchFamily="34" charset="-122"/>
              </a:rPr>
              <a:t>的罚款；</a:t>
            </a:r>
            <a:endParaRPr lang="en-US" altLang="zh-CN" sz="2800" b="1" dirty="0">
              <a:solidFill>
                <a:srgbClr val="000000"/>
              </a:solidFill>
              <a:latin typeface="微软雅黑" pitchFamily="34" charset="-122"/>
              <a:ea typeface="微软雅黑" pitchFamily="34" charset="-122"/>
            </a:endParaRPr>
          </a:p>
          <a:p>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违法生产、批发的药品</a:t>
            </a:r>
            <a:r>
              <a:rPr lang="zh-CN" altLang="en-US" sz="2800" b="1" dirty="0">
                <a:solidFill>
                  <a:srgbClr val="0070C0"/>
                </a:solidFill>
                <a:latin typeface="微软雅黑" pitchFamily="34" charset="-122"/>
                <a:ea typeface="微软雅黑" pitchFamily="34" charset="-122"/>
              </a:rPr>
              <a:t>货值金额不足十万元的</a:t>
            </a:r>
            <a:r>
              <a:rPr lang="zh-CN" altLang="en-US" sz="2800" b="1" dirty="0">
                <a:solidFill>
                  <a:srgbClr val="000000"/>
                </a:solidFill>
                <a:latin typeface="微软雅黑" pitchFamily="34" charset="-122"/>
                <a:ea typeface="微软雅黑" pitchFamily="34" charset="-122"/>
              </a:rPr>
              <a:t>，按十万元计算，违法零售的药品</a:t>
            </a:r>
            <a:r>
              <a:rPr lang="zh-CN" altLang="en-US" sz="2800" b="1" dirty="0">
                <a:solidFill>
                  <a:srgbClr val="0070C0"/>
                </a:solidFill>
                <a:latin typeface="微软雅黑" pitchFamily="34" charset="-122"/>
                <a:ea typeface="微软雅黑" pitchFamily="34" charset="-122"/>
              </a:rPr>
              <a:t>货值金额不足一万元的</a:t>
            </a:r>
            <a:r>
              <a:rPr lang="zh-CN" altLang="en-US" sz="2800" b="1" dirty="0">
                <a:solidFill>
                  <a:srgbClr val="000000"/>
                </a:solidFill>
                <a:latin typeface="微软雅黑" pitchFamily="34" charset="-122"/>
                <a:ea typeface="微软雅黑" pitchFamily="34" charset="-122"/>
              </a:rPr>
              <a:t>，按一万元计算；</a:t>
            </a:r>
            <a:endParaRPr lang="en-US" altLang="zh-CN" sz="2800" b="1" dirty="0">
              <a:solidFill>
                <a:srgbClr val="000000"/>
              </a:solidFill>
              <a:latin typeface="微软雅黑" pitchFamily="34" charset="-122"/>
              <a:ea typeface="微软雅黑" pitchFamily="34" charset="-122"/>
            </a:endParaRPr>
          </a:p>
          <a:p>
            <a:r>
              <a:rPr lang="en-US" altLang="zh-CN" sz="2800" b="1" dirty="0">
                <a:solidFill>
                  <a:srgbClr val="FF0000"/>
                </a:solidFill>
                <a:latin typeface="微软雅黑" pitchFamily="34" charset="-122"/>
                <a:ea typeface="微软雅黑" pitchFamily="34" charset="-122"/>
              </a:rPr>
              <a:t>      </a:t>
            </a:r>
            <a:r>
              <a:rPr lang="zh-CN" altLang="en-US" sz="2800" b="1" dirty="0">
                <a:solidFill>
                  <a:srgbClr val="FF0000"/>
                </a:solidFill>
                <a:latin typeface="微软雅黑" pitchFamily="34" charset="-122"/>
                <a:ea typeface="微软雅黑" pitchFamily="34" charset="-122"/>
              </a:rPr>
              <a:t>情节严重的，责令停产停业整顿直至吊销</a:t>
            </a:r>
            <a:r>
              <a:rPr lang="zh-CN" altLang="en-US" sz="2800" b="1" dirty="0">
                <a:solidFill>
                  <a:srgbClr val="000000"/>
                </a:solidFill>
                <a:latin typeface="微软雅黑" pitchFamily="34" charset="-122"/>
                <a:ea typeface="微软雅黑" pitchFamily="34" charset="-122"/>
              </a:rPr>
              <a:t>药品批准证明文件、药品生产许可证、药品经营许可证或者医疗机构制剂许可证</a:t>
            </a:r>
            <a:r>
              <a:rPr lang="zh-CN" altLang="en-US" sz="2800" b="1" dirty="0" smtClean="0">
                <a:solidFill>
                  <a:srgbClr val="000000"/>
                </a:solidFill>
                <a:latin typeface="微软雅黑" pitchFamily="34" charset="-122"/>
                <a:ea typeface="微软雅黑" pitchFamily="34" charset="-122"/>
              </a:rPr>
              <a:t>。（第一百一十七条）</a:t>
            </a:r>
            <a:r>
              <a:rPr lang="zh-CN" altLang="en-US" sz="2800" b="1" dirty="0">
                <a:solidFill>
                  <a:srgbClr val="000000"/>
                </a:solidFill>
                <a:latin typeface="微软雅黑" pitchFamily="34" charset="-122"/>
                <a:ea typeface="微软雅黑" pitchFamily="34" charset="-122"/>
              </a:rPr>
              <a:t/>
            </a:r>
            <a:br>
              <a:rPr lang="zh-CN" altLang="en-US" sz="2800" b="1" dirty="0">
                <a:solidFill>
                  <a:srgbClr val="000000"/>
                </a:solidFill>
                <a:latin typeface="微软雅黑" pitchFamily="34" charset="-122"/>
                <a:ea typeface="微软雅黑" pitchFamily="34" charset="-122"/>
              </a:rPr>
            </a:br>
            <a:endParaRPr lang="zh-CN" altLang="en-US" sz="2800" b="1" dirty="0">
              <a:solidFill>
                <a:srgbClr val="000000"/>
              </a:solidFill>
              <a:latin typeface="微软雅黑" pitchFamily="34" charset="-122"/>
              <a:ea typeface="微软雅黑" pitchFamily="34" charset="-122"/>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07796" y="1052513"/>
            <a:ext cx="10274859" cy="4401205"/>
          </a:xfrm>
          <a:prstGeom prst="rect">
            <a:avLst/>
          </a:prstGeom>
        </p:spPr>
        <p:txBody>
          <a:bodyPr>
            <a:spAutoFit/>
          </a:bodyPr>
          <a:lstStyle/>
          <a:p>
            <a:pPr>
              <a:defRPr/>
            </a:pPr>
            <a:r>
              <a:rPr lang="zh-CN" altLang="en-US" sz="2800" b="1" dirty="0">
                <a:solidFill>
                  <a:srgbClr val="FF0000"/>
                </a:solidFill>
                <a:latin typeface="微软雅黑" pitchFamily="34" charset="-122"/>
                <a:ea typeface="微软雅黑" pitchFamily="34" charset="-122"/>
              </a:rPr>
              <a:t>       生产、销售假药，或者生产、销售劣药且情节严重的，</a:t>
            </a:r>
            <a:endParaRPr lang="en-US" altLang="zh-CN" sz="2800" b="1" dirty="0">
              <a:solidFill>
                <a:srgbClr val="FF0000"/>
              </a:solidFill>
              <a:latin typeface="微软雅黑" pitchFamily="34" charset="-122"/>
              <a:ea typeface="微软雅黑" pitchFamily="34" charset="-122"/>
            </a:endParaRPr>
          </a:p>
          <a:p>
            <a:pPr>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对法定代表人、主要负责人、直接负责的主管人员和其他责任人员，</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70C0"/>
                </a:solidFill>
                <a:latin typeface="微软雅黑" pitchFamily="34" charset="-122"/>
                <a:ea typeface="微软雅黑" pitchFamily="34" charset="-122"/>
              </a:rPr>
              <a:t>没收违法行为发生期间自本单位所获收入，并处所获收入百分之三十以上三倍以下的罚款，</a:t>
            </a:r>
            <a:endParaRPr lang="en-US" altLang="zh-CN" sz="2800" b="1" dirty="0">
              <a:solidFill>
                <a:srgbClr val="0070C0"/>
              </a:solidFill>
              <a:latin typeface="微软雅黑" pitchFamily="34" charset="-122"/>
              <a:ea typeface="微软雅黑" pitchFamily="34" charset="-122"/>
            </a:endParaRPr>
          </a:p>
          <a:p>
            <a:pPr>
              <a:defRPr/>
            </a:pPr>
            <a:r>
              <a:rPr lang="en-US" altLang="zh-CN" sz="2800" b="1" dirty="0">
                <a:solidFill>
                  <a:schemeClr val="tx1">
                    <a:lumMod val="60000"/>
                    <a:lumOff val="40000"/>
                  </a:schemeClr>
                </a:solidFill>
                <a:latin typeface="微软雅黑" pitchFamily="34" charset="-122"/>
                <a:ea typeface="微软雅黑" pitchFamily="34" charset="-122"/>
              </a:rPr>
              <a:t>      </a:t>
            </a:r>
            <a:r>
              <a:rPr lang="zh-CN" altLang="en-US" sz="2800" b="1" dirty="0">
                <a:solidFill>
                  <a:srgbClr val="FF0000"/>
                </a:solidFill>
                <a:latin typeface="微软雅黑" pitchFamily="34" charset="-122"/>
                <a:ea typeface="微软雅黑" pitchFamily="34" charset="-122"/>
              </a:rPr>
              <a:t>终身禁止从事药品生产经营活动</a:t>
            </a:r>
            <a:r>
              <a:rPr lang="zh-CN" altLang="en-US" sz="2800" b="1" dirty="0">
                <a:solidFill>
                  <a:srgbClr val="000000"/>
                </a:solidFill>
                <a:latin typeface="微软雅黑" pitchFamily="34" charset="-122"/>
                <a:ea typeface="微软雅黑" pitchFamily="34" charset="-122"/>
              </a:rPr>
              <a:t>，</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并可以由公安机关处</a:t>
            </a:r>
            <a:r>
              <a:rPr lang="zh-CN" altLang="en-US" sz="2800" b="1" dirty="0">
                <a:solidFill>
                  <a:srgbClr val="FF0000"/>
                </a:solidFill>
                <a:latin typeface="微软雅黑" pitchFamily="34" charset="-122"/>
                <a:ea typeface="微软雅黑" pitchFamily="34" charset="-122"/>
              </a:rPr>
              <a:t>五日以上十五日以下的拘留</a:t>
            </a:r>
            <a:r>
              <a:rPr lang="zh-CN" altLang="en-US" sz="2800" b="1" dirty="0">
                <a:solidFill>
                  <a:srgbClr val="000000"/>
                </a:solidFill>
                <a:latin typeface="微软雅黑" pitchFamily="34" charset="-122"/>
                <a:ea typeface="微软雅黑" pitchFamily="34" charset="-122"/>
              </a:rPr>
              <a:t>。</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对生产者专门用于生产假药、劣药的</a:t>
            </a:r>
            <a:r>
              <a:rPr lang="zh-CN" altLang="en-US" sz="2800" b="1" dirty="0">
                <a:solidFill>
                  <a:srgbClr val="0070C0"/>
                </a:solidFill>
                <a:latin typeface="微软雅黑" pitchFamily="34" charset="-122"/>
                <a:ea typeface="微软雅黑" pitchFamily="34" charset="-122"/>
              </a:rPr>
              <a:t>原料、辅料、包装材料、生产设备</a:t>
            </a:r>
            <a:r>
              <a:rPr lang="zh-CN" altLang="en-US" sz="2800" b="1" dirty="0">
                <a:solidFill>
                  <a:srgbClr val="000000"/>
                </a:solidFill>
                <a:latin typeface="微软雅黑" pitchFamily="34" charset="-122"/>
                <a:ea typeface="微软雅黑" pitchFamily="34" charset="-122"/>
              </a:rPr>
              <a:t>予以没收。</a:t>
            </a:r>
            <a:br>
              <a:rPr lang="zh-CN" altLang="en-US" sz="2800" b="1" dirty="0">
                <a:solidFill>
                  <a:srgbClr val="000000"/>
                </a:solidFill>
                <a:latin typeface="微软雅黑" pitchFamily="34" charset="-122"/>
                <a:ea typeface="微软雅黑" pitchFamily="34" charset="-122"/>
              </a:rPr>
            </a:br>
            <a:endParaRPr lang="zh-CN" altLang="en-US" sz="2800" b="1" dirty="0">
              <a:solidFill>
                <a:srgbClr val="000000"/>
              </a:solidFill>
              <a:latin typeface="微软雅黑" pitchFamily="34" charset="-122"/>
              <a:ea typeface="微软雅黑" pitchFamily="34" charset="-122"/>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矩形 1"/>
          <p:cNvSpPr>
            <a:spLocks noChangeArrowheads="1"/>
          </p:cNvSpPr>
          <p:nvPr/>
        </p:nvSpPr>
        <p:spPr bwMode="auto">
          <a:xfrm>
            <a:off x="1417067" y="1556792"/>
            <a:ext cx="9531110" cy="4185761"/>
          </a:xfrm>
          <a:prstGeom prst="rect">
            <a:avLst/>
          </a:prstGeom>
          <a:noFill/>
          <a:ln w="9525">
            <a:noFill/>
            <a:miter lim="800000"/>
            <a:headEnd/>
            <a:tailEnd/>
          </a:ln>
        </p:spPr>
        <p:txBody>
          <a:bodyPr wrap="square">
            <a:spAutoFit/>
          </a:bodyPr>
          <a:lstStyle/>
          <a:p>
            <a:r>
              <a:rPr lang="zh-CN" altLang="en-US" sz="2800" b="1" dirty="0">
                <a:solidFill>
                  <a:srgbClr val="FF0000"/>
                </a:solidFill>
                <a:latin typeface="微软雅黑" pitchFamily="34" charset="-122"/>
                <a:ea typeface="微软雅黑" pitchFamily="34" charset="-122"/>
              </a:rPr>
              <a:t> </a:t>
            </a:r>
            <a:r>
              <a:rPr lang="zh-CN" altLang="en-US" sz="2800" b="1" dirty="0" smtClean="0">
                <a:solidFill>
                  <a:srgbClr val="FF0000"/>
                </a:solidFill>
                <a:latin typeface="微软雅黑" pitchFamily="34" charset="-122"/>
                <a:ea typeface="微软雅黑" pitchFamily="34" charset="-122"/>
              </a:rPr>
              <a:t>      药品</a:t>
            </a:r>
            <a:r>
              <a:rPr lang="zh-CN" altLang="en-US" sz="2800" b="1" dirty="0">
                <a:solidFill>
                  <a:srgbClr val="FF0000"/>
                </a:solidFill>
                <a:latin typeface="微软雅黑" pitchFamily="34" charset="-122"/>
                <a:ea typeface="微软雅黑" pitchFamily="34" charset="-122"/>
              </a:rPr>
              <a:t>使用单位使用假药、劣药的，</a:t>
            </a:r>
            <a:endParaRPr lang="en-US" altLang="zh-CN" sz="2800" b="1" dirty="0">
              <a:solidFill>
                <a:srgbClr val="FF0000"/>
              </a:solidFill>
              <a:latin typeface="微软雅黑" pitchFamily="34" charset="-122"/>
              <a:ea typeface="微软雅黑" pitchFamily="34" charset="-122"/>
            </a:endParaRPr>
          </a:p>
          <a:p>
            <a:r>
              <a:rPr lang="zh-CN" altLang="en-US" sz="2800" b="1" dirty="0">
                <a:solidFill>
                  <a:srgbClr val="000000"/>
                </a:solidFill>
                <a:latin typeface="微软雅黑" pitchFamily="34" charset="-122"/>
                <a:ea typeface="微软雅黑" pitchFamily="34" charset="-122"/>
              </a:rPr>
              <a:t>      </a:t>
            </a:r>
            <a:endParaRPr lang="en-US" altLang="zh-CN" sz="2800" b="1" dirty="0">
              <a:solidFill>
                <a:srgbClr val="000000"/>
              </a:solidFill>
              <a:latin typeface="微软雅黑" pitchFamily="34" charset="-122"/>
              <a:ea typeface="微软雅黑" pitchFamily="34" charset="-122"/>
            </a:endParaRPr>
          </a:p>
          <a:p>
            <a:pPr>
              <a:lnSpc>
                <a:spcPct val="150000"/>
              </a:lnSpc>
            </a:pPr>
            <a:r>
              <a:rPr lang="en-US" altLang="zh-CN" sz="2800" b="1" dirty="0">
                <a:solidFill>
                  <a:srgbClr val="000000"/>
                </a:solidFill>
                <a:latin typeface="微软雅黑" pitchFamily="34" charset="-122"/>
                <a:ea typeface="微软雅黑" pitchFamily="34" charset="-122"/>
              </a:rPr>
              <a:t>     </a:t>
            </a:r>
            <a:r>
              <a:rPr lang="en-US" altLang="zh-CN" sz="2800" b="1" dirty="0" smtClean="0">
                <a:solidFill>
                  <a:srgbClr val="000000"/>
                </a:solidFill>
                <a:latin typeface="微软雅黑" pitchFamily="34" charset="-122"/>
                <a:ea typeface="微软雅黑" pitchFamily="34" charset="-122"/>
              </a:rPr>
              <a:t>  </a:t>
            </a:r>
            <a:r>
              <a:rPr lang="zh-CN" altLang="en-US" sz="2800" b="1" dirty="0" smtClean="0">
                <a:solidFill>
                  <a:srgbClr val="000000"/>
                </a:solidFill>
                <a:latin typeface="微软雅黑" pitchFamily="34" charset="-122"/>
                <a:ea typeface="微软雅黑" pitchFamily="34" charset="-122"/>
              </a:rPr>
              <a:t>按照</a:t>
            </a:r>
            <a:r>
              <a:rPr lang="zh-CN" altLang="en-US" sz="2800" b="1" dirty="0">
                <a:solidFill>
                  <a:srgbClr val="000000"/>
                </a:solidFill>
                <a:latin typeface="微软雅黑" pitchFamily="34" charset="-122"/>
                <a:ea typeface="微软雅黑" pitchFamily="34" charset="-122"/>
              </a:rPr>
              <a:t>销售假药、零售劣药的规定处罚；  </a:t>
            </a:r>
            <a:endParaRPr lang="en-US" altLang="zh-CN" sz="2800" b="1" dirty="0">
              <a:solidFill>
                <a:srgbClr val="000000"/>
              </a:solidFill>
              <a:latin typeface="微软雅黑" pitchFamily="34" charset="-122"/>
              <a:ea typeface="微软雅黑" pitchFamily="34" charset="-122"/>
            </a:endParaRPr>
          </a:p>
          <a:p>
            <a:pPr>
              <a:lnSpc>
                <a:spcPct val="150000"/>
              </a:lnSpc>
            </a:pPr>
            <a:r>
              <a:rPr lang="en-US" altLang="zh-CN" sz="2800" b="1" dirty="0">
                <a:solidFill>
                  <a:srgbClr val="000000"/>
                </a:solidFill>
                <a:latin typeface="微软雅黑" pitchFamily="34" charset="-122"/>
                <a:ea typeface="微软雅黑" pitchFamily="34" charset="-122"/>
              </a:rPr>
              <a:t>     </a:t>
            </a:r>
            <a:r>
              <a:rPr lang="en-US" altLang="zh-CN" sz="2800" b="1" dirty="0" smtClean="0">
                <a:solidFill>
                  <a:srgbClr val="000000"/>
                </a:solidFill>
                <a:latin typeface="微软雅黑" pitchFamily="34" charset="-122"/>
                <a:ea typeface="微软雅黑" pitchFamily="34" charset="-122"/>
              </a:rPr>
              <a:t>  </a:t>
            </a:r>
            <a:r>
              <a:rPr lang="zh-CN" altLang="en-US" sz="2800" b="1" dirty="0" smtClean="0">
                <a:solidFill>
                  <a:srgbClr val="FF0000"/>
                </a:solidFill>
                <a:latin typeface="微软雅黑" pitchFamily="34" charset="-122"/>
                <a:ea typeface="微软雅黑" pitchFamily="34" charset="-122"/>
              </a:rPr>
              <a:t>情节</a:t>
            </a:r>
            <a:r>
              <a:rPr lang="zh-CN" altLang="en-US" sz="2800" b="1" dirty="0">
                <a:solidFill>
                  <a:srgbClr val="FF0000"/>
                </a:solidFill>
                <a:latin typeface="微软雅黑" pitchFamily="34" charset="-122"/>
                <a:ea typeface="微软雅黑" pitchFamily="34" charset="-122"/>
              </a:rPr>
              <a:t>严重的，</a:t>
            </a:r>
            <a:r>
              <a:rPr lang="zh-CN" altLang="en-US" sz="2800" b="1" dirty="0">
                <a:solidFill>
                  <a:srgbClr val="000000"/>
                </a:solidFill>
                <a:latin typeface="微软雅黑" pitchFamily="34" charset="-122"/>
                <a:ea typeface="微软雅黑" pitchFamily="34" charset="-122"/>
              </a:rPr>
              <a:t>法定代表人、主要负责人、直接负责的主管人员和其他责任人员有医疗卫生人员执业证书的，还应当</a:t>
            </a:r>
            <a:r>
              <a:rPr lang="zh-CN" altLang="en-US" sz="2800" b="1" dirty="0">
                <a:solidFill>
                  <a:srgbClr val="FF0000"/>
                </a:solidFill>
                <a:latin typeface="微软雅黑" pitchFamily="34" charset="-122"/>
                <a:ea typeface="微软雅黑" pitchFamily="34" charset="-122"/>
              </a:rPr>
              <a:t>吊销执业证书</a:t>
            </a:r>
            <a:r>
              <a:rPr lang="zh-CN" altLang="en-US" sz="2800" b="1" dirty="0">
                <a:solidFill>
                  <a:srgbClr val="000000"/>
                </a:solidFill>
                <a:latin typeface="微软雅黑" pitchFamily="34" charset="-122"/>
                <a:ea typeface="微软雅黑" pitchFamily="34" charset="-122"/>
              </a:rPr>
              <a:t>。</a:t>
            </a:r>
            <a:br>
              <a:rPr lang="zh-CN" altLang="en-US" sz="2800" b="1" dirty="0">
                <a:solidFill>
                  <a:srgbClr val="000000"/>
                </a:solidFill>
                <a:latin typeface="微软雅黑" pitchFamily="34" charset="-122"/>
                <a:ea typeface="微软雅黑" pitchFamily="34" charset="-122"/>
              </a:rPr>
            </a:br>
            <a:endParaRPr lang="zh-CN" altLang="en-US" sz="2800" b="1" dirty="0">
              <a:solidFill>
                <a:srgbClr val="000000"/>
              </a:solidFill>
              <a:latin typeface="微软雅黑" pitchFamily="34" charset="-122"/>
              <a:ea typeface="微软雅黑" pitchFamily="34" charset="-122"/>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85019" y="908050"/>
            <a:ext cx="10202360" cy="5324535"/>
          </a:xfrm>
          <a:prstGeom prst="rect">
            <a:avLst/>
          </a:prstGeom>
        </p:spPr>
        <p:txBody>
          <a:bodyPr wrap="square">
            <a:spAutoFit/>
          </a:bodyPr>
          <a:lstStyle/>
          <a:p>
            <a:pPr>
              <a:defRPr/>
            </a:pPr>
            <a:r>
              <a:rPr lang="zh-CN" altLang="en-US" sz="2800" b="1" dirty="0">
                <a:solidFill>
                  <a:srgbClr val="FF0000"/>
                </a:solidFill>
                <a:latin typeface="微软雅黑" pitchFamily="34" charset="-122"/>
                <a:ea typeface="微软雅黑" pitchFamily="34" charset="-122"/>
              </a:rPr>
              <a:t>      （三）违反</a:t>
            </a:r>
            <a:r>
              <a:rPr lang="en-US" altLang="zh-CN" sz="2800" b="1" dirty="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药品管理法</a:t>
            </a:r>
            <a:r>
              <a:rPr lang="en-US" altLang="zh-CN" sz="2800" b="1" dirty="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其他有关规定应承担的法律责任</a:t>
            </a:r>
            <a:r>
              <a:rPr lang="zh-CN" altLang="en-US" sz="2800" dirty="0">
                <a:solidFill>
                  <a:srgbClr val="FF0000"/>
                </a:solidFill>
                <a:latin typeface="微软雅黑" pitchFamily="34" charset="-122"/>
                <a:ea typeface="微软雅黑" pitchFamily="34" charset="-122"/>
              </a:rPr>
              <a:t> </a:t>
            </a:r>
          </a:p>
          <a:p>
            <a:pPr>
              <a:defRPr/>
            </a:pPr>
            <a:r>
              <a:rPr lang="zh-CN" altLang="en-US" sz="2400" b="1" dirty="0">
                <a:solidFill>
                  <a:srgbClr val="0070C0"/>
                </a:solidFill>
                <a:latin typeface="微软雅黑" pitchFamily="34" charset="-122"/>
                <a:ea typeface="微软雅黑" pitchFamily="34" charset="-122"/>
              </a:rPr>
              <a:t>      </a:t>
            </a:r>
            <a:r>
              <a:rPr lang="en-US" altLang="zh-CN" sz="2400" b="1" dirty="0" smtClean="0">
                <a:solidFill>
                  <a:srgbClr val="0070C0"/>
                </a:solidFill>
                <a:latin typeface="微软雅黑" pitchFamily="34" charset="-122"/>
                <a:ea typeface="微软雅黑" pitchFamily="34" charset="-122"/>
              </a:rPr>
              <a:t>1. </a:t>
            </a:r>
            <a:r>
              <a:rPr lang="zh-CN" altLang="en-US" sz="2400" b="1" dirty="0" smtClean="0">
                <a:solidFill>
                  <a:srgbClr val="0070C0"/>
                </a:solidFill>
                <a:latin typeface="微软雅黑" pitchFamily="34" charset="-122"/>
                <a:ea typeface="微软雅黑" pitchFamily="34" charset="-122"/>
              </a:rPr>
              <a:t> 提供虚假的证明、数据、资料、样品或者采取其他手段骗取许可证明的</a:t>
            </a:r>
            <a:endParaRPr lang="en-US" altLang="zh-CN" sz="2400" b="1" dirty="0" smtClean="0">
              <a:solidFill>
                <a:srgbClr val="0070C0"/>
              </a:solidFill>
              <a:latin typeface="微软雅黑" pitchFamily="34" charset="-122"/>
              <a:ea typeface="微软雅黑" pitchFamily="34" charset="-122"/>
            </a:endParaRPr>
          </a:p>
          <a:p>
            <a:pPr>
              <a:defRPr/>
            </a:pPr>
            <a:r>
              <a:rPr lang="zh-CN" altLang="en-US" sz="2400" b="1" dirty="0" smtClean="0">
                <a:latin typeface="微软雅黑" pitchFamily="34" charset="-122"/>
                <a:ea typeface="微软雅黑" pitchFamily="34" charset="-122"/>
              </a:rPr>
              <a:t>      提供</a:t>
            </a:r>
            <a:r>
              <a:rPr lang="zh-CN" altLang="en-US" sz="2400" b="1" dirty="0">
                <a:latin typeface="微软雅黑" pitchFamily="34" charset="-122"/>
                <a:ea typeface="微软雅黑" pitchFamily="34" charset="-122"/>
              </a:rPr>
              <a:t>虚假的证明、数据、资料、样品或者采取其他手段骗取临床试验许可、药品生产许可、药品经营许可、医疗机构制剂许可或者药品注册等许可的，</a:t>
            </a:r>
            <a:endParaRPr lang="en-US" altLang="zh-CN" sz="2400" b="1" dirty="0">
              <a:latin typeface="微软雅黑" pitchFamily="34" charset="-122"/>
              <a:ea typeface="微软雅黑" pitchFamily="34" charset="-122"/>
            </a:endParaRPr>
          </a:p>
          <a:p>
            <a:pPr>
              <a:defRPr/>
            </a:pPr>
            <a:r>
              <a:rPr lang="en-US" altLang="zh-CN" sz="2400" b="1" dirty="0">
                <a:solidFill>
                  <a:schemeClr val="tx1">
                    <a:lumMod val="60000"/>
                    <a:lumOff val="40000"/>
                  </a:schemeClr>
                </a:solidFill>
                <a:latin typeface="微软雅黑" pitchFamily="34" charset="-122"/>
                <a:ea typeface="微软雅黑" pitchFamily="34" charset="-122"/>
              </a:rPr>
              <a:t>      </a:t>
            </a:r>
            <a:r>
              <a:rPr lang="zh-CN" altLang="en-US" sz="2400" b="1" dirty="0">
                <a:solidFill>
                  <a:srgbClr val="FF0000"/>
                </a:solidFill>
                <a:latin typeface="微软雅黑" pitchFamily="34" charset="-122"/>
                <a:ea typeface="微软雅黑" pitchFamily="34" charset="-122"/>
              </a:rPr>
              <a:t>撤销相关许可</a:t>
            </a:r>
            <a:r>
              <a:rPr lang="zh-CN" altLang="en-US" sz="2400" b="1" dirty="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十年内</a:t>
            </a:r>
            <a:r>
              <a:rPr lang="zh-CN" altLang="en-US" sz="2400" b="1" dirty="0">
                <a:solidFill>
                  <a:srgbClr val="000000"/>
                </a:solidFill>
                <a:latin typeface="微软雅黑" pitchFamily="34" charset="-122"/>
                <a:ea typeface="微软雅黑" pitchFamily="34" charset="-122"/>
              </a:rPr>
              <a:t>不受理其相应申请，并处</a:t>
            </a:r>
            <a:r>
              <a:rPr lang="zh-CN" altLang="en-US" sz="2400" b="1" dirty="0">
                <a:solidFill>
                  <a:srgbClr val="FF0000"/>
                </a:solidFill>
                <a:latin typeface="微软雅黑" pitchFamily="34" charset="-122"/>
                <a:ea typeface="微软雅黑" pitchFamily="34" charset="-122"/>
              </a:rPr>
              <a:t>五十万元以上五百万元以下</a:t>
            </a:r>
            <a:r>
              <a:rPr lang="zh-CN" altLang="en-US" sz="2400" b="1" dirty="0">
                <a:solidFill>
                  <a:srgbClr val="000000"/>
                </a:solidFill>
                <a:latin typeface="微软雅黑" pitchFamily="34" charset="-122"/>
                <a:ea typeface="微软雅黑" pitchFamily="34" charset="-122"/>
              </a:rPr>
              <a:t>的罚款；</a:t>
            </a:r>
            <a:endParaRPr lang="en-US" altLang="zh-CN" sz="2400" b="1" dirty="0">
              <a:solidFill>
                <a:srgbClr val="000000"/>
              </a:solidFill>
              <a:latin typeface="微软雅黑" pitchFamily="34" charset="-122"/>
              <a:ea typeface="微软雅黑" pitchFamily="34" charset="-122"/>
            </a:endParaRPr>
          </a:p>
          <a:p>
            <a:pPr>
              <a:defRPr/>
            </a:pPr>
            <a:r>
              <a:rPr lang="zh-CN" altLang="en-US" sz="2400" b="1" dirty="0">
                <a:solidFill>
                  <a:srgbClr val="000000"/>
                </a:solidFill>
                <a:latin typeface="微软雅黑" pitchFamily="34" charset="-122"/>
                <a:ea typeface="微软雅黑" pitchFamily="34" charset="-122"/>
              </a:rPr>
              <a:t>      情节严重的，对法定代表人、主要负责人、直接负责的主管人员和其他责任人员，</a:t>
            </a:r>
            <a:r>
              <a:rPr lang="zh-CN" altLang="en-US" sz="2400" b="1" dirty="0">
                <a:solidFill>
                  <a:srgbClr val="FF0000"/>
                </a:solidFill>
                <a:latin typeface="微软雅黑" pitchFamily="34" charset="-122"/>
                <a:ea typeface="微软雅黑" pitchFamily="34" charset="-122"/>
              </a:rPr>
              <a:t>处二万元以上二十万元以下的罚款</a:t>
            </a:r>
            <a:r>
              <a:rPr lang="zh-CN" altLang="en-US" sz="2400" b="1" dirty="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十年内</a:t>
            </a:r>
            <a:r>
              <a:rPr lang="zh-CN" altLang="en-US" sz="2400" b="1" dirty="0">
                <a:solidFill>
                  <a:srgbClr val="000000"/>
                </a:solidFill>
                <a:latin typeface="微软雅黑" pitchFamily="34" charset="-122"/>
                <a:ea typeface="微软雅黑" pitchFamily="34" charset="-122"/>
              </a:rPr>
              <a:t>禁止从事药品生产经营活动，</a:t>
            </a:r>
            <a:endParaRPr lang="en-US" altLang="zh-CN" sz="2400" b="1" dirty="0">
              <a:solidFill>
                <a:srgbClr val="000000"/>
              </a:solidFill>
              <a:latin typeface="微软雅黑" pitchFamily="34" charset="-122"/>
              <a:ea typeface="微软雅黑" pitchFamily="34" charset="-122"/>
            </a:endParaRPr>
          </a:p>
          <a:p>
            <a:pPr>
              <a:defRPr/>
            </a:pPr>
            <a:r>
              <a:rPr lang="zh-CN" altLang="en-US" sz="2400" b="1" dirty="0">
                <a:solidFill>
                  <a:srgbClr val="000000"/>
                </a:solidFill>
                <a:latin typeface="微软雅黑" pitchFamily="34" charset="-122"/>
                <a:ea typeface="微软雅黑" pitchFamily="34" charset="-122"/>
              </a:rPr>
              <a:t>      并可以由公安机关处</a:t>
            </a:r>
            <a:r>
              <a:rPr lang="zh-CN" altLang="en-US" sz="2400" b="1" dirty="0">
                <a:solidFill>
                  <a:srgbClr val="FF0000"/>
                </a:solidFill>
                <a:latin typeface="微软雅黑" pitchFamily="34" charset="-122"/>
                <a:ea typeface="微软雅黑" pitchFamily="34" charset="-122"/>
              </a:rPr>
              <a:t>五日以上十五日以下的拘留</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a:defRPr/>
            </a:pPr>
            <a:r>
              <a:rPr lang="en-US" altLang="zh-CN" sz="2400" b="1" dirty="0" smtClean="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（第一百二十三条）</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45059" y="1052736"/>
            <a:ext cx="9865096" cy="5078313"/>
          </a:xfrm>
          <a:prstGeom prst="rect">
            <a:avLst/>
          </a:prstGeom>
        </p:spPr>
        <p:txBody>
          <a:bodyPr wrap="square">
            <a:spAutoFit/>
          </a:bodyPr>
          <a:lstStyle/>
          <a:p>
            <a:pPr>
              <a:lnSpc>
                <a:spcPct val="150000"/>
              </a:lnSpc>
              <a:defRPr/>
            </a:pPr>
            <a:r>
              <a:rPr lang="zh-CN" altLang="en-US" sz="2400" b="1" dirty="0" smtClean="0">
                <a:solidFill>
                  <a:srgbClr val="000000"/>
                </a:solidFill>
                <a:latin typeface="微软雅黑" pitchFamily="34" charset="-122"/>
                <a:ea typeface="微软雅黑" pitchFamily="34" charset="-122"/>
              </a:rPr>
              <a:t>       </a:t>
            </a:r>
            <a:r>
              <a:rPr lang="en-US" altLang="zh-CN" sz="2400" b="1" dirty="0" smtClean="0">
                <a:solidFill>
                  <a:srgbClr val="000000"/>
                </a:solidFill>
                <a:latin typeface="微软雅黑" pitchFamily="34" charset="-122"/>
                <a:ea typeface="微软雅黑" pitchFamily="34" charset="-122"/>
              </a:rPr>
              <a:t>2.</a:t>
            </a:r>
            <a:r>
              <a:rPr lang="zh-CN" altLang="en-US" sz="2400" b="1" dirty="0" smtClean="0">
                <a:solidFill>
                  <a:srgbClr val="000000"/>
                </a:solidFill>
                <a:latin typeface="微软雅黑" pitchFamily="34" charset="-122"/>
                <a:ea typeface="微软雅黑" pitchFamily="34" charset="-122"/>
              </a:rPr>
              <a:t> 违反</a:t>
            </a:r>
            <a:r>
              <a:rPr lang="zh-CN" altLang="en-US" sz="2400" b="1" dirty="0">
                <a:solidFill>
                  <a:srgbClr val="000000"/>
                </a:solidFill>
                <a:latin typeface="微软雅黑" pitchFamily="34" charset="-122"/>
                <a:ea typeface="微软雅黑" pitchFamily="34" charset="-122"/>
              </a:rPr>
              <a:t>本法规定，有下列行为之一的</a:t>
            </a:r>
            <a:r>
              <a:rPr lang="zh-CN" altLang="en-US" sz="2400" b="1" dirty="0" smtClean="0">
                <a:solidFill>
                  <a:srgbClr val="000000"/>
                </a:solidFill>
                <a:latin typeface="微软雅黑" pitchFamily="34" charset="-122"/>
                <a:ea typeface="微软雅黑" pitchFamily="34" charset="-122"/>
              </a:rPr>
              <a:t>，（一百二十四条）</a:t>
            </a:r>
            <a:endParaRPr lang="en-US" altLang="zh-CN" sz="2400" b="1" dirty="0">
              <a:solidFill>
                <a:srgbClr val="000000"/>
              </a:solidFill>
              <a:latin typeface="微软雅黑" pitchFamily="34" charset="-122"/>
              <a:ea typeface="微软雅黑" pitchFamily="34" charset="-122"/>
            </a:endParaRPr>
          </a:p>
          <a:p>
            <a:pPr>
              <a:lnSpc>
                <a:spcPct val="150000"/>
              </a:lnSpc>
              <a:defRPr/>
            </a:pP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1</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未取得药品批准证明文件生产、进口药品；</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2</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使用采取欺骗手段取得的药品批准证明文件生产、进口药品；</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3</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使用</a:t>
            </a:r>
            <a:r>
              <a:rPr lang="zh-CN" altLang="en-US" sz="2400" b="1" dirty="0">
                <a:solidFill>
                  <a:srgbClr val="FF0000"/>
                </a:solidFill>
                <a:latin typeface="微软雅黑" pitchFamily="34" charset="-122"/>
                <a:ea typeface="微软雅黑" pitchFamily="34" charset="-122"/>
              </a:rPr>
              <a:t>未经审评审批的原料药</a:t>
            </a:r>
            <a:r>
              <a:rPr lang="zh-CN" altLang="en-US" sz="2400" b="1" dirty="0">
                <a:solidFill>
                  <a:srgbClr val="000000"/>
                </a:solidFill>
                <a:latin typeface="微软雅黑" pitchFamily="34" charset="-122"/>
                <a:ea typeface="微软雅黑" pitchFamily="34" charset="-122"/>
              </a:rPr>
              <a:t>生产药品；</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4</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70C0"/>
                </a:solidFill>
                <a:latin typeface="微软雅黑" pitchFamily="34" charset="-122"/>
                <a:ea typeface="微软雅黑" pitchFamily="34" charset="-122"/>
              </a:rPr>
              <a:t>应当检验而未经检验即销售药品；</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5</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生产、销售国务院药品监督管理部门</a:t>
            </a:r>
            <a:r>
              <a:rPr lang="zh-CN" altLang="en-US" sz="2400" b="1" dirty="0">
                <a:solidFill>
                  <a:srgbClr val="0070C0"/>
                </a:solidFill>
                <a:latin typeface="微软雅黑" pitchFamily="34" charset="-122"/>
                <a:ea typeface="微软雅黑" pitchFamily="34" charset="-122"/>
              </a:rPr>
              <a:t>禁止使用的药品；</a:t>
            </a:r>
            <a:r>
              <a:rPr lang="zh-CN" altLang="en-US" sz="2400" b="1" dirty="0">
                <a:solidFill>
                  <a:schemeClr val="tx1">
                    <a:lumMod val="60000"/>
                    <a:lumOff val="40000"/>
                  </a:schemeClr>
                </a:solidFill>
                <a:latin typeface="微软雅黑" pitchFamily="34" charset="-122"/>
                <a:ea typeface="微软雅黑" pitchFamily="34" charset="-122"/>
              </a:rPr>
              <a:t/>
            </a:r>
            <a:br>
              <a:rPr lang="zh-CN" altLang="en-US" sz="2400" b="1" dirty="0">
                <a:solidFill>
                  <a:schemeClr val="tx1">
                    <a:lumMod val="60000"/>
                    <a:lumOff val="40000"/>
                  </a:schemeClr>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6</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编造生产、检验记录；</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7</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未经批准在药品生产过程中进行重大变更。</a:t>
            </a:r>
            <a:br>
              <a:rPr lang="zh-CN" altLang="en-US" sz="2400" b="1" dirty="0">
                <a:solidFill>
                  <a:srgbClr val="FF0000"/>
                </a:solidFill>
                <a:latin typeface="微软雅黑" pitchFamily="34" charset="-122"/>
                <a:ea typeface="微软雅黑" pitchFamily="34" charset="-122"/>
              </a:rPr>
            </a:br>
            <a:endParaRPr lang="zh-CN" altLang="en-US" sz="2400" b="1" dirty="0">
              <a:solidFill>
                <a:srgbClr val="FF0000"/>
              </a:solidFill>
              <a:latin typeface="微软雅黑" pitchFamily="34" charset="-122"/>
              <a:ea typeface="微软雅黑" pitchFamily="34" charset="-122"/>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矩形 1"/>
          <p:cNvSpPr>
            <a:spLocks noChangeArrowheads="1"/>
          </p:cNvSpPr>
          <p:nvPr/>
        </p:nvSpPr>
        <p:spPr bwMode="auto">
          <a:xfrm>
            <a:off x="1633091" y="1052736"/>
            <a:ext cx="9001000" cy="4929939"/>
          </a:xfrm>
          <a:prstGeom prst="rect">
            <a:avLst/>
          </a:prstGeom>
          <a:noFill/>
          <a:ln w="9525">
            <a:noFill/>
            <a:miter lim="800000"/>
            <a:headEnd/>
            <a:tailEnd/>
          </a:ln>
        </p:spPr>
        <p:txBody>
          <a:bodyPr wrap="square">
            <a:spAutoFit/>
          </a:bodyPr>
          <a:lstStyle/>
          <a:p>
            <a:pPr>
              <a:lnSpc>
                <a:spcPct val="120000"/>
              </a:lnSpc>
            </a:pPr>
            <a:r>
              <a:rPr lang="zh-CN" altLang="en-US" sz="2400" b="1" dirty="0">
                <a:solidFill>
                  <a:srgbClr val="000000"/>
                </a:solidFill>
                <a:latin typeface="微软雅黑" pitchFamily="34" charset="-122"/>
                <a:ea typeface="微软雅黑" pitchFamily="34" charset="-122"/>
              </a:rPr>
              <a:t>       没收违法生产、进口、销售的药品和违法所得以及专门用于违法生产的原料、辅料、包装材料和生产设备，责令停产停业整顿，并处违法生产、进口、销售的药品货值金额</a:t>
            </a:r>
            <a:r>
              <a:rPr lang="zh-CN" altLang="en-US" sz="2400" b="1" dirty="0">
                <a:solidFill>
                  <a:srgbClr val="FF0000"/>
                </a:solidFill>
                <a:latin typeface="微软雅黑" pitchFamily="34" charset="-122"/>
                <a:ea typeface="微软雅黑" pitchFamily="34" charset="-122"/>
              </a:rPr>
              <a:t>十五倍以上三十倍以下</a:t>
            </a:r>
            <a:r>
              <a:rPr lang="zh-CN" altLang="en-US" sz="2400" b="1" dirty="0">
                <a:solidFill>
                  <a:srgbClr val="000000"/>
                </a:solidFill>
                <a:latin typeface="微软雅黑" pitchFamily="34" charset="-122"/>
                <a:ea typeface="微软雅黑" pitchFamily="34" charset="-122"/>
              </a:rPr>
              <a:t>的罚款；货值金额不足十万元的，按十万元计算；</a:t>
            </a:r>
            <a:endParaRPr lang="en-US" altLang="zh-CN" sz="2400" b="1" dirty="0">
              <a:solidFill>
                <a:srgbClr val="000000"/>
              </a:solidFill>
              <a:latin typeface="微软雅黑" pitchFamily="34" charset="-122"/>
              <a:ea typeface="微软雅黑" pitchFamily="34" charset="-122"/>
            </a:endParaRPr>
          </a:p>
          <a:p>
            <a:pPr>
              <a:lnSpc>
                <a:spcPct val="120000"/>
              </a:lnSpc>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070C0"/>
                </a:solidFill>
                <a:latin typeface="微软雅黑" pitchFamily="34" charset="-122"/>
                <a:ea typeface="微软雅黑" pitchFamily="34" charset="-122"/>
              </a:rPr>
              <a:t>情节严重的</a:t>
            </a:r>
            <a:r>
              <a:rPr lang="zh-CN" altLang="en-US" sz="2400" b="1" dirty="0">
                <a:solidFill>
                  <a:srgbClr val="000000"/>
                </a:solidFill>
                <a:latin typeface="微软雅黑" pitchFamily="34" charset="-122"/>
                <a:ea typeface="微软雅黑" pitchFamily="34" charset="-122"/>
              </a:rPr>
              <a:t>，吊销药品批准证明文件直至吊销药品生产许可证、药品经营许可证或者医疗机构制剂许可证，对法定代表人、主要负责人、直接负责的主管人员和其他责任人员，没收违法行为发生期间</a:t>
            </a:r>
            <a:r>
              <a:rPr lang="zh-CN" altLang="en-US" sz="2400" b="1" dirty="0">
                <a:solidFill>
                  <a:srgbClr val="FF0000"/>
                </a:solidFill>
                <a:latin typeface="微软雅黑" pitchFamily="34" charset="-122"/>
                <a:ea typeface="微软雅黑" pitchFamily="34" charset="-122"/>
              </a:rPr>
              <a:t>自本单位所获收入，并处所获收入百分之三十以上三倍以下的罚款</a:t>
            </a:r>
            <a:r>
              <a:rPr lang="zh-CN" altLang="en-US" sz="2400" b="1" dirty="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十年直至终身禁止</a:t>
            </a:r>
            <a:r>
              <a:rPr lang="zh-CN" altLang="en-US" sz="2400" b="1" dirty="0">
                <a:solidFill>
                  <a:srgbClr val="000000"/>
                </a:solidFill>
                <a:latin typeface="微软雅黑" pitchFamily="34" charset="-122"/>
                <a:ea typeface="微软雅黑" pitchFamily="34" charset="-122"/>
              </a:rPr>
              <a:t>从事药品生产经营活动，</a:t>
            </a:r>
            <a:endParaRPr lang="en-US" altLang="zh-CN" sz="2400" b="1" dirty="0">
              <a:solidFill>
                <a:srgbClr val="000000"/>
              </a:solidFill>
              <a:latin typeface="微软雅黑" pitchFamily="34" charset="-122"/>
              <a:ea typeface="微软雅黑" pitchFamily="34" charset="-122"/>
            </a:endParaRPr>
          </a:p>
          <a:p>
            <a:pPr>
              <a:lnSpc>
                <a:spcPct val="120000"/>
              </a:lnSpc>
            </a:pPr>
            <a:r>
              <a:rPr lang="en-US" altLang="zh-CN" sz="2400" b="1" dirty="0">
                <a:solidFill>
                  <a:srgbClr val="000000"/>
                </a:solidFill>
                <a:latin typeface="微软雅黑" pitchFamily="34" charset="-122"/>
                <a:ea typeface="微软雅黑" pitchFamily="34" charset="-122"/>
              </a:rPr>
              <a:t>    </a:t>
            </a:r>
            <a:r>
              <a:rPr lang="en-US" altLang="zh-CN" sz="2400" b="1" dirty="0" smtClean="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并</a:t>
            </a:r>
            <a:r>
              <a:rPr lang="zh-CN" altLang="en-US" sz="2400" b="1" dirty="0">
                <a:solidFill>
                  <a:srgbClr val="000000"/>
                </a:solidFill>
                <a:latin typeface="微软雅黑" pitchFamily="34" charset="-122"/>
                <a:ea typeface="微软雅黑" pitchFamily="34" charset="-122"/>
              </a:rPr>
              <a:t>可以由公安机关</a:t>
            </a:r>
            <a:r>
              <a:rPr lang="zh-CN" altLang="en-US" sz="2400" b="1" dirty="0">
                <a:solidFill>
                  <a:srgbClr val="FF0000"/>
                </a:solidFill>
                <a:latin typeface="微软雅黑" pitchFamily="34" charset="-122"/>
                <a:ea typeface="微软雅黑" pitchFamily="34" charset="-122"/>
              </a:rPr>
              <a:t>处五日以上十五日以下</a:t>
            </a:r>
            <a:r>
              <a:rPr lang="zh-CN" altLang="en-US" sz="2400" b="1" dirty="0">
                <a:solidFill>
                  <a:srgbClr val="000000"/>
                </a:solidFill>
                <a:latin typeface="微软雅黑" pitchFamily="34" charset="-122"/>
                <a:ea typeface="微软雅黑" pitchFamily="34" charset="-122"/>
              </a:rPr>
              <a:t>的</a:t>
            </a:r>
            <a:r>
              <a:rPr lang="zh-CN" altLang="en-US" sz="2400" b="1" dirty="0" smtClean="0">
                <a:solidFill>
                  <a:srgbClr val="000000"/>
                </a:solidFill>
                <a:latin typeface="微软雅黑" pitchFamily="34" charset="-122"/>
                <a:ea typeface="微软雅黑" pitchFamily="34" charset="-122"/>
              </a:rPr>
              <a:t>拘留。</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Rectangle 1"/>
          <p:cNvSpPr>
            <a:spLocks noChangeArrowheads="1"/>
          </p:cNvSpPr>
          <p:nvPr/>
        </p:nvSpPr>
        <p:spPr bwMode="auto">
          <a:xfrm>
            <a:off x="1489075" y="1208736"/>
            <a:ext cx="9505056"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altLang="zh-CN" sz="2800" b="1" dirty="0" smtClean="0">
                <a:latin typeface="微软雅黑" pitchFamily="34" charset="-122"/>
                <a:ea typeface="微软雅黑" pitchFamily="34" charset="-122"/>
              </a:rPr>
              <a:t>      </a:t>
            </a:r>
            <a:r>
              <a:rPr lang="zh-CN" altLang="zh-CN" sz="2800" b="1" dirty="0" smtClean="0">
                <a:solidFill>
                  <a:srgbClr val="FF0000"/>
                </a:solidFill>
                <a:latin typeface="微软雅黑" pitchFamily="34" charset="-122"/>
                <a:ea typeface="微软雅黑" pitchFamily="34" charset="-122"/>
              </a:rPr>
              <a:t>未经批准进口少量境外已合法上市的药品，情节较轻的，可以依法减轻或者免予处罚。</a:t>
            </a:r>
            <a:r>
              <a:rPr lang="en-US" altLang="zh-CN" sz="2800" dirty="0" smtClean="0"/>
              <a:t/>
            </a:r>
            <a:br>
              <a:rPr lang="en-US" altLang="zh-CN" sz="2800" dirty="0" smtClean="0"/>
            </a:br>
            <a:endParaRPr lang="en-US" altLang="zh-CN" sz="2800" dirty="0" smtClean="0"/>
          </a:p>
          <a:p>
            <a:pPr lvl="0" fontAlgn="base">
              <a:spcBef>
                <a:spcPct val="0"/>
              </a:spcBef>
              <a:spcAft>
                <a:spcPct val="0"/>
              </a:spcAft>
            </a:pPr>
            <a:r>
              <a:rPr kumimoji="0" lang="en-US" alt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未经批准进口少量境外已合法上市的药品，情节较轻的，可以减轻处罚；</a:t>
            </a:r>
            <a:endParaRPr kumimoji="0" lang="en-US" alt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lvl="0" fontAlgn="base">
              <a:spcBef>
                <a:spcPct val="0"/>
              </a:spcBef>
              <a:spcAft>
                <a:spcPct val="0"/>
              </a:spcAft>
            </a:pPr>
            <a:r>
              <a:rPr lang="en-US" altLang="zh-CN" sz="2800" b="1" dirty="0" smtClean="0">
                <a:latin typeface="微软雅黑" pitchFamily="34" charset="-122"/>
                <a:ea typeface="微软雅黑" pitchFamily="34" charset="-122"/>
                <a:cs typeface="宋体" pitchFamily="2" charset="-122"/>
              </a:rPr>
              <a:t>     </a:t>
            </a:r>
          </a:p>
          <a:p>
            <a:pPr lvl="0" fontAlgn="base">
              <a:spcBef>
                <a:spcPct val="0"/>
              </a:spcBef>
              <a:spcAft>
                <a:spcPct val="0"/>
              </a:spcAft>
            </a:pPr>
            <a:r>
              <a:rPr kumimoji="0" lang="en-US" altLang="zh-CN"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没有造成人身伤害后果或者延误治疗的，可以免于处罚</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矩形 1"/>
          <p:cNvSpPr>
            <a:spLocks noChangeArrowheads="1"/>
          </p:cNvSpPr>
          <p:nvPr/>
        </p:nvSpPr>
        <p:spPr bwMode="auto">
          <a:xfrm>
            <a:off x="1583679" y="908050"/>
            <a:ext cx="9315759" cy="5853910"/>
          </a:xfrm>
          <a:prstGeom prst="rect">
            <a:avLst/>
          </a:prstGeom>
          <a:noFill/>
          <a:ln w="9525">
            <a:noFill/>
            <a:miter lim="800000"/>
            <a:headEnd/>
            <a:tailEnd/>
          </a:ln>
        </p:spPr>
        <p:txBody>
          <a:bodyPr>
            <a:spAutoFit/>
          </a:bodyPr>
          <a:lstStyle/>
          <a:p>
            <a:pPr>
              <a:lnSpc>
                <a:spcPct val="120000"/>
              </a:lnSpc>
            </a:pPr>
            <a:r>
              <a:rPr lang="zh-CN" altLang="en-US" sz="2400" b="1" dirty="0">
                <a:solidFill>
                  <a:srgbClr val="000000"/>
                </a:solidFill>
                <a:latin typeface="微软雅黑" pitchFamily="34" charset="-122"/>
                <a:ea typeface="微软雅黑" pitchFamily="34" charset="-122"/>
              </a:rPr>
              <a:t>        </a:t>
            </a:r>
            <a:r>
              <a:rPr lang="en-US" altLang="zh-CN" sz="2400" b="1" dirty="0" smtClean="0">
                <a:solidFill>
                  <a:srgbClr val="000000"/>
                </a:solidFill>
                <a:latin typeface="微软雅黑" pitchFamily="34" charset="-122"/>
                <a:ea typeface="微软雅黑" pitchFamily="34" charset="-122"/>
              </a:rPr>
              <a:t>3.</a:t>
            </a:r>
            <a:r>
              <a:rPr lang="zh-CN" altLang="en-US" sz="2400" b="1" dirty="0" smtClean="0">
                <a:solidFill>
                  <a:srgbClr val="000000"/>
                </a:solidFill>
                <a:latin typeface="微软雅黑" pitchFamily="34" charset="-122"/>
                <a:ea typeface="微软雅黑" pitchFamily="34" charset="-122"/>
              </a:rPr>
              <a:t>违反</a:t>
            </a:r>
            <a:r>
              <a:rPr lang="zh-CN" altLang="en-US" sz="2400" b="1" dirty="0">
                <a:solidFill>
                  <a:srgbClr val="000000"/>
                </a:solidFill>
                <a:latin typeface="微软雅黑" pitchFamily="34" charset="-122"/>
                <a:ea typeface="微软雅黑" pitchFamily="34" charset="-122"/>
              </a:rPr>
              <a:t>本法规定，有下列行为之一的，</a:t>
            </a:r>
            <a:r>
              <a:rPr lang="zh-CN" altLang="en-US" sz="2400" b="1" dirty="0">
                <a:solidFill>
                  <a:srgbClr val="FF0000"/>
                </a:solidFill>
                <a:latin typeface="微软雅黑" pitchFamily="34" charset="-122"/>
                <a:ea typeface="微软雅黑" pitchFamily="34" charset="-122"/>
              </a:rPr>
              <a:t>没收违法生产、销售的药品和违法所得</a:t>
            </a:r>
            <a:r>
              <a:rPr lang="zh-CN" altLang="en-US" sz="2400" b="1" dirty="0">
                <a:solidFill>
                  <a:srgbClr val="000000"/>
                </a:solidFill>
                <a:latin typeface="微软雅黑" pitchFamily="34" charset="-122"/>
                <a:ea typeface="微软雅黑" pitchFamily="34" charset="-122"/>
              </a:rPr>
              <a:t>以及包装材料、容器，责令停产停业整顿，并处</a:t>
            </a:r>
            <a:r>
              <a:rPr lang="zh-CN" altLang="en-US" sz="2400" b="1" dirty="0">
                <a:solidFill>
                  <a:srgbClr val="FF0000"/>
                </a:solidFill>
                <a:latin typeface="微软雅黑" pitchFamily="34" charset="-122"/>
                <a:ea typeface="微软雅黑" pitchFamily="34" charset="-122"/>
              </a:rPr>
              <a:t>五十万元以上五百万元以下</a:t>
            </a:r>
            <a:r>
              <a:rPr lang="zh-CN" altLang="en-US" sz="2400" b="1" dirty="0">
                <a:solidFill>
                  <a:srgbClr val="000000"/>
                </a:solidFill>
                <a:latin typeface="微软雅黑" pitchFamily="34" charset="-122"/>
                <a:ea typeface="微软雅黑" pitchFamily="34" charset="-122"/>
              </a:rPr>
              <a:t>的罚款；</a:t>
            </a:r>
            <a:endParaRPr lang="en-US" altLang="zh-CN" sz="2400" b="1" dirty="0">
              <a:solidFill>
                <a:srgbClr val="000000"/>
              </a:solidFill>
              <a:latin typeface="微软雅黑" pitchFamily="34" charset="-122"/>
              <a:ea typeface="微软雅黑" pitchFamily="34" charset="-122"/>
            </a:endParaRPr>
          </a:p>
          <a:p>
            <a:pPr>
              <a:lnSpc>
                <a:spcPct val="120000"/>
              </a:lnSpc>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00000"/>
                </a:solidFill>
                <a:latin typeface="微软雅黑" pitchFamily="34" charset="-122"/>
                <a:ea typeface="微软雅黑" pitchFamily="34" charset="-122"/>
              </a:rPr>
              <a:t>情节严重的，吊销药品批准证明文件、药品生产许可证、药品经营许可证，对法定代表人、主要负责人、直接负责的主管人员和其他责任人员处</a:t>
            </a:r>
            <a:r>
              <a:rPr lang="zh-CN" altLang="en-US" sz="2400" b="1" dirty="0">
                <a:solidFill>
                  <a:srgbClr val="FF0000"/>
                </a:solidFill>
                <a:latin typeface="微软雅黑" pitchFamily="34" charset="-122"/>
                <a:ea typeface="微软雅黑" pitchFamily="34" charset="-122"/>
              </a:rPr>
              <a:t>二万元以上二十万元以下的罚款，十年直至终身禁止从事药品生产经营活动：</a:t>
            </a:r>
            <a:br>
              <a:rPr lang="zh-CN" altLang="en-US" sz="2400" b="1" dirty="0">
                <a:solidFill>
                  <a:srgbClr val="FF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1</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未经批准开展药物临床试验；</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2</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使用未经审评的直接接触药品的包装材料或者容器生产药品，或者销售该类药品；</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3</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使用未经核准的标签、说明书</a:t>
            </a:r>
            <a:r>
              <a:rPr lang="zh-CN" altLang="en-US" sz="2400" b="1" dirty="0" smtClean="0">
                <a:solidFill>
                  <a:srgbClr val="000000"/>
                </a:solidFill>
                <a:latin typeface="微软雅黑" pitchFamily="34" charset="-122"/>
                <a:ea typeface="微软雅黑" pitchFamily="34" charset="-122"/>
              </a:rPr>
              <a:t>。</a:t>
            </a:r>
            <a:endParaRPr lang="en-US" altLang="zh-CN" sz="2400" b="1" dirty="0" smtClean="0">
              <a:solidFill>
                <a:srgbClr val="000000"/>
              </a:solidFill>
              <a:latin typeface="微软雅黑" pitchFamily="34" charset="-122"/>
              <a:ea typeface="微软雅黑" pitchFamily="34" charset="-122"/>
            </a:endParaRPr>
          </a:p>
          <a:p>
            <a:pPr>
              <a:lnSpc>
                <a:spcPct val="120000"/>
              </a:lnSpc>
            </a:pPr>
            <a:r>
              <a:rPr lang="en-US" altLang="zh-CN" sz="2400" b="1" dirty="0" smtClean="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（一百二十五条）</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33091" y="1052736"/>
            <a:ext cx="9433048" cy="4401205"/>
          </a:xfrm>
          <a:prstGeom prst="rect">
            <a:avLst/>
          </a:prstGeom>
        </p:spPr>
        <p:txBody>
          <a:bodyPr wrap="square">
            <a:spAutoFit/>
          </a:bodyPr>
          <a:lstStyle/>
          <a:p>
            <a:r>
              <a:rPr lang="zh-CN" altLang="en-US" sz="2800" b="1" dirty="0" smtClean="0">
                <a:solidFill>
                  <a:srgbClr val="FF0000"/>
                </a:solidFill>
                <a:latin typeface="微软雅黑" pitchFamily="34" charset="-122"/>
                <a:ea typeface="微软雅黑" pitchFamily="34" charset="-122"/>
              </a:rPr>
              <a:t>       从保护公众健康，到保护和促进公众健康</a:t>
            </a:r>
            <a:r>
              <a:rPr lang="zh-CN" altLang="en-US" sz="2800" b="1" dirty="0" smtClean="0">
                <a:latin typeface="微软雅黑" pitchFamily="34" charset="-122"/>
                <a:ea typeface="微软雅黑" pitchFamily="34" charset="-122"/>
              </a:rPr>
              <a:t>，药品监管使命实现了新时代的理念升级。</a:t>
            </a:r>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p>
          <a:p>
            <a:r>
              <a:rPr lang="en-US" altLang="zh-CN" sz="2800" b="1" dirty="0" smtClean="0">
                <a:latin typeface="微软雅黑" pitchFamily="34" charset="-122"/>
                <a:ea typeface="微软雅黑" pitchFamily="34" charset="-122"/>
              </a:rPr>
              <a:t>       </a:t>
            </a:r>
            <a:r>
              <a:rPr lang="zh-CN" altLang="en-US" sz="2800" b="1" dirty="0" smtClean="0">
                <a:solidFill>
                  <a:srgbClr val="0070C0"/>
                </a:solidFill>
                <a:latin typeface="微软雅黑" pitchFamily="34" charset="-122"/>
                <a:ea typeface="微软雅黑" pitchFamily="34" charset="-122"/>
              </a:rPr>
              <a:t>保护公众健康使命的履行，</a:t>
            </a:r>
            <a:r>
              <a:rPr lang="zh-CN" altLang="en-US" sz="2800" b="1" dirty="0" smtClean="0">
                <a:latin typeface="微软雅黑" pitchFamily="34" charset="-122"/>
                <a:ea typeface="微软雅黑" pitchFamily="34" charset="-122"/>
              </a:rPr>
              <a:t>体现在发现风险、控制风险。</a:t>
            </a:r>
            <a:endParaRPr lang="en-US" altLang="zh-CN" sz="2800" b="1" dirty="0" smtClean="0">
              <a:latin typeface="微软雅黑" pitchFamily="34" charset="-122"/>
              <a:ea typeface="微软雅黑" pitchFamily="34" charset="-122"/>
            </a:endParaRPr>
          </a:p>
          <a:p>
            <a:r>
              <a:rPr lang="zh-CN" altLang="en-US" sz="2800" b="1" dirty="0" smtClean="0">
                <a:solidFill>
                  <a:srgbClr val="0070C0"/>
                </a:solidFill>
                <a:latin typeface="微软雅黑" pitchFamily="34" charset="-122"/>
                <a:ea typeface="微软雅黑" pitchFamily="34" charset="-122"/>
              </a:rPr>
              <a:t>       促进公众健康使命的履行，</a:t>
            </a:r>
            <a:r>
              <a:rPr lang="zh-CN" altLang="en-US" sz="2800" b="1" dirty="0" smtClean="0">
                <a:latin typeface="微软雅黑" pitchFamily="34" charset="-122"/>
                <a:ea typeface="微软雅黑" pitchFamily="34" charset="-122"/>
              </a:rPr>
              <a:t>则体现在通过</a:t>
            </a:r>
            <a:r>
              <a:rPr lang="zh-CN" altLang="en-US" sz="2800" b="1" dirty="0" smtClean="0">
                <a:solidFill>
                  <a:srgbClr val="FF0000"/>
                </a:solidFill>
                <a:latin typeface="微软雅黑" pitchFamily="34" charset="-122"/>
                <a:ea typeface="微软雅黑" pitchFamily="34" charset="-122"/>
              </a:rPr>
              <a:t>建立加速患者获得急需的治疗药品的机制</a:t>
            </a:r>
            <a:r>
              <a:rPr lang="zh-CN" altLang="en-US" sz="2800" b="1" dirty="0" smtClean="0">
                <a:latin typeface="微软雅黑" pitchFamily="34" charset="-122"/>
                <a:ea typeface="微软雅黑" pitchFamily="34" charset="-122"/>
              </a:rPr>
              <a:t>，促进公众更及时获得疗效更好、安全性更高、更可及的药品。</a:t>
            </a:r>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具体的制度体现在新修订</a:t>
            </a:r>
            <a:r>
              <a:rPr lang="en-US" altLang="zh-CN" sz="2800" b="1" dirty="0" smtClean="0">
                <a:latin typeface="微软雅黑" pitchFamily="34" charset="-122"/>
                <a:ea typeface="微软雅黑" pitchFamily="34" charset="-122"/>
              </a:rPr>
              <a:t>《</a:t>
            </a:r>
            <a:r>
              <a:rPr lang="zh-CN" altLang="en-US" sz="2800" b="1" dirty="0" smtClean="0">
                <a:latin typeface="微软雅黑" pitchFamily="34" charset="-122"/>
                <a:ea typeface="微软雅黑" pitchFamily="34" charset="-122"/>
              </a:rPr>
              <a:t>药品管理法</a:t>
            </a:r>
            <a:r>
              <a:rPr lang="en-US" altLang="zh-CN" sz="2800" b="1" dirty="0" smtClean="0">
                <a:latin typeface="微软雅黑" pitchFamily="34" charset="-122"/>
                <a:ea typeface="微软雅黑" pitchFamily="34" charset="-122"/>
              </a:rPr>
              <a:t>》</a:t>
            </a:r>
            <a:r>
              <a:rPr lang="zh-CN" altLang="en-US" sz="2800" b="1" dirty="0" smtClean="0">
                <a:latin typeface="微软雅黑" pitchFamily="34" charset="-122"/>
                <a:ea typeface="微软雅黑" pitchFamily="34" charset="-122"/>
              </a:rPr>
              <a:t>中的鼓励创新、对儿童药品优先审评审批、附条件批准等内容之中。</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03071" y="836614"/>
            <a:ext cx="10084308" cy="5743111"/>
          </a:xfrm>
          <a:prstGeom prst="rect">
            <a:avLst/>
          </a:prstGeom>
        </p:spPr>
        <p:txBody>
          <a:bodyPr>
            <a:spAutoFit/>
          </a:bodyPr>
          <a:lstStyle/>
          <a:p>
            <a:pPr>
              <a:lnSpc>
                <a:spcPct val="120000"/>
              </a:lnSpc>
              <a:defRPr/>
            </a:pPr>
            <a:r>
              <a:rPr lang="zh-CN" altLang="en-US" sz="2200" b="1" dirty="0" smtClean="0">
                <a:solidFill>
                  <a:srgbClr val="FF0000"/>
                </a:solidFill>
                <a:latin typeface="微软雅黑" pitchFamily="34" charset="-122"/>
                <a:ea typeface="微软雅黑" pitchFamily="34" charset="-122"/>
              </a:rPr>
              <a:t>       </a:t>
            </a:r>
            <a:r>
              <a:rPr lang="en-US" altLang="zh-CN" sz="2200" b="1" dirty="0" smtClean="0">
                <a:solidFill>
                  <a:srgbClr val="FF0000"/>
                </a:solidFill>
                <a:latin typeface="微软雅黑" pitchFamily="34" charset="-122"/>
                <a:ea typeface="微软雅黑" pitchFamily="34" charset="-122"/>
              </a:rPr>
              <a:t>4.</a:t>
            </a:r>
            <a:r>
              <a:rPr lang="zh-CN" altLang="en-US" sz="2200" b="1" dirty="0" smtClean="0">
                <a:solidFill>
                  <a:srgbClr val="FF0000"/>
                </a:solidFill>
                <a:latin typeface="微软雅黑" pitchFamily="34" charset="-122"/>
                <a:ea typeface="微软雅黑" pitchFamily="34" charset="-122"/>
              </a:rPr>
              <a:t>未遵守</a:t>
            </a:r>
            <a:r>
              <a:rPr lang="en-US" altLang="zh-CN" sz="2200" b="1" dirty="0" smtClean="0">
                <a:solidFill>
                  <a:srgbClr val="FF0000"/>
                </a:solidFill>
                <a:latin typeface="微软雅黑" pitchFamily="34" charset="-122"/>
                <a:ea typeface="微软雅黑" pitchFamily="34" charset="-122"/>
              </a:rPr>
              <a:t>GMP</a:t>
            </a:r>
            <a:r>
              <a:rPr lang="zh-CN" altLang="en-US" sz="2200" b="1" dirty="0" smtClean="0">
                <a:solidFill>
                  <a:srgbClr val="FF0000"/>
                </a:solidFill>
                <a:latin typeface="微软雅黑" pitchFamily="34" charset="-122"/>
                <a:ea typeface="微软雅黑" pitchFamily="34" charset="-122"/>
              </a:rPr>
              <a:t>、</a:t>
            </a:r>
            <a:r>
              <a:rPr lang="en-US" altLang="zh-CN" sz="2200" b="1" dirty="0" smtClean="0">
                <a:solidFill>
                  <a:srgbClr val="FF0000"/>
                </a:solidFill>
                <a:latin typeface="微软雅黑" pitchFamily="34" charset="-122"/>
                <a:ea typeface="微软雅黑" pitchFamily="34" charset="-122"/>
              </a:rPr>
              <a:t>GSP</a:t>
            </a:r>
            <a:r>
              <a:rPr lang="zh-CN" altLang="en-US" sz="2200" b="1" dirty="0" smtClean="0">
                <a:solidFill>
                  <a:srgbClr val="FF0000"/>
                </a:solidFill>
                <a:latin typeface="微软雅黑" pitchFamily="34" charset="-122"/>
                <a:ea typeface="微软雅黑" pitchFamily="34" charset="-122"/>
              </a:rPr>
              <a:t>、</a:t>
            </a:r>
            <a:r>
              <a:rPr lang="en-US" altLang="zh-CN" sz="2200" b="1" dirty="0" smtClean="0">
                <a:solidFill>
                  <a:srgbClr val="FF0000"/>
                </a:solidFill>
                <a:latin typeface="微软雅黑" pitchFamily="34" charset="-122"/>
                <a:ea typeface="微软雅黑" pitchFamily="34" charset="-122"/>
              </a:rPr>
              <a:t>GLP</a:t>
            </a:r>
            <a:r>
              <a:rPr lang="zh-CN" altLang="en-US" sz="2200" b="1" dirty="0" smtClean="0">
                <a:solidFill>
                  <a:srgbClr val="FF0000"/>
                </a:solidFill>
                <a:latin typeface="微软雅黑" pitchFamily="34" charset="-122"/>
                <a:ea typeface="微软雅黑" pitchFamily="34" charset="-122"/>
              </a:rPr>
              <a:t>、</a:t>
            </a:r>
            <a:r>
              <a:rPr lang="en-US" altLang="zh-CN" sz="2200" b="1" dirty="0" smtClean="0">
                <a:solidFill>
                  <a:srgbClr val="FF0000"/>
                </a:solidFill>
                <a:latin typeface="微软雅黑" pitchFamily="34" charset="-122"/>
                <a:ea typeface="微软雅黑" pitchFamily="34" charset="-122"/>
              </a:rPr>
              <a:t>GCP</a:t>
            </a:r>
            <a:r>
              <a:rPr lang="zh-CN" altLang="en-US" sz="2200" b="1" dirty="0" smtClean="0">
                <a:solidFill>
                  <a:srgbClr val="FF0000"/>
                </a:solidFill>
                <a:latin typeface="微软雅黑" pitchFamily="34" charset="-122"/>
                <a:ea typeface="微软雅黑" pitchFamily="34" charset="-122"/>
              </a:rPr>
              <a:t>应承担的法律责任</a:t>
            </a:r>
            <a:endParaRPr lang="en-US" altLang="zh-CN" sz="2200" b="1" dirty="0" smtClean="0">
              <a:solidFill>
                <a:srgbClr val="FF0000"/>
              </a:solidFill>
              <a:latin typeface="微软雅黑" pitchFamily="34" charset="-122"/>
              <a:ea typeface="微软雅黑" pitchFamily="34" charset="-122"/>
            </a:endParaRPr>
          </a:p>
          <a:p>
            <a:pPr>
              <a:lnSpc>
                <a:spcPct val="120000"/>
              </a:lnSpc>
              <a:defRPr/>
            </a:pPr>
            <a:r>
              <a:rPr lang="en-US" altLang="zh-CN" sz="2200" b="1" dirty="0" smtClean="0">
                <a:solidFill>
                  <a:srgbClr val="000000"/>
                </a:solidFill>
                <a:latin typeface="微软雅黑" pitchFamily="34" charset="-122"/>
                <a:ea typeface="微软雅黑" pitchFamily="34" charset="-122"/>
              </a:rPr>
              <a:t>       </a:t>
            </a:r>
            <a:r>
              <a:rPr lang="zh-CN" altLang="en-US" sz="2200" b="1" dirty="0" smtClean="0">
                <a:solidFill>
                  <a:srgbClr val="000000"/>
                </a:solidFill>
                <a:latin typeface="微软雅黑" pitchFamily="34" charset="-122"/>
                <a:ea typeface="微软雅黑" pitchFamily="34" charset="-122"/>
              </a:rPr>
              <a:t>药品</a:t>
            </a:r>
            <a:r>
              <a:rPr lang="zh-CN" altLang="en-US" sz="2200" b="1" dirty="0">
                <a:solidFill>
                  <a:srgbClr val="000000"/>
                </a:solidFill>
                <a:latin typeface="微软雅黑" pitchFamily="34" charset="-122"/>
                <a:ea typeface="微软雅黑" pitchFamily="34" charset="-122"/>
              </a:rPr>
              <a:t>上市许可持有人、药品生产企业、药品经营企业、药物非临床安全性评价研究机构、药物临床试验机构等未遵守</a:t>
            </a:r>
            <a:r>
              <a:rPr lang="en-US" altLang="zh-CN" sz="2200" b="1" dirty="0">
                <a:solidFill>
                  <a:srgbClr val="000000"/>
                </a:solidFill>
                <a:latin typeface="微软雅黑" pitchFamily="34" charset="-122"/>
                <a:ea typeface="微软雅黑" pitchFamily="34" charset="-122"/>
              </a:rPr>
              <a:t>GMP</a:t>
            </a:r>
            <a:r>
              <a:rPr lang="zh-CN" altLang="en-US" sz="2200" b="1" dirty="0">
                <a:solidFill>
                  <a:srgbClr val="000000"/>
                </a:solidFill>
                <a:latin typeface="微软雅黑" pitchFamily="34" charset="-122"/>
                <a:ea typeface="微软雅黑" pitchFamily="34" charset="-122"/>
              </a:rPr>
              <a:t>、</a:t>
            </a:r>
            <a:r>
              <a:rPr lang="en-US" altLang="zh-CN" sz="2200" b="1" dirty="0">
                <a:solidFill>
                  <a:srgbClr val="000000"/>
                </a:solidFill>
                <a:latin typeface="微软雅黑" pitchFamily="34" charset="-122"/>
                <a:ea typeface="微软雅黑" pitchFamily="34" charset="-122"/>
              </a:rPr>
              <a:t>GSP</a:t>
            </a:r>
            <a:r>
              <a:rPr lang="zh-CN" altLang="en-US" sz="2200" b="1" dirty="0">
                <a:solidFill>
                  <a:srgbClr val="000000"/>
                </a:solidFill>
                <a:latin typeface="微软雅黑" pitchFamily="34" charset="-122"/>
                <a:ea typeface="微软雅黑" pitchFamily="34" charset="-122"/>
              </a:rPr>
              <a:t>、</a:t>
            </a:r>
            <a:r>
              <a:rPr lang="en-US" altLang="zh-CN" sz="2200" b="1" dirty="0">
                <a:solidFill>
                  <a:srgbClr val="000000"/>
                </a:solidFill>
                <a:latin typeface="微软雅黑" pitchFamily="34" charset="-122"/>
                <a:ea typeface="微软雅黑" pitchFamily="34" charset="-122"/>
              </a:rPr>
              <a:t>GLP</a:t>
            </a:r>
            <a:r>
              <a:rPr lang="zh-CN" altLang="en-US" sz="2200" b="1" dirty="0">
                <a:solidFill>
                  <a:srgbClr val="000000"/>
                </a:solidFill>
                <a:latin typeface="微软雅黑" pitchFamily="34" charset="-122"/>
                <a:ea typeface="微软雅黑" pitchFamily="34" charset="-122"/>
              </a:rPr>
              <a:t>、</a:t>
            </a:r>
            <a:r>
              <a:rPr lang="en-US" altLang="zh-CN" sz="2200" b="1" dirty="0">
                <a:solidFill>
                  <a:srgbClr val="000000"/>
                </a:solidFill>
                <a:latin typeface="微软雅黑" pitchFamily="34" charset="-122"/>
                <a:ea typeface="微软雅黑" pitchFamily="34" charset="-122"/>
              </a:rPr>
              <a:t>GCP</a:t>
            </a:r>
            <a:r>
              <a:rPr lang="zh-CN" altLang="en-US" sz="2200" b="1" dirty="0">
                <a:solidFill>
                  <a:srgbClr val="000000"/>
                </a:solidFill>
                <a:latin typeface="微软雅黑" pitchFamily="34" charset="-122"/>
                <a:ea typeface="微软雅黑" pitchFamily="34" charset="-122"/>
              </a:rPr>
              <a:t>的，责令限期改正，给予警告；</a:t>
            </a:r>
            <a:endParaRPr lang="en-US" altLang="zh-CN" sz="2200" b="1" dirty="0">
              <a:solidFill>
                <a:srgbClr val="000000"/>
              </a:solidFill>
              <a:latin typeface="微软雅黑" pitchFamily="34" charset="-122"/>
              <a:ea typeface="微软雅黑" pitchFamily="34" charset="-122"/>
            </a:endParaRPr>
          </a:p>
          <a:p>
            <a:pPr>
              <a:lnSpc>
                <a:spcPct val="120000"/>
              </a:lnSpc>
              <a:defRPr/>
            </a:pPr>
            <a:r>
              <a:rPr lang="en-US" altLang="zh-CN" sz="2200" b="1" dirty="0">
                <a:solidFill>
                  <a:srgbClr val="000000"/>
                </a:solidFill>
                <a:latin typeface="微软雅黑" pitchFamily="34" charset="-122"/>
                <a:ea typeface="微软雅黑" pitchFamily="34" charset="-122"/>
              </a:rPr>
              <a:t>       </a:t>
            </a:r>
            <a:r>
              <a:rPr lang="zh-CN" altLang="en-US" sz="2200" b="1" dirty="0">
                <a:solidFill>
                  <a:srgbClr val="FF0000"/>
                </a:solidFill>
                <a:latin typeface="微软雅黑" pitchFamily="34" charset="-122"/>
                <a:ea typeface="微软雅黑" pitchFamily="34" charset="-122"/>
              </a:rPr>
              <a:t>逾期不改正的，</a:t>
            </a:r>
            <a:r>
              <a:rPr lang="zh-CN" altLang="en-US" sz="2200" b="1" dirty="0">
                <a:solidFill>
                  <a:srgbClr val="000000"/>
                </a:solidFill>
                <a:latin typeface="微软雅黑" pitchFamily="34" charset="-122"/>
                <a:ea typeface="微软雅黑" pitchFamily="34" charset="-122"/>
              </a:rPr>
              <a:t>处</a:t>
            </a:r>
            <a:r>
              <a:rPr lang="zh-CN" altLang="en-US" sz="2200" b="1" dirty="0">
                <a:solidFill>
                  <a:srgbClr val="0070C0"/>
                </a:solidFill>
                <a:latin typeface="微软雅黑" pitchFamily="34" charset="-122"/>
                <a:ea typeface="微软雅黑" pitchFamily="34" charset="-122"/>
              </a:rPr>
              <a:t>十万元以上五十万元以下</a:t>
            </a:r>
            <a:r>
              <a:rPr lang="zh-CN" altLang="en-US" sz="2200" b="1" dirty="0">
                <a:solidFill>
                  <a:srgbClr val="000000"/>
                </a:solidFill>
                <a:latin typeface="微软雅黑" pitchFamily="34" charset="-122"/>
                <a:ea typeface="微软雅黑" pitchFamily="34" charset="-122"/>
              </a:rPr>
              <a:t>的罚款；情节严重的，处</a:t>
            </a:r>
            <a:r>
              <a:rPr lang="zh-CN" altLang="en-US" sz="2200" b="1" dirty="0">
                <a:solidFill>
                  <a:srgbClr val="FF0000"/>
                </a:solidFill>
                <a:latin typeface="微软雅黑" pitchFamily="34" charset="-122"/>
                <a:ea typeface="微软雅黑" pitchFamily="34" charset="-122"/>
              </a:rPr>
              <a:t>五十万元以上二百万元以下</a:t>
            </a:r>
            <a:r>
              <a:rPr lang="zh-CN" altLang="en-US" sz="2200" b="1" dirty="0">
                <a:solidFill>
                  <a:srgbClr val="000000"/>
                </a:solidFill>
                <a:latin typeface="微软雅黑" pitchFamily="34" charset="-122"/>
                <a:ea typeface="微软雅黑" pitchFamily="34" charset="-122"/>
              </a:rPr>
              <a:t>的罚款，责令停产停业整顿直至吊销药品批准证明文件、药品生产许可证、药品经营许可证等，药物非临床安全性评价研究机构、药物临床试验机构等</a:t>
            </a:r>
            <a:r>
              <a:rPr lang="zh-CN" altLang="en-US" sz="2200" b="1" dirty="0">
                <a:solidFill>
                  <a:srgbClr val="FF0000"/>
                </a:solidFill>
                <a:latin typeface="微软雅黑" pitchFamily="34" charset="-122"/>
                <a:ea typeface="微软雅黑" pitchFamily="34" charset="-122"/>
              </a:rPr>
              <a:t>五年内</a:t>
            </a:r>
            <a:r>
              <a:rPr lang="zh-CN" altLang="en-US" sz="2200" b="1" dirty="0">
                <a:solidFill>
                  <a:srgbClr val="000000"/>
                </a:solidFill>
                <a:latin typeface="微软雅黑" pitchFamily="34" charset="-122"/>
                <a:ea typeface="微软雅黑" pitchFamily="34" charset="-122"/>
              </a:rPr>
              <a:t>不得开展药物非临床安全性评价研究、药物临床试验，</a:t>
            </a:r>
            <a:endParaRPr lang="en-US" altLang="zh-CN" sz="2200" b="1" dirty="0">
              <a:solidFill>
                <a:srgbClr val="000000"/>
              </a:solidFill>
              <a:latin typeface="微软雅黑" pitchFamily="34" charset="-122"/>
              <a:ea typeface="微软雅黑" pitchFamily="34" charset="-122"/>
            </a:endParaRPr>
          </a:p>
          <a:p>
            <a:pPr>
              <a:lnSpc>
                <a:spcPct val="120000"/>
              </a:lnSpc>
              <a:defRPr/>
            </a:pPr>
            <a:r>
              <a:rPr lang="en-US" altLang="zh-CN" sz="2200" b="1" dirty="0">
                <a:solidFill>
                  <a:srgbClr val="000000"/>
                </a:solidFill>
                <a:latin typeface="微软雅黑" pitchFamily="34" charset="-122"/>
                <a:ea typeface="微软雅黑" pitchFamily="34" charset="-122"/>
              </a:rPr>
              <a:t>       </a:t>
            </a:r>
            <a:r>
              <a:rPr lang="zh-CN" altLang="en-US" sz="2200" b="1" dirty="0">
                <a:solidFill>
                  <a:srgbClr val="000000"/>
                </a:solidFill>
                <a:latin typeface="微软雅黑" pitchFamily="34" charset="-122"/>
                <a:ea typeface="微软雅黑" pitchFamily="34" charset="-122"/>
              </a:rPr>
              <a:t>对</a:t>
            </a:r>
            <a:r>
              <a:rPr lang="zh-CN" altLang="en-US" sz="2200" b="1" dirty="0">
                <a:solidFill>
                  <a:srgbClr val="0070C0"/>
                </a:solidFill>
                <a:latin typeface="微软雅黑" pitchFamily="34" charset="-122"/>
                <a:ea typeface="微软雅黑" pitchFamily="34" charset="-122"/>
              </a:rPr>
              <a:t>法定代表人、主要负责人、直接负责的主管人员和其他责任人员</a:t>
            </a:r>
            <a:r>
              <a:rPr lang="zh-CN" altLang="en-US" sz="2200" b="1" dirty="0">
                <a:solidFill>
                  <a:srgbClr val="000000"/>
                </a:solidFill>
                <a:latin typeface="微软雅黑" pitchFamily="34" charset="-122"/>
                <a:ea typeface="微软雅黑" pitchFamily="34" charset="-122"/>
              </a:rPr>
              <a:t>，没收违法行为发生期间</a:t>
            </a:r>
            <a:r>
              <a:rPr lang="zh-CN" altLang="en-US" sz="2200" b="1" dirty="0">
                <a:solidFill>
                  <a:srgbClr val="FF0000"/>
                </a:solidFill>
                <a:latin typeface="微软雅黑" pitchFamily="34" charset="-122"/>
                <a:ea typeface="微软雅黑" pitchFamily="34" charset="-122"/>
              </a:rPr>
              <a:t>自本单位所获收入，</a:t>
            </a:r>
            <a:r>
              <a:rPr lang="zh-CN" altLang="en-US" sz="2200" b="1" dirty="0">
                <a:solidFill>
                  <a:srgbClr val="000000"/>
                </a:solidFill>
                <a:latin typeface="微软雅黑" pitchFamily="34" charset="-122"/>
                <a:ea typeface="微软雅黑" pitchFamily="34" charset="-122"/>
              </a:rPr>
              <a:t>并处所获收入</a:t>
            </a:r>
            <a:r>
              <a:rPr lang="zh-CN" altLang="en-US" sz="2200" b="1" dirty="0">
                <a:solidFill>
                  <a:srgbClr val="FF0000"/>
                </a:solidFill>
                <a:latin typeface="微软雅黑" pitchFamily="34" charset="-122"/>
                <a:ea typeface="微软雅黑" pitchFamily="34" charset="-122"/>
              </a:rPr>
              <a:t>百分之十以上百分之五十以下</a:t>
            </a:r>
            <a:r>
              <a:rPr lang="zh-CN" altLang="en-US" sz="2200" b="1" dirty="0">
                <a:solidFill>
                  <a:srgbClr val="000000"/>
                </a:solidFill>
                <a:latin typeface="微软雅黑" pitchFamily="34" charset="-122"/>
                <a:ea typeface="微软雅黑" pitchFamily="34" charset="-122"/>
              </a:rPr>
              <a:t>的罚款，</a:t>
            </a:r>
            <a:endParaRPr lang="en-US" altLang="zh-CN" sz="2200" b="1" dirty="0">
              <a:solidFill>
                <a:srgbClr val="000000"/>
              </a:solidFill>
              <a:latin typeface="微软雅黑" pitchFamily="34" charset="-122"/>
              <a:ea typeface="微软雅黑" pitchFamily="34" charset="-122"/>
            </a:endParaRPr>
          </a:p>
          <a:p>
            <a:pPr>
              <a:lnSpc>
                <a:spcPct val="120000"/>
              </a:lnSpc>
              <a:defRPr/>
            </a:pPr>
            <a:r>
              <a:rPr lang="en-US" altLang="zh-CN" sz="2200" b="1" dirty="0">
                <a:solidFill>
                  <a:srgbClr val="000000"/>
                </a:solidFill>
                <a:latin typeface="微软雅黑" pitchFamily="34" charset="-122"/>
                <a:ea typeface="微软雅黑" pitchFamily="34" charset="-122"/>
              </a:rPr>
              <a:t>      </a:t>
            </a:r>
            <a:r>
              <a:rPr lang="zh-CN" altLang="en-US" sz="2200" b="1" dirty="0">
                <a:solidFill>
                  <a:srgbClr val="FF0000"/>
                </a:solidFill>
                <a:latin typeface="微软雅黑" pitchFamily="34" charset="-122"/>
                <a:ea typeface="微软雅黑" pitchFamily="34" charset="-122"/>
              </a:rPr>
              <a:t>十年直至终身禁止</a:t>
            </a:r>
            <a:r>
              <a:rPr lang="zh-CN" altLang="en-US" sz="2200" b="1" dirty="0">
                <a:solidFill>
                  <a:srgbClr val="000000"/>
                </a:solidFill>
                <a:latin typeface="微软雅黑" pitchFamily="34" charset="-122"/>
                <a:ea typeface="微软雅黑" pitchFamily="34" charset="-122"/>
              </a:rPr>
              <a:t>从事药品生产经营等活动</a:t>
            </a:r>
            <a:r>
              <a:rPr lang="zh-CN" altLang="en-US" sz="2200" b="1" dirty="0" smtClean="0">
                <a:solidFill>
                  <a:srgbClr val="000000"/>
                </a:solidFill>
                <a:latin typeface="微软雅黑" pitchFamily="34" charset="-122"/>
                <a:ea typeface="微软雅黑" pitchFamily="34" charset="-122"/>
              </a:rPr>
              <a:t>。</a:t>
            </a:r>
            <a:r>
              <a:rPr lang="zh-CN" altLang="en-US" sz="2000" b="1" dirty="0" smtClean="0">
                <a:solidFill>
                  <a:srgbClr val="000000"/>
                </a:solidFill>
                <a:latin typeface="微软雅黑" pitchFamily="34" charset="-122"/>
                <a:ea typeface="微软雅黑" pitchFamily="34" charset="-122"/>
              </a:rPr>
              <a:t> </a:t>
            </a:r>
            <a:endParaRPr lang="en-US" altLang="zh-CN" sz="2000" b="1" dirty="0" smtClean="0">
              <a:solidFill>
                <a:srgbClr val="000000"/>
              </a:solidFill>
              <a:latin typeface="微软雅黑" pitchFamily="34" charset="-122"/>
              <a:ea typeface="微软雅黑" pitchFamily="34" charset="-122"/>
            </a:endParaRPr>
          </a:p>
          <a:p>
            <a:pPr>
              <a:lnSpc>
                <a:spcPct val="120000"/>
              </a:lnSpc>
              <a:defRPr/>
            </a:pPr>
            <a:r>
              <a:rPr lang="en-US" altLang="zh-CN" sz="2000" b="1" dirty="0" smtClean="0">
                <a:solidFill>
                  <a:srgbClr val="000000"/>
                </a:solidFill>
                <a:latin typeface="微软雅黑" pitchFamily="34" charset="-122"/>
                <a:ea typeface="微软雅黑" pitchFamily="34" charset="-122"/>
              </a:rPr>
              <a:t>     </a:t>
            </a:r>
            <a:r>
              <a:rPr lang="zh-CN" altLang="en-US" sz="2000" b="1" dirty="0" smtClean="0">
                <a:solidFill>
                  <a:srgbClr val="000000"/>
                </a:solidFill>
                <a:latin typeface="微软雅黑" pitchFamily="34" charset="-122"/>
                <a:ea typeface="微软雅黑" pitchFamily="34" charset="-122"/>
              </a:rPr>
              <a:t>（一百二十六条） </a:t>
            </a:r>
            <a:r>
              <a:rPr lang="zh-CN" altLang="en-US" sz="2200" b="1" dirty="0">
                <a:solidFill>
                  <a:srgbClr val="000000"/>
                </a:solidFill>
                <a:latin typeface="微软雅黑" pitchFamily="34" charset="-122"/>
                <a:ea typeface="微软雅黑" pitchFamily="34" charset="-122"/>
              </a:rPr>
              <a:t/>
            </a:r>
            <a:br>
              <a:rPr lang="zh-CN" altLang="en-US" sz="2200" b="1" dirty="0">
                <a:solidFill>
                  <a:srgbClr val="000000"/>
                </a:solidFill>
                <a:latin typeface="微软雅黑" pitchFamily="34" charset="-122"/>
                <a:ea typeface="微软雅黑" pitchFamily="34" charset="-122"/>
              </a:rPr>
            </a:br>
            <a:endParaRPr lang="zh-CN" altLang="en-US" sz="2200" b="1" dirty="0">
              <a:solidFill>
                <a:srgbClr val="000000"/>
              </a:solidFill>
              <a:latin typeface="微软雅黑" pitchFamily="34" charset="-122"/>
              <a:ea typeface="微软雅黑" pitchFamily="34" charset="-122"/>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矩形 1"/>
          <p:cNvSpPr>
            <a:spLocks noChangeArrowheads="1"/>
          </p:cNvSpPr>
          <p:nvPr/>
        </p:nvSpPr>
        <p:spPr bwMode="auto">
          <a:xfrm>
            <a:off x="1057027" y="764704"/>
            <a:ext cx="9649745" cy="5853910"/>
          </a:xfrm>
          <a:prstGeom prst="rect">
            <a:avLst/>
          </a:prstGeom>
          <a:noFill/>
          <a:ln w="9525">
            <a:noFill/>
            <a:miter lim="800000"/>
            <a:headEnd/>
            <a:tailEnd/>
          </a:ln>
        </p:spPr>
        <p:txBody>
          <a:bodyPr wrap="square">
            <a:spAutoFit/>
          </a:bodyPr>
          <a:lstStyle/>
          <a:p>
            <a:pPr>
              <a:lnSpc>
                <a:spcPct val="120000"/>
              </a:lnSpc>
            </a:pPr>
            <a:r>
              <a:rPr lang="zh-CN" altLang="en-US" sz="2400" b="1" dirty="0">
                <a:solidFill>
                  <a:srgbClr val="000000"/>
                </a:solidFill>
                <a:latin typeface="微软雅黑" pitchFamily="34" charset="-122"/>
                <a:ea typeface="微软雅黑" pitchFamily="34" charset="-122"/>
              </a:rPr>
              <a:t>       </a:t>
            </a:r>
            <a:r>
              <a:rPr lang="en-US" altLang="zh-CN" sz="2400" b="1" dirty="0" smtClean="0">
                <a:solidFill>
                  <a:srgbClr val="000000"/>
                </a:solidFill>
                <a:latin typeface="微软雅黑" pitchFamily="34" charset="-122"/>
                <a:ea typeface="微软雅黑" pitchFamily="34" charset="-122"/>
              </a:rPr>
              <a:t>5.</a:t>
            </a:r>
            <a:r>
              <a:rPr lang="zh-CN" altLang="en-US" sz="2400" b="1" dirty="0" smtClean="0">
                <a:solidFill>
                  <a:srgbClr val="000000"/>
                </a:solidFill>
                <a:latin typeface="微软雅黑" pitchFamily="34" charset="-122"/>
                <a:ea typeface="微软雅黑" pitchFamily="34" charset="-122"/>
              </a:rPr>
              <a:t>违反</a:t>
            </a:r>
            <a:r>
              <a:rPr lang="zh-CN" altLang="en-US" sz="2400" b="1" dirty="0">
                <a:solidFill>
                  <a:srgbClr val="000000"/>
                </a:solidFill>
                <a:latin typeface="微软雅黑" pitchFamily="34" charset="-122"/>
                <a:ea typeface="微软雅黑" pitchFamily="34" charset="-122"/>
              </a:rPr>
              <a:t>本法规定，有下列行为之一的，</a:t>
            </a:r>
            <a:r>
              <a:rPr lang="zh-CN" altLang="en-US" sz="2400" b="1" dirty="0">
                <a:solidFill>
                  <a:srgbClr val="FF0000"/>
                </a:solidFill>
                <a:latin typeface="微软雅黑" pitchFamily="34" charset="-122"/>
                <a:ea typeface="微软雅黑" pitchFamily="34" charset="-122"/>
              </a:rPr>
              <a:t>责令限期改正，给予警告；逾期不改正的，处十万元以上五十万元以下</a:t>
            </a:r>
            <a:r>
              <a:rPr lang="zh-CN" altLang="en-US" sz="2400" b="1" dirty="0">
                <a:solidFill>
                  <a:srgbClr val="000000"/>
                </a:solidFill>
                <a:latin typeface="微软雅黑" pitchFamily="34" charset="-122"/>
                <a:ea typeface="微软雅黑" pitchFamily="34" charset="-122"/>
              </a:rPr>
              <a:t>的罚款：</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1</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开展生物等效性试验未备案；</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2</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药物临床试验期间，发现存在安全性问题或者其他风险，临床试验申办者未及时调整临床试验方案、暂停或者终止临床试验，或者未向国务院药品监督管理部门报告；</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3</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未按照规定建立并实施药品追溯制度；</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4</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未按照规定提交年度报告；</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5</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未按照规定对药品生产过程中的变更进行备案或者报告；</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6</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未制定药品上市后风险管理计划；</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7</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未按照规定开展药品上市后研究或者上市后评价</a:t>
            </a:r>
            <a:r>
              <a:rPr lang="zh-CN" altLang="en-US" sz="2400" b="1" dirty="0" smtClean="0">
                <a:solidFill>
                  <a:srgbClr val="000000"/>
                </a:solidFill>
                <a:latin typeface="微软雅黑" pitchFamily="34" charset="-122"/>
                <a:ea typeface="微软雅黑" pitchFamily="34" charset="-122"/>
              </a:rPr>
              <a:t>。 </a:t>
            </a:r>
            <a:endParaRPr lang="en-US" altLang="zh-CN" sz="2400" b="1" dirty="0" smtClean="0">
              <a:solidFill>
                <a:srgbClr val="000000"/>
              </a:solidFill>
              <a:latin typeface="微软雅黑" pitchFamily="34" charset="-122"/>
              <a:ea typeface="微软雅黑" pitchFamily="34" charset="-122"/>
            </a:endParaRPr>
          </a:p>
          <a:p>
            <a:pPr>
              <a:lnSpc>
                <a:spcPct val="120000"/>
              </a:lnSpc>
            </a:pPr>
            <a:r>
              <a:rPr lang="en-US" altLang="zh-CN" sz="2400" b="1" dirty="0" smtClean="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（一百二十七条） </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00463" y="1412876"/>
            <a:ext cx="10179584" cy="4878259"/>
          </a:xfrm>
          <a:prstGeom prst="rect">
            <a:avLst/>
          </a:prstGeom>
        </p:spPr>
        <p:txBody>
          <a:bodyPr>
            <a:spAutoFit/>
          </a:bodyPr>
          <a:lstStyle/>
          <a:p>
            <a:pPr>
              <a:defRPr/>
            </a:pPr>
            <a:r>
              <a:rPr lang="en-US" altLang="zh-CN" sz="2300" b="1" dirty="0" smtClean="0">
                <a:solidFill>
                  <a:srgbClr val="FF0000"/>
                </a:solidFill>
                <a:latin typeface="微软雅黑" pitchFamily="34" charset="-122"/>
                <a:ea typeface="微软雅黑" pitchFamily="34" charset="-122"/>
              </a:rPr>
              <a:t>6.</a:t>
            </a:r>
            <a:r>
              <a:rPr lang="zh-CN" altLang="en-US" sz="2300" b="1" dirty="0" smtClean="0">
                <a:solidFill>
                  <a:srgbClr val="FF0000"/>
                </a:solidFill>
                <a:latin typeface="微软雅黑" pitchFamily="34" charset="-122"/>
                <a:ea typeface="微软雅黑" pitchFamily="34" charset="-122"/>
              </a:rPr>
              <a:t>未从药品上市许可持有人或者具有药品生产、经营资格的企业购进药品的   </a:t>
            </a:r>
            <a:endParaRPr lang="en-US" altLang="zh-CN" sz="2300" b="1" dirty="0" smtClean="0">
              <a:solidFill>
                <a:srgbClr val="FF0000"/>
              </a:solidFill>
              <a:latin typeface="微软雅黑" pitchFamily="34" charset="-122"/>
              <a:ea typeface="微软雅黑" pitchFamily="34" charset="-122"/>
            </a:endParaRPr>
          </a:p>
          <a:p>
            <a:pPr>
              <a:defRPr/>
            </a:pPr>
            <a:r>
              <a:rPr lang="en-US" altLang="zh-CN" sz="2400" b="1" dirty="0" smtClean="0">
                <a:solidFill>
                  <a:srgbClr val="FF0000"/>
                </a:solidFill>
                <a:latin typeface="微软雅黑" pitchFamily="34" charset="-122"/>
                <a:ea typeface="微软雅黑" pitchFamily="34" charset="-122"/>
              </a:rPr>
              <a:t>       </a:t>
            </a:r>
          </a:p>
          <a:p>
            <a:pPr>
              <a:defRPr/>
            </a:pPr>
            <a:r>
              <a:rPr lang="en-US" altLang="zh-CN" sz="2400" b="1" dirty="0" smtClean="0">
                <a:solidFill>
                  <a:srgbClr val="FF0000"/>
                </a:solidFill>
                <a:latin typeface="微软雅黑" pitchFamily="34" charset="-122"/>
                <a:ea typeface="微软雅黑" pitchFamily="34" charset="-122"/>
              </a:rPr>
              <a:t>      </a:t>
            </a:r>
            <a:r>
              <a:rPr lang="zh-CN" altLang="en-US" sz="2600" b="1" dirty="0" smtClean="0">
                <a:solidFill>
                  <a:srgbClr val="000000"/>
                </a:solidFill>
                <a:latin typeface="微软雅黑" pitchFamily="34" charset="-122"/>
                <a:ea typeface="微软雅黑" pitchFamily="34" charset="-122"/>
              </a:rPr>
              <a:t>违反</a:t>
            </a:r>
            <a:r>
              <a:rPr lang="zh-CN" altLang="en-US" sz="2600" b="1" dirty="0">
                <a:solidFill>
                  <a:srgbClr val="000000"/>
                </a:solidFill>
                <a:latin typeface="微软雅黑" pitchFamily="34" charset="-122"/>
                <a:ea typeface="微软雅黑" pitchFamily="34" charset="-122"/>
              </a:rPr>
              <a:t>本法规定，药品上市许可持有人、药品生产企业、药品经营企业或者医疗机构</a:t>
            </a:r>
            <a:r>
              <a:rPr lang="zh-CN" altLang="en-US" sz="2600" b="1" dirty="0">
                <a:solidFill>
                  <a:srgbClr val="0070C0"/>
                </a:solidFill>
                <a:latin typeface="微软雅黑" pitchFamily="34" charset="-122"/>
                <a:ea typeface="微软雅黑" pitchFamily="34" charset="-122"/>
              </a:rPr>
              <a:t>未从药品上市许可持有人或者具有药品生产、经营资格的企业购进药品的，</a:t>
            </a:r>
            <a:endParaRPr lang="en-US" altLang="zh-CN" sz="2600" b="1" dirty="0">
              <a:solidFill>
                <a:srgbClr val="0070C0"/>
              </a:solidFill>
              <a:latin typeface="微软雅黑" pitchFamily="34" charset="-122"/>
              <a:ea typeface="微软雅黑" pitchFamily="34" charset="-122"/>
            </a:endParaRPr>
          </a:p>
          <a:p>
            <a:pPr>
              <a:defRPr/>
            </a:pPr>
            <a:r>
              <a:rPr lang="en-US" altLang="zh-CN" sz="2600" b="1" dirty="0">
                <a:solidFill>
                  <a:srgbClr val="000000"/>
                </a:solidFill>
                <a:latin typeface="微软雅黑" pitchFamily="34" charset="-122"/>
                <a:ea typeface="微软雅黑" pitchFamily="34" charset="-122"/>
              </a:rPr>
              <a:t>       </a:t>
            </a:r>
            <a:r>
              <a:rPr lang="zh-CN" altLang="en-US" sz="2600" b="1" dirty="0">
                <a:solidFill>
                  <a:srgbClr val="000000"/>
                </a:solidFill>
                <a:latin typeface="微软雅黑" pitchFamily="34" charset="-122"/>
                <a:ea typeface="微软雅黑" pitchFamily="34" charset="-122"/>
              </a:rPr>
              <a:t>责令改正，没收违法购进的药品和违法所得，并处违法购进药品货值金额</a:t>
            </a:r>
            <a:r>
              <a:rPr lang="zh-CN" altLang="en-US" sz="2600" b="1" dirty="0">
                <a:solidFill>
                  <a:srgbClr val="FF0000"/>
                </a:solidFill>
                <a:latin typeface="微软雅黑" pitchFamily="34" charset="-122"/>
                <a:ea typeface="微软雅黑" pitchFamily="34" charset="-122"/>
              </a:rPr>
              <a:t>二倍以上十倍以下</a:t>
            </a:r>
            <a:r>
              <a:rPr lang="zh-CN" altLang="en-US" sz="2600" b="1" dirty="0">
                <a:solidFill>
                  <a:srgbClr val="000000"/>
                </a:solidFill>
                <a:latin typeface="微软雅黑" pitchFamily="34" charset="-122"/>
                <a:ea typeface="微软雅黑" pitchFamily="34" charset="-122"/>
              </a:rPr>
              <a:t>的罚款；</a:t>
            </a:r>
            <a:endParaRPr lang="en-US" altLang="zh-CN" sz="2600" b="1" dirty="0">
              <a:solidFill>
                <a:srgbClr val="000000"/>
              </a:solidFill>
              <a:latin typeface="微软雅黑" pitchFamily="34" charset="-122"/>
              <a:ea typeface="微软雅黑" pitchFamily="34" charset="-122"/>
            </a:endParaRPr>
          </a:p>
          <a:p>
            <a:pPr>
              <a:defRPr/>
            </a:pPr>
            <a:r>
              <a:rPr lang="en-US" altLang="zh-CN" sz="2600" b="1" dirty="0">
                <a:solidFill>
                  <a:srgbClr val="000000"/>
                </a:solidFill>
                <a:latin typeface="微软雅黑" pitchFamily="34" charset="-122"/>
                <a:ea typeface="微软雅黑" pitchFamily="34" charset="-122"/>
              </a:rPr>
              <a:t>      </a:t>
            </a:r>
            <a:r>
              <a:rPr lang="zh-CN" altLang="en-US" sz="2600" b="1" dirty="0">
                <a:solidFill>
                  <a:srgbClr val="FF0000"/>
                </a:solidFill>
                <a:latin typeface="微软雅黑" pitchFamily="34" charset="-122"/>
                <a:ea typeface="微软雅黑" pitchFamily="34" charset="-122"/>
              </a:rPr>
              <a:t>情节严重的</a:t>
            </a:r>
            <a:r>
              <a:rPr lang="zh-CN" altLang="en-US" sz="2600" b="1" dirty="0">
                <a:solidFill>
                  <a:srgbClr val="000000"/>
                </a:solidFill>
                <a:latin typeface="微软雅黑" pitchFamily="34" charset="-122"/>
                <a:ea typeface="微软雅黑" pitchFamily="34" charset="-122"/>
              </a:rPr>
              <a:t>，并处货值金额</a:t>
            </a:r>
            <a:r>
              <a:rPr lang="zh-CN" altLang="en-US" sz="2600" b="1" dirty="0">
                <a:solidFill>
                  <a:srgbClr val="FF0000"/>
                </a:solidFill>
                <a:latin typeface="微软雅黑" pitchFamily="34" charset="-122"/>
                <a:ea typeface="微软雅黑" pitchFamily="34" charset="-122"/>
              </a:rPr>
              <a:t>十倍以上三十倍以下</a:t>
            </a:r>
            <a:r>
              <a:rPr lang="zh-CN" altLang="en-US" sz="2600" b="1" dirty="0">
                <a:solidFill>
                  <a:srgbClr val="000000"/>
                </a:solidFill>
                <a:latin typeface="微软雅黑" pitchFamily="34" charset="-122"/>
                <a:ea typeface="微软雅黑" pitchFamily="34" charset="-122"/>
              </a:rPr>
              <a:t>的罚款，</a:t>
            </a:r>
            <a:r>
              <a:rPr lang="zh-CN" altLang="en-US" sz="2600" b="1" dirty="0">
                <a:solidFill>
                  <a:srgbClr val="FF0000"/>
                </a:solidFill>
                <a:latin typeface="微软雅黑" pitchFamily="34" charset="-122"/>
                <a:ea typeface="微软雅黑" pitchFamily="34" charset="-122"/>
              </a:rPr>
              <a:t>吊销药品</a:t>
            </a:r>
            <a:r>
              <a:rPr lang="zh-CN" altLang="en-US" sz="2600" b="1" dirty="0">
                <a:solidFill>
                  <a:srgbClr val="000000"/>
                </a:solidFill>
                <a:latin typeface="微软雅黑" pitchFamily="34" charset="-122"/>
                <a:ea typeface="微软雅黑" pitchFamily="34" charset="-122"/>
              </a:rPr>
              <a:t>批准证明文件、药品生产许可证、药品经营许可证或者医疗机构执业许可证；</a:t>
            </a:r>
            <a:r>
              <a:rPr lang="zh-CN" altLang="en-US" sz="2600" b="1" dirty="0">
                <a:solidFill>
                  <a:srgbClr val="0070C0"/>
                </a:solidFill>
                <a:latin typeface="微软雅黑" pitchFamily="34" charset="-122"/>
                <a:ea typeface="微软雅黑" pitchFamily="34" charset="-122"/>
              </a:rPr>
              <a:t>货值金额不足五万元的，按五万元计算</a:t>
            </a:r>
            <a:r>
              <a:rPr lang="zh-CN" altLang="en-US" sz="2600" b="1" dirty="0" smtClean="0">
                <a:solidFill>
                  <a:srgbClr val="0070C0"/>
                </a:solidFill>
                <a:latin typeface="微软雅黑" pitchFamily="34" charset="-122"/>
                <a:ea typeface="微软雅黑" pitchFamily="34" charset="-122"/>
              </a:rPr>
              <a:t>。</a:t>
            </a:r>
            <a:r>
              <a:rPr lang="zh-CN" altLang="en-US" sz="2800" b="1" dirty="0" smtClean="0">
                <a:solidFill>
                  <a:srgbClr val="0070C0"/>
                </a:solidFill>
                <a:latin typeface="微软雅黑" pitchFamily="34" charset="-122"/>
                <a:ea typeface="微软雅黑" pitchFamily="34" charset="-122"/>
              </a:rPr>
              <a:t> </a:t>
            </a:r>
            <a:endParaRPr lang="en-US" altLang="zh-CN" sz="2800" b="1" dirty="0" smtClean="0">
              <a:solidFill>
                <a:srgbClr val="0070C0"/>
              </a:solidFill>
              <a:latin typeface="微软雅黑" pitchFamily="34" charset="-122"/>
              <a:ea typeface="微软雅黑" pitchFamily="34" charset="-122"/>
            </a:endParaRPr>
          </a:p>
          <a:p>
            <a:pPr>
              <a:defRPr/>
            </a:pPr>
            <a:r>
              <a:rPr lang="zh-CN" altLang="en-US" sz="2400" b="1" dirty="0" smtClean="0">
                <a:solidFill>
                  <a:srgbClr val="000000"/>
                </a:solidFill>
                <a:latin typeface="微软雅黑" pitchFamily="34" charset="-122"/>
                <a:ea typeface="微软雅黑" pitchFamily="34" charset="-122"/>
              </a:rPr>
              <a:t>（一百二十九条） </a:t>
            </a:r>
            <a:r>
              <a:rPr lang="zh-CN" altLang="en-US" sz="2600" b="1" dirty="0">
                <a:solidFill>
                  <a:srgbClr val="000000"/>
                </a:solidFill>
                <a:latin typeface="微软雅黑" pitchFamily="34" charset="-122"/>
                <a:ea typeface="微软雅黑" pitchFamily="34" charset="-122"/>
              </a:rPr>
              <a:t/>
            </a:r>
            <a:br>
              <a:rPr lang="zh-CN" altLang="en-US" sz="2600" b="1" dirty="0">
                <a:solidFill>
                  <a:srgbClr val="000000"/>
                </a:solidFill>
                <a:latin typeface="微软雅黑" pitchFamily="34" charset="-122"/>
                <a:ea typeface="微软雅黑" pitchFamily="34" charset="-122"/>
              </a:rPr>
            </a:br>
            <a:endParaRPr lang="zh-CN" altLang="en-US" sz="2600" b="1" dirty="0">
              <a:solidFill>
                <a:srgbClr val="000000"/>
              </a:solidFill>
              <a:latin typeface="微软雅黑" pitchFamily="34" charset="-122"/>
              <a:ea typeface="微软雅黑" pitchFamily="34" charset="-122"/>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91013" y="1628775"/>
            <a:ext cx="9508425" cy="4524315"/>
          </a:xfrm>
          <a:prstGeom prst="rect">
            <a:avLst/>
          </a:prstGeom>
        </p:spPr>
        <p:txBody>
          <a:bodyPr>
            <a:spAutoFit/>
          </a:bodyPr>
          <a:lstStyle/>
          <a:p>
            <a:pPr>
              <a:defRPr/>
            </a:pPr>
            <a:r>
              <a:rPr lang="en-US" altLang="zh-CN" sz="2400" b="1" dirty="0" smtClean="0">
                <a:solidFill>
                  <a:srgbClr val="FF0000"/>
                </a:solidFill>
                <a:latin typeface="微软雅黑" pitchFamily="34" charset="-122"/>
                <a:ea typeface="微软雅黑" pitchFamily="34" charset="-122"/>
              </a:rPr>
              <a:t>7.</a:t>
            </a:r>
            <a:r>
              <a:rPr lang="zh-CN" altLang="en-US" sz="2400" b="1" dirty="0" smtClean="0">
                <a:solidFill>
                  <a:srgbClr val="FF0000"/>
                </a:solidFill>
                <a:latin typeface="微软雅黑" pitchFamily="34" charset="-122"/>
                <a:ea typeface="微软雅黑" pitchFamily="34" charset="-122"/>
              </a:rPr>
              <a:t>未按照规定开展药品不良反应监测或者报告疑似药品不良反应的</a:t>
            </a:r>
            <a:endParaRPr lang="en-US" altLang="zh-CN" sz="2400" b="1" dirty="0" smtClean="0">
              <a:solidFill>
                <a:srgbClr val="FF0000"/>
              </a:solidFill>
              <a:latin typeface="微软雅黑" pitchFamily="34" charset="-122"/>
              <a:ea typeface="微软雅黑" pitchFamily="34" charset="-122"/>
            </a:endParaRPr>
          </a:p>
          <a:p>
            <a:pPr>
              <a:defRPr/>
            </a:pPr>
            <a:r>
              <a:rPr lang="zh-CN" altLang="en-US" sz="2400" b="1" dirty="0" smtClean="0">
                <a:solidFill>
                  <a:srgbClr val="0070C0"/>
                </a:solidFill>
                <a:latin typeface="微软雅黑" pitchFamily="34" charset="-122"/>
                <a:ea typeface="微软雅黑" pitchFamily="34" charset="-122"/>
              </a:rPr>
              <a:t>      药品</a:t>
            </a:r>
            <a:r>
              <a:rPr lang="zh-CN" altLang="en-US" sz="2400" b="1" dirty="0">
                <a:solidFill>
                  <a:srgbClr val="0070C0"/>
                </a:solidFill>
                <a:latin typeface="微软雅黑" pitchFamily="34" charset="-122"/>
                <a:ea typeface="微软雅黑" pitchFamily="34" charset="-122"/>
              </a:rPr>
              <a:t>上市许可持有人</a:t>
            </a:r>
            <a:r>
              <a:rPr lang="zh-CN" altLang="en-US" sz="2400" b="1" dirty="0">
                <a:solidFill>
                  <a:srgbClr val="000000"/>
                </a:solidFill>
                <a:latin typeface="微软雅黑" pitchFamily="34" charset="-122"/>
                <a:ea typeface="微软雅黑" pitchFamily="34" charset="-122"/>
              </a:rPr>
              <a:t>未按照规定开展药品不良反应监测或者报告疑似药品不良反应的，责令限期改正，给予警告；逾期不改正的，责令停产停业整顿，并处</a:t>
            </a:r>
            <a:r>
              <a:rPr lang="zh-CN" altLang="en-US" sz="2400" b="1" dirty="0">
                <a:solidFill>
                  <a:srgbClr val="FF0000"/>
                </a:solidFill>
                <a:latin typeface="微软雅黑" pitchFamily="34" charset="-122"/>
                <a:ea typeface="微软雅黑" pitchFamily="34" charset="-122"/>
              </a:rPr>
              <a:t>十万元以上一百万元以下</a:t>
            </a:r>
            <a:r>
              <a:rPr lang="zh-CN" altLang="en-US" sz="2400" b="1" dirty="0">
                <a:solidFill>
                  <a:srgbClr val="000000"/>
                </a:solidFill>
                <a:latin typeface="微软雅黑" pitchFamily="34" charset="-122"/>
                <a:ea typeface="微软雅黑" pitchFamily="34" charset="-122"/>
              </a:rPr>
              <a:t>的罚款。</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070C0"/>
                </a:solidFill>
                <a:latin typeface="微软雅黑" pitchFamily="34" charset="-122"/>
                <a:ea typeface="微软雅黑" pitchFamily="34" charset="-122"/>
              </a:rPr>
              <a:t>药品经营企业</a:t>
            </a:r>
            <a:r>
              <a:rPr lang="zh-CN" altLang="en-US" sz="2400" b="1" dirty="0">
                <a:solidFill>
                  <a:srgbClr val="000000"/>
                </a:solidFill>
                <a:latin typeface="微软雅黑" pitchFamily="34" charset="-122"/>
                <a:ea typeface="微软雅黑" pitchFamily="34" charset="-122"/>
              </a:rPr>
              <a:t>未按照规定报告疑似药品不良反应的，责令限期改正，给予警告；逾期不改正的，责令停产停业整顿，并处</a:t>
            </a:r>
            <a:r>
              <a:rPr lang="zh-CN" altLang="en-US" sz="2400" b="1" dirty="0">
                <a:solidFill>
                  <a:srgbClr val="FF0000"/>
                </a:solidFill>
                <a:latin typeface="微软雅黑" pitchFamily="34" charset="-122"/>
                <a:ea typeface="微软雅黑" pitchFamily="34" charset="-122"/>
              </a:rPr>
              <a:t>五万元以上五十万元以下</a:t>
            </a:r>
            <a:r>
              <a:rPr lang="zh-CN" altLang="en-US" sz="2400" b="1" dirty="0">
                <a:solidFill>
                  <a:srgbClr val="000000"/>
                </a:solidFill>
                <a:latin typeface="微软雅黑" pitchFamily="34" charset="-122"/>
                <a:ea typeface="微软雅黑" pitchFamily="34" charset="-122"/>
              </a:rPr>
              <a:t>的罚款。</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070C0"/>
                </a:solidFill>
                <a:latin typeface="微软雅黑" pitchFamily="34" charset="-122"/>
                <a:ea typeface="微软雅黑" pitchFamily="34" charset="-122"/>
              </a:rPr>
              <a:t>医疗机构</a:t>
            </a:r>
            <a:r>
              <a:rPr lang="zh-CN" altLang="en-US" sz="2400" b="1" dirty="0">
                <a:solidFill>
                  <a:srgbClr val="000000"/>
                </a:solidFill>
                <a:latin typeface="微软雅黑" pitchFamily="34" charset="-122"/>
                <a:ea typeface="微软雅黑" pitchFamily="34" charset="-122"/>
              </a:rPr>
              <a:t>未按照规定报告疑似药品不良反应的，责令限期改正，给予警告；逾期不改正的，</a:t>
            </a:r>
            <a:r>
              <a:rPr lang="zh-CN" altLang="en-US" sz="2400" b="1" dirty="0">
                <a:solidFill>
                  <a:srgbClr val="FF0000"/>
                </a:solidFill>
                <a:latin typeface="微软雅黑" pitchFamily="34" charset="-122"/>
                <a:ea typeface="微软雅黑" pitchFamily="34" charset="-122"/>
              </a:rPr>
              <a:t>处五万元以上五十万元以下</a:t>
            </a:r>
            <a:r>
              <a:rPr lang="zh-CN" altLang="en-US" sz="2400" b="1" dirty="0">
                <a:solidFill>
                  <a:srgbClr val="000000"/>
                </a:solidFill>
                <a:latin typeface="微软雅黑" pitchFamily="34" charset="-122"/>
                <a:ea typeface="微软雅黑" pitchFamily="34" charset="-122"/>
              </a:rPr>
              <a:t>的罚款</a:t>
            </a:r>
            <a:r>
              <a:rPr lang="zh-CN" altLang="en-US" sz="2400" b="1" dirty="0" smtClean="0">
                <a:solidFill>
                  <a:srgbClr val="000000"/>
                </a:solidFill>
                <a:latin typeface="微软雅黑" pitchFamily="34" charset="-122"/>
                <a:ea typeface="微软雅黑" pitchFamily="34" charset="-122"/>
              </a:rPr>
              <a:t>。 </a:t>
            </a:r>
            <a:endParaRPr lang="en-US" altLang="zh-CN" sz="2400" b="1" dirty="0" smtClean="0">
              <a:solidFill>
                <a:srgbClr val="000000"/>
              </a:solidFill>
              <a:latin typeface="微软雅黑" pitchFamily="34" charset="-122"/>
              <a:ea typeface="微软雅黑" pitchFamily="34" charset="-122"/>
            </a:endParaRPr>
          </a:p>
          <a:p>
            <a:pPr>
              <a:defRPr/>
            </a:pPr>
            <a:endParaRPr lang="en-US" altLang="zh-CN" sz="2400" b="1" dirty="0" smtClean="0">
              <a:solidFill>
                <a:srgbClr val="000000"/>
              </a:solidFill>
              <a:latin typeface="微软雅黑" pitchFamily="34" charset="-122"/>
              <a:ea typeface="微软雅黑" pitchFamily="34" charset="-122"/>
            </a:endParaRPr>
          </a:p>
          <a:p>
            <a:pPr>
              <a:defRPr/>
            </a:pPr>
            <a:r>
              <a:rPr lang="zh-CN" altLang="en-US" sz="2400" b="1" dirty="0" smtClean="0">
                <a:solidFill>
                  <a:srgbClr val="000000"/>
                </a:solidFill>
                <a:latin typeface="微软雅黑" pitchFamily="34" charset="-122"/>
                <a:ea typeface="微软雅黑" pitchFamily="34" charset="-122"/>
              </a:rPr>
              <a:t>（一百三十四条） </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95737" y="1125539"/>
            <a:ext cx="10179584" cy="5262979"/>
          </a:xfrm>
          <a:prstGeom prst="rect">
            <a:avLst/>
          </a:prstGeom>
        </p:spPr>
        <p:txBody>
          <a:bodyPr>
            <a:spAutoFit/>
          </a:bodyPr>
          <a:lstStyle/>
          <a:p>
            <a:pPr>
              <a:defRPr/>
            </a:pPr>
            <a:r>
              <a:rPr lang="zh-CN" altLang="en-US" sz="2400" b="1" dirty="0">
                <a:solidFill>
                  <a:srgbClr val="000000"/>
                </a:solidFill>
                <a:latin typeface="微软雅黑" pitchFamily="34" charset="-122"/>
                <a:ea typeface="微软雅黑" pitchFamily="34" charset="-122"/>
              </a:rPr>
              <a:t>　</a:t>
            </a:r>
            <a:r>
              <a:rPr lang="en-US" altLang="zh-CN" sz="2400" b="1" dirty="0" smtClean="0">
                <a:solidFill>
                  <a:srgbClr val="FF0000"/>
                </a:solidFill>
                <a:latin typeface="微软雅黑" pitchFamily="34" charset="-122"/>
                <a:ea typeface="微软雅黑" pitchFamily="34" charset="-122"/>
              </a:rPr>
              <a:t>8.</a:t>
            </a:r>
            <a:r>
              <a:rPr lang="zh-CN" altLang="en-US" sz="2400" b="1" dirty="0" smtClean="0">
                <a:solidFill>
                  <a:srgbClr val="FF0000"/>
                </a:solidFill>
                <a:latin typeface="微软雅黑" pitchFamily="34" charset="-122"/>
                <a:ea typeface="微软雅黑" pitchFamily="34" charset="-122"/>
              </a:rPr>
              <a:t>拒不召回药品应承担的法律责任</a:t>
            </a:r>
            <a:endParaRPr lang="en-US" altLang="zh-CN" sz="2400" b="1" dirty="0" smtClean="0">
              <a:solidFill>
                <a:srgbClr val="FF0000"/>
              </a:solidFill>
              <a:latin typeface="微软雅黑" pitchFamily="34" charset="-122"/>
              <a:ea typeface="微软雅黑" pitchFamily="34" charset="-122"/>
            </a:endParaRPr>
          </a:p>
          <a:p>
            <a:pPr>
              <a:defRPr/>
            </a:pPr>
            <a:r>
              <a:rPr lang="zh-CN" altLang="en-US" sz="2400" b="1" dirty="0" smtClean="0">
                <a:solidFill>
                  <a:schemeClr val="tx1">
                    <a:lumMod val="60000"/>
                    <a:lumOff val="40000"/>
                  </a:schemeClr>
                </a:solidFill>
                <a:latin typeface="微软雅黑" pitchFamily="34" charset="-122"/>
                <a:ea typeface="微软雅黑" pitchFamily="34" charset="-122"/>
              </a:rPr>
              <a:t>       </a:t>
            </a:r>
            <a:r>
              <a:rPr lang="zh-CN" altLang="en-US" sz="2400" b="1" dirty="0" smtClean="0">
                <a:solidFill>
                  <a:srgbClr val="0070C0"/>
                </a:solidFill>
                <a:latin typeface="微软雅黑" pitchFamily="34" charset="-122"/>
                <a:ea typeface="微软雅黑" pitchFamily="34" charset="-122"/>
              </a:rPr>
              <a:t>药品</a:t>
            </a:r>
            <a:r>
              <a:rPr lang="zh-CN" altLang="en-US" sz="2400" b="1" dirty="0">
                <a:solidFill>
                  <a:srgbClr val="0070C0"/>
                </a:solidFill>
                <a:latin typeface="微软雅黑" pitchFamily="34" charset="-122"/>
                <a:ea typeface="微软雅黑" pitchFamily="34" charset="-122"/>
              </a:rPr>
              <a:t>上市许可持有人</a:t>
            </a:r>
            <a:r>
              <a:rPr lang="zh-CN" altLang="en-US" sz="2400" b="1" dirty="0">
                <a:solidFill>
                  <a:srgbClr val="000000"/>
                </a:solidFill>
                <a:latin typeface="微软雅黑" pitchFamily="34" charset="-122"/>
                <a:ea typeface="微软雅黑" pitchFamily="34" charset="-122"/>
              </a:rPr>
              <a:t>在省级药品监督管理部门责令其召回后，拒不召回的，</a:t>
            </a:r>
            <a:endParaRPr lang="en-US" altLang="zh-CN" sz="2400" b="1" dirty="0">
              <a:solidFill>
                <a:srgbClr val="000000"/>
              </a:solidFill>
              <a:latin typeface="微软雅黑" pitchFamily="34" charset="-122"/>
              <a:ea typeface="微软雅黑" pitchFamily="34" charset="-122"/>
            </a:endParaRPr>
          </a:p>
          <a:p>
            <a:pPr>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00000"/>
                </a:solidFill>
                <a:latin typeface="微软雅黑" pitchFamily="34" charset="-122"/>
                <a:ea typeface="微软雅黑" pitchFamily="34" charset="-122"/>
              </a:rPr>
              <a:t>处应召回药品</a:t>
            </a:r>
            <a:r>
              <a:rPr lang="zh-CN" altLang="en-US" sz="2400" b="1" dirty="0">
                <a:solidFill>
                  <a:srgbClr val="FF0000"/>
                </a:solidFill>
                <a:latin typeface="微软雅黑" pitchFamily="34" charset="-122"/>
                <a:ea typeface="微软雅黑" pitchFamily="34" charset="-122"/>
              </a:rPr>
              <a:t>货值金额五倍以上十倍以下</a:t>
            </a:r>
            <a:r>
              <a:rPr lang="zh-CN" altLang="en-US" sz="2400" b="1" dirty="0">
                <a:solidFill>
                  <a:srgbClr val="000000"/>
                </a:solidFill>
                <a:latin typeface="微软雅黑" pitchFamily="34" charset="-122"/>
                <a:ea typeface="微软雅黑" pitchFamily="34" charset="-122"/>
              </a:rPr>
              <a:t>的罚款；货值金额不足十万元的，按十万元计算；</a:t>
            </a:r>
            <a:endParaRPr lang="en-US" altLang="zh-CN" sz="2400" b="1" dirty="0">
              <a:solidFill>
                <a:srgbClr val="000000"/>
              </a:solidFill>
              <a:latin typeface="微软雅黑" pitchFamily="34" charset="-122"/>
              <a:ea typeface="微软雅黑" pitchFamily="34" charset="-122"/>
            </a:endParaRPr>
          </a:p>
          <a:p>
            <a:pPr>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00000"/>
                </a:solidFill>
                <a:latin typeface="微软雅黑" pitchFamily="34" charset="-122"/>
                <a:ea typeface="微软雅黑" pitchFamily="34" charset="-122"/>
              </a:rPr>
              <a:t>情节严重的，吊销药品批准证明文件、药品生产许可证、药品经营许可证，</a:t>
            </a:r>
            <a:endParaRPr lang="en-US" altLang="zh-CN" sz="2400" b="1" dirty="0">
              <a:solidFill>
                <a:srgbClr val="000000"/>
              </a:solidFill>
              <a:latin typeface="微软雅黑" pitchFamily="34" charset="-122"/>
              <a:ea typeface="微软雅黑" pitchFamily="34" charset="-122"/>
            </a:endParaRPr>
          </a:p>
          <a:p>
            <a:pPr>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00000"/>
                </a:solidFill>
                <a:latin typeface="微软雅黑" pitchFamily="34" charset="-122"/>
                <a:ea typeface="微软雅黑" pitchFamily="34" charset="-122"/>
              </a:rPr>
              <a:t>对</a:t>
            </a:r>
            <a:r>
              <a:rPr lang="zh-CN" altLang="en-US" sz="2400" b="1" dirty="0">
                <a:solidFill>
                  <a:srgbClr val="0070C0"/>
                </a:solidFill>
                <a:latin typeface="微软雅黑" pitchFamily="34" charset="-122"/>
                <a:ea typeface="微软雅黑" pitchFamily="34" charset="-122"/>
              </a:rPr>
              <a:t>法定代表人、主要负责人、直接负责的主管人员和其他责任人员</a:t>
            </a:r>
            <a:r>
              <a:rPr lang="zh-CN" altLang="en-US" sz="2400" b="1" dirty="0">
                <a:solidFill>
                  <a:srgbClr val="000000"/>
                </a:solidFill>
                <a:latin typeface="微软雅黑" pitchFamily="34" charset="-122"/>
                <a:ea typeface="微软雅黑" pitchFamily="34" charset="-122"/>
              </a:rPr>
              <a:t>，处</a:t>
            </a:r>
            <a:r>
              <a:rPr lang="zh-CN" altLang="en-US" sz="2400" b="1" dirty="0">
                <a:solidFill>
                  <a:srgbClr val="FF0000"/>
                </a:solidFill>
                <a:latin typeface="微软雅黑" pitchFamily="34" charset="-122"/>
                <a:ea typeface="微软雅黑" pitchFamily="34" charset="-122"/>
              </a:rPr>
              <a:t>二万元以上二十万元以下</a:t>
            </a:r>
            <a:r>
              <a:rPr lang="zh-CN" altLang="en-US" sz="2400" b="1" dirty="0">
                <a:solidFill>
                  <a:srgbClr val="000000"/>
                </a:solidFill>
                <a:latin typeface="微软雅黑" pitchFamily="34" charset="-122"/>
                <a:ea typeface="微软雅黑" pitchFamily="34" charset="-122"/>
              </a:rPr>
              <a:t>的罚款。</a:t>
            </a:r>
            <a:endParaRPr lang="en-US" altLang="zh-CN" sz="2400" b="1" dirty="0">
              <a:solidFill>
                <a:srgbClr val="000000"/>
              </a:solidFill>
              <a:latin typeface="微软雅黑" pitchFamily="34" charset="-122"/>
              <a:ea typeface="微软雅黑" pitchFamily="34" charset="-122"/>
            </a:endParaRPr>
          </a:p>
          <a:p>
            <a:pPr>
              <a:defRPr/>
            </a:pPr>
            <a:endParaRPr lang="en-US" altLang="zh-CN" sz="2400" b="1" dirty="0">
              <a:solidFill>
                <a:srgbClr val="000000"/>
              </a:solidFill>
              <a:latin typeface="微软雅黑" pitchFamily="34" charset="-122"/>
              <a:ea typeface="微软雅黑" pitchFamily="34" charset="-122"/>
            </a:endParaRPr>
          </a:p>
          <a:p>
            <a:pPr>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070C0"/>
                </a:solidFill>
                <a:latin typeface="微软雅黑" pitchFamily="34" charset="-122"/>
                <a:ea typeface="微软雅黑" pitchFamily="34" charset="-122"/>
              </a:rPr>
              <a:t>药品生产企业、药品经营企业、医疗机构</a:t>
            </a:r>
            <a:r>
              <a:rPr lang="zh-CN" altLang="en-US" sz="2400" b="1" dirty="0">
                <a:solidFill>
                  <a:srgbClr val="000000"/>
                </a:solidFill>
                <a:latin typeface="微软雅黑" pitchFamily="34" charset="-122"/>
                <a:ea typeface="微软雅黑" pitchFamily="34" charset="-122"/>
              </a:rPr>
              <a:t>拒不配合召回的，处</a:t>
            </a:r>
            <a:r>
              <a:rPr lang="zh-CN" altLang="en-US" sz="2400" b="1" dirty="0">
                <a:solidFill>
                  <a:srgbClr val="FF0000"/>
                </a:solidFill>
                <a:latin typeface="微软雅黑" pitchFamily="34" charset="-122"/>
                <a:ea typeface="微软雅黑" pitchFamily="34" charset="-122"/>
              </a:rPr>
              <a:t>十万元以上五十万元以下</a:t>
            </a:r>
            <a:r>
              <a:rPr lang="zh-CN" altLang="en-US" sz="2400" b="1" dirty="0">
                <a:solidFill>
                  <a:srgbClr val="000000"/>
                </a:solidFill>
                <a:latin typeface="微软雅黑" pitchFamily="34" charset="-122"/>
                <a:ea typeface="微软雅黑" pitchFamily="34" charset="-122"/>
              </a:rPr>
              <a:t>的罚款</a:t>
            </a:r>
            <a:r>
              <a:rPr lang="zh-CN" altLang="en-US" sz="2400" b="1" dirty="0" smtClean="0">
                <a:solidFill>
                  <a:srgbClr val="000000"/>
                </a:solidFill>
                <a:latin typeface="微软雅黑" pitchFamily="34" charset="-122"/>
                <a:ea typeface="微软雅黑" pitchFamily="34" charset="-122"/>
              </a:rPr>
              <a:t>。 </a:t>
            </a:r>
            <a:endParaRPr lang="en-US" altLang="zh-CN" sz="2400" b="1" dirty="0" smtClean="0">
              <a:solidFill>
                <a:srgbClr val="000000"/>
              </a:solidFill>
              <a:latin typeface="微软雅黑" pitchFamily="34" charset="-122"/>
              <a:ea typeface="微软雅黑" pitchFamily="34" charset="-122"/>
            </a:endParaRPr>
          </a:p>
          <a:p>
            <a:pPr>
              <a:defRPr/>
            </a:pPr>
            <a:r>
              <a:rPr lang="zh-CN" altLang="en-US" sz="2400" b="1" dirty="0" smtClean="0">
                <a:solidFill>
                  <a:srgbClr val="000000"/>
                </a:solidFill>
                <a:latin typeface="微软雅黑" pitchFamily="34" charset="-122"/>
                <a:ea typeface="微软雅黑" pitchFamily="34" charset="-122"/>
              </a:rPr>
              <a:t>（一百三十五条） </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矩形 1"/>
          <p:cNvSpPr>
            <a:spLocks noChangeArrowheads="1"/>
          </p:cNvSpPr>
          <p:nvPr/>
        </p:nvSpPr>
        <p:spPr bwMode="auto">
          <a:xfrm>
            <a:off x="1129035" y="620689"/>
            <a:ext cx="9675129" cy="6555641"/>
          </a:xfrm>
          <a:prstGeom prst="rect">
            <a:avLst/>
          </a:prstGeom>
          <a:noFill/>
          <a:ln w="9525">
            <a:noFill/>
            <a:miter lim="800000"/>
            <a:headEnd/>
            <a:tailEnd/>
          </a:ln>
        </p:spPr>
        <p:txBody>
          <a:bodyPr wrap="square">
            <a:spAutoFit/>
          </a:bodyPr>
          <a:lstStyle/>
          <a:p>
            <a:pPr>
              <a:defRPr/>
            </a:pPr>
            <a:r>
              <a:rPr lang="en-US" altLang="zh-CN" sz="2400" b="1" dirty="0" smtClean="0">
                <a:solidFill>
                  <a:srgbClr val="FF0000"/>
                </a:solidFill>
                <a:latin typeface="微软雅黑" pitchFamily="34" charset="-122"/>
                <a:ea typeface="微软雅黑" pitchFamily="34" charset="-122"/>
              </a:rPr>
              <a:t>9.</a:t>
            </a:r>
            <a:r>
              <a:rPr lang="zh-CN" altLang="en-US" sz="2400" b="1" dirty="0" smtClean="0">
                <a:solidFill>
                  <a:srgbClr val="FF0000"/>
                </a:solidFill>
                <a:latin typeface="微软雅黑" pitchFamily="34" charset="-122"/>
                <a:ea typeface="微软雅黑" pitchFamily="34" charset="-122"/>
              </a:rPr>
              <a:t>从重处罚的情形</a:t>
            </a:r>
            <a:endParaRPr lang="en-US" altLang="zh-CN" sz="2400" b="1" dirty="0" smtClean="0">
              <a:solidFill>
                <a:srgbClr val="FF0000"/>
              </a:solidFill>
              <a:latin typeface="微软雅黑" pitchFamily="34" charset="-122"/>
              <a:ea typeface="微软雅黑" pitchFamily="34" charset="-122"/>
            </a:endParaRPr>
          </a:p>
          <a:p>
            <a:pPr>
              <a:lnSpc>
                <a:spcPct val="150000"/>
              </a:lnSpc>
              <a:defRPr/>
            </a:pPr>
            <a:r>
              <a:rPr lang="zh-CN" altLang="en-US" sz="2400" b="1" dirty="0" smtClean="0">
                <a:solidFill>
                  <a:srgbClr val="000000"/>
                </a:solidFill>
                <a:latin typeface="微软雅黑" pitchFamily="34" charset="-122"/>
                <a:ea typeface="微软雅黑" pitchFamily="34" charset="-122"/>
              </a:rPr>
              <a:t>有</a:t>
            </a:r>
            <a:r>
              <a:rPr lang="zh-CN" altLang="en-US" sz="2400" b="1" dirty="0">
                <a:solidFill>
                  <a:srgbClr val="000000"/>
                </a:solidFill>
                <a:latin typeface="微软雅黑" pitchFamily="34" charset="-122"/>
                <a:ea typeface="微软雅黑" pitchFamily="34" charset="-122"/>
              </a:rPr>
              <a:t>下列行为之一的，在本法规定的处罚幅度内</a:t>
            </a:r>
            <a:r>
              <a:rPr lang="zh-CN" altLang="en-US" sz="2400" b="1" dirty="0">
                <a:solidFill>
                  <a:srgbClr val="FF0000"/>
                </a:solidFill>
                <a:latin typeface="微软雅黑" pitchFamily="34" charset="-122"/>
                <a:ea typeface="微软雅黑" pitchFamily="34" charset="-122"/>
              </a:rPr>
              <a:t>从重处罚</a:t>
            </a:r>
            <a:r>
              <a:rPr lang="zh-CN" altLang="en-US" sz="2400" b="1" dirty="0">
                <a:solidFill>
                  <a:srgbClr val="000000"/>
                </a:solidFill>
                <a:latin typeface="微软雅黑" pitchFamily="34" charset="-122"/>
                <a:ea typeface="微软雅黑" pitchFamily="34" charset="-122"/>
              </a:rPr>
              <a:t>：</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1</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以麻醉药品、精神药品、医疗用毒性药品、放射性药品、</a:t>
            </a:r>
            <a:r>
              <a:rPr lang="zh-CN" altLang="en-US" sz="2400" b="1" dirty="0">
                <a:solidFill>
                  <a:srgbClr val="FF0000"/>
                </a:solidFill>
                <a:latin typeface="微软雅黑" pitchFamily="34" charset="-122"/>
                <a:ea typeface="微软雅黑" pitchFamily="34" charset="-122"/>
              </a:rPr>
              <a:t>药品类易制毒化学品</a:t>
            </a:r>
            <a:r>
              <a:rPr lang="zh-CN" altLang="en-US" sz="2400" b="1" dirty="0">
                <a:solidFill>
                  <a:srgbClr val="000000"/>
                </a:solidFill>
                <a:latin typeface="微软雅黑" pitchFamily="34" charset="-122"/>
                <a:ea typeface="微软雅黑" pitchFamily="34" charset="-122"/>
              </a:rPr>
              <a:t>冒充其他药品，或者以其他药品冒充上述药品；</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2</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生产、销售以</a:t>
            </a:r>
            <a:r>
              <a:rPr lang="zh-CN" altLang="en-US" sz="2400" b="1" dirty="0">
                <a:solidFill>
                  <a:srgbClr val="0D6FB8"/>
                </a:solidFill>
                <a:latin typeface="微软雅黑" pitchFamily="34" charset="-122"/>
                <a:ea typeface="微软雅黑" pitchFamily="34" charset="-122"/>
              </a:rPr>
              <a:t>孕产妇、儿童</a:t>
            </a:r>
            <a:r>
              <a:rPr lang="zh-CN" altLang="en-US" sz="2400" b="1" dirty="0">
                <a:solidFill>
                  <a:srgbClr val="000000"/>
                </a:solidFill>
                <a:latin typeface="微软雅黑" pitchFamily="34" charset="-122"/>
                <a:ea typeface="微软雅黑" pitchFamily="34" charset="-122"/>
              </a:rPr>
              <a:t>为主要使用对象的假药、劣药；</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3</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生产、销售的</a:t>
            </a:r>
            <a:r>
              <a:rPr lang="zh-CN" altLang="en-US" sz="2400" b="1" dirty="0">
                <a:solidFill>
                  <a:srgbClr val="FF0000"/>
                </a:solidFill>
                <a:latin typeface="微软雅黑" pitchFamily="34" charset="-122"/>
                <a:ea typeface="微软雅黑" pitchFamily="34" charset="-122"/>
              </a:rPr>
              <a:t>生物制品</a:t>
            </a:r>
            <a:r>
              <a:rPr lang="zh-CN" altLang="en-US" sz="2400" b="1" dirty="0">
                <a:solidFill>
                  <a:srgbClr val="000000"/>
                </a:solidFill>
                <a:latin typeface="微软雅黑" pitchFamily="34" charset="-122"/>
                <a:ea typeface="微软雅黑" pitchFamily="34" charset="-122"/>
              </a:rPr>
              <a:t>属于假药、劣药；</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4</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生产、销售假药、劣药，</a:t>
            </a:r>
            <a:r>
              <a:rPr lang="zh-CN" altLang="en-US" sz="2400" b="1" dirty="0">
                <a:solidFill>
                  <a:srgbClr val="0D6FB8"/>
                </a:solidFill>
                <a:latin typeface="微软雅黑" pitchFamily="34" charset="-122"/>
                <a:ea typeface="微软雅黑" pitchFamily="34" charset="-122"/>
              </a:rPr>
              <a:t>造成人身伤害后果；</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5</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生产、销售假药、劣药，</a:t>
            </a:r>
            <a:r>
              <a:rPr lang="zh-CN" altLang="en-US" sz="2400" b="1" dirty="0">
                <a:solidFill>
                  <a:srgbClr val="FF0000"/>
                </a:solidFill>
                <a:latin typeface="微软雅黑" pitchFamily="34" charset="-122"/>
                <a:ea typeface="微软雅黑" pitchFamily="34" charset="-122"/>
              </a:rPr>
              <a:t>经处理后再犯</a:t>
            </a:r>
            <a:r>
              <a:rPr lang="zh-CN" altLang="en-US" sz="2400" b="1" dirty="0">
                <a:solidFill>
                  <a:srgbClr val="000000"/>
                </a:solidFill>
                <a:latin typeface="微软雅黑" pitchFamily="34" charset="-122"/>
                <a:ea typeface="微软雅黑" pitchFamily="34" charset="-122"/>
              </a:rPr>
              <a:t>；</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000000"/>
                </a:solidFill>
                <a:latin typeface="微软雅黑" pitchFamily="34" charset="-122"/>
                <a:ea typeface="微软雅黑" pitchFamily="34" charset="-122"/>
              </a:rPr>
              <a:t>6</a:t>
            </a:r>
            <a:r>
              <a:rPr lang="zh-CN" altLang="en-US" sz="2400" b="1" dirty="0" smtClean="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拒绝、逃避监督检查，</a:t>
            </a:r>
            <a:r>
              <a:rPr lang="zh-CN" altLang="en-US" sz="2400" b="1" dirty="0">
                <a:solidFill>
                  <a:srgbClr val="0D6FB8"/>
                </a:solidFill>
                <a:latin typeface="微软雅黑" pitchFamily="34" charset="-122"/>
                <a:ea typeface="微软雅黑" pitchFamily="34" charset="-122"/>
              </a:rPr>
              <a:t>伪造、销毁、隐匿有关证据材料，或者擅自动用查封、扣押物品</a:t>
            </a:r>
            <a:r>
              <a:rPr lang="zh-CN" altLang="en-US" sz="2400" b="1" dirty="0" smtClean="0">
                <a:solidFill>
                  <a:srgbClr val="0D6FB8"/>
                </a:solidFill>
                <a:latin typeface="微软雅黑" pitchFamily="34" charset="-122"/>
                <a:ea typeface="微软雅黑" pitchFamily="34" charset="-122"/>
              </a:rPr>
              <a:t>。</a:t>
            </a:r>
            <a:r>
              <a:rPr lang="zh-CN" altLang="en-US" sz="2400" b="1" dirty="0" smtClean="0">
                <a:solidFill>
                  <a:srgbClr val="000000"/>
                </a:solidFill>
                <a:latin typeface="微软雅黑" pitchFamily="34" charset="-122"/>
                <a:ea typeface="微软雅黑" pitchFamily="34" charset="-122"/>
              </a:rPr>
              <a:t> </a:t>
            </a:r>
            <a:endParaRPr lang="en-US" altLang="zh-CN" sz="2400" b="1" dirty="0" smtClean="0">
              <a:solidFill>
                <a:srgbClr val="000000"/>
              </a:solidFill>
              <a:latin typeface="微软雅黑" pitchFamily="34" charset="-122"/>
              <a:ea typeface="微软雅黑" pitchFamily="34" charset="-122"/>
            </a:endParaRPr>
          </a:p>
          <a:p>
            <a:pPr>
              <a:lnSpc>
                <a:spcPct val="150000"/>
              </a:lnSpc>
              <a:defRPr/>
            </a:pPr>
            <a:r>
              <a:rPr lang="en-US" altLang="zh-CN" sz="2400" b="1" dirty="0" smtClean="0">
                <a:solidFill>
                  <a:srgbClr val="000000"/>
                </a:solidFill>
                <a:latin typeface="微软雅黑" pitchFamily="34" charset="-122"/>
                <a:ea typeface="微软雅黑" pitchFamily="34" charset="-122"/>
              </a:rPr>
              <a:t>     </a:t>
            </a:r>
            <a:r>
              <a:rPr lang="zh-CN" altLang="en-US" sz="2400" b="1" dirty="0" smtClean="0">
                <a:solidFill>
                  <a:srgbClr val="000000"/>
                </a:solidFill>
                <a:latin typeface="微软雅黑" pitchFamily="34" charset="-122"/>
                <a:ea typeface="微软雅黑" pitchFamily="34" charset="-122"/>
              </a:rPr>
              <a:t>（一百三十七条） </a:t>
            </a:r>
            <a:r>
              <a:rPr lang="zh-CN" altLang="en-US" sz="2400" b="1" dirty="0">
                <a:solidFill>
                  <a:srgbClr val="0D6FB8"/>
                </a:solidFill>
                <a:latin typeface="微软雅黑" pitchFamily="34" charset="-122"/>
                <a:ea typeface="微软雅黑" pitchFamily="34" charset="-122"/>
              </a:rPr>
              <a:t/>
            </a:r>
            <a:br>
              <a:rPr lang="zh-CN" altLang="en-US" sz="2400" b="1" dirty="0">
                <a:solidFill>
                  <a:srgbClr val="0D6FB8"/>
                </a:solidFill>
                <a:latin typeface="微软雅黑" pitchFamily="34" charset="-122"/>
                <a:ea typeface="微软雅黑" pitchFamily="34" charset="-122"/>
              </a:rPr>
            </a:br>
            <a:endParaRPr lang="zh-CN" altLang="en-US" sz="2400" b="1" dirty="0">
              <a:solidFill>
                <a:srgbClr val="0D6FB8"/>
              </a:solidFill>
              <a:latin typeface="微软雅黑" pitchFamily="34" charset="-122"/>
              <a:ea typeface="微软雅黑" pitchFamily="34" charset="-122"/>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15130" y="692150"/>
            <a:ext cx="10658075" cy="5262979"/>
          </a:xfrm>
          <a:prstGeom prst="rect">
            <a:avLst/>
          </a:prstGeom>
        </p:spPr>
        <p:txBody>
          <a:bodyPr>
            <a:spAutoFit/>
          </a:bodyPr>
          <a:lstStyle/>
          <a:p>
            <a:pPr>
              <a:defRPr/>
            </a:pPr>
            <a:r>
              <a:rPr lang="zh-CN" altLang="en-US" sz="2800" b="1" dirty="0">
                <a:solidFill>
                  <a:schemeClr val="tx1">
                    <a:lumMod val="60000"/>
                    <a:lumOff val="40000"/>
                  </a:schemeClr>
                </a:solidFill>
                <a:latin typeface="微软雅黑" pitchFamily="34" charset="-122"/>
                <a:ea typeface="微软雅黑" pitchFamily="34" charset="-122"/>
              </a:rPr>
              <a:t>      </a:t>
            </a:r>
            <a:r>
              <a:rPr lang="en-US" altLang="zh-CN" sz="2800" b="1" dirty="0" smtClean="0">
                <a:solidFill>
                  <a:srgbClr val="FF0000"/>
                </a:solidFill>
                <a:latin typeface="微软雅黑" pitchFamily="34" charset="-122"/>
                <a:ea typeface="微软雅黑" pitchFamily="34" charset="-122"/>
              </a:rPr>
              <a:t>10.</a:t>
            </a:r>
            <a:r>
              <a:rPr lang="zh-CN" altLang="en-US" sz="2800" b="1" dirty="0" smtClean="0">
                <a:solidFill>
                  <a:srgbClr val="FF0000"/>
                </a:solidFill>
                <a:latin typeface="微软雅黑" pitchFamily="34" charset="-122"/>
                <a:ea typeface="微软雅黑" pitchFamily="34" charset="-122"/>
              </a:rPr>
              <a:t>在药品购销中给予、收受回扣或者其他不正当利益的</a:t>
            </a:r>
            <a:endParaRPr lang="en-US" altLang="zh-CN" sz="2800" b="1" dirty="0" smtClean="0">
              <a:solidFill>
                <a:srgbClr val="FF0000"/>
              </a:solidFill>
              <a:latin typeface="微软雅黑" pitchFamily="34" charset="-122"/>
              <a:ea typeface="微软雅黑" pitchFamily="34" charset="-122"/>
            </a:endParaRPr>
          </a:p>
          <a:p>
            <a:pPr>
              <a:defRPr/>
            </a:pPr>
            <a:r>
              <a:rPr lang="zh-CN" altLang="en-US" sz="2800" b="1" dirty="0" smtClean="0">
                <a:solidFill>
                  <a:schemeClr val="tx1">
                    <a:lumMod val="60000"/>
                    <a:lumOff val="40000"/>
                  </a:schemeClr>
                </a:solidFill>
                <a:latin typeface="微软雅黑" pitchFamily="34" charset="-122"/>
                <a:ea typeface="微软雅黑" pitchFamily="34" charset="-122"/>
              </a:rPr>
              <a:t>       </a:t>
            </a:r>
            <a:r>
              <a:rPr lang="zh-CN" altLang="en-US" sz="2800" b="1" dirty="0" smtClean="0">
                <a:solidFill>
                  <a:srgbClr val="0070C0"/>
                </a:solidFill>
                <a:latin typeface="微软雅黑" pitchFamily="34" charset="-122"/>
                <a:ea typeface="微软雅黑" pitchFamily="34" charset="-122"/>
              </a:rPr>
              <a:t>药品</a:t>
            </a:r>
            <a:r>
              <a:rPr lang="zh-CN" altLang="en-US" sz="2800" b="1" dirty="0">
                <a:solidFill>
                  <a:srgbClr val="0070C0"/>
                </a:solidFill>
                <a:latin typeface="微软雅黑" pitchFamily="34" charset="-122"/>
                <a:ea typeface="微软雅黑" pitchFamily="34" charset="-122"/>
              </a:rPr>
              <a:t>上市许可持有人、药品生产企业、药品经营企业或者代理人</a:t>
            </a:r>
            <a:r>
              <a:rPr lang="zh-CN" altLang="en-US" sz="2800" b="1" dirty="0">
                <a:solidFill>
                  <a:srgbClr val="FF0000"/>
                </a:solidFill>
                <a:latin typeface="微软雅黑" pitchFamily="34" charset="-122"/>
                <a:ea typeface="微软雅黑" pitchFamily="34" charset="-122"/>
              </a:rPr>
              <a:t>给予</a:t>
            </a:r>
            <a:r>
              <a:rPr lang="zh-CN" altLang="en-US" sz="2800" b="1" dirty="0">
                <a:solidFill>
                  <a:srgbClr val="000000"/>
                </a:solidFill>
                <a:latin typeface="微软雅黑" pitchFamily="34" charset="-122"/>
                <a:ea typeface="微软雅黑" pitchFamily="34" charset="-122"/>
              </a:rPr>
              <a:t>使用其药品的医疗机构的负责人、药品采购人员、医师、药师等有关人员财物或者其他不正当利益的，</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由</a:t>
            </a:r>
            <a:r>
              <a:rPr lang="zh-CN" altLang="en-US" sz="2800" b="1" dirty="0">
                <a:solidFill>
                  <a:srgbClr val="0070C0"/>
                </a:solidFill>
                <a:latin typeface="微软雅黑" pitchFamily="34" charset="-122"/>
                <a:ea typeface="微软雅黑" pitchFamily="34" charset="-122"/>
              </a:rPr>
              <a:t>市场监督管理</a:t>
            </a:r>
            <a:r>
              <a:rPr lang="zh-CN" altLang="en-US" sz="2800" b="1" dirty="0" smtClean="0">
                <a:solidFill>
                  <a:srgbClr val="0070C0"/>
                </a:solidFill>
                <a:latin typeface="微软雅黑" pitchFamily="34" charset="-122"/>
                <a:ea typeface="微软雅黑" pitchFamily="34" charset="-122"/>
              </a:rPr>
              <a:t>部门处罚：</a:t>
            </a:r>
            <a:endParaRPr lang="en-US" altLang="zh-CN" sz="2800" b="1" dirty="0" smtClean="0">
              <a:solidFill>
                <a:srgbClr val="0070C0"/>
              </a:solidFill>
              <a:latin typeface="微软雅黑" pitchFamily="34" charset="-122"/>
              <a:ea typeface="微软雅黑" pitchFamily="34" charset="-122"/>
            </a:endParaRPr>
          </a:p>
          <a:p>
            <a:pPr>
              <a:defRPr/>
            </a:pPr>
            <a:r>
              <a:rPr lang="en-US" altLang="zh-CN" sz="2800" b="1" dirty="0" smtClean="0">
                <a:solidFill>
                  <a:srgbClr val="0070C0"/>
                </a:solidFill>
                <a:latin typeface="微软雅黑" pitchFamily="34" charset="-122"/>
                <a:ea typeface="微软雅黑" pitchFamily="34" charset="-122"/>
              </a:rPr>
              <a:t>      </a:t>
            </a:r>
            <a:r>
              <a:rPr lang="en-US" altLang="zh-CN" sz="2800" b="1" dirty="0" smtClean="0">
                <a:solidFill>
                  <a:srgbClr val="FF0000"/>
                </a:solidFill>
                <a:latin typeface="微软雅黑" pitchFamily="34" charset="-122"/>
                <a:ea typeface="微软雅黑" pitchFamily="34" charset="-122"/>
              </a:rPr>
              <a:t>1</a:t>
            </a:r>
            <a:r>
              <a:rPr lang="en-US" altLang="zh-CN" sz="2800" b="1" dirty="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没收违法所得</a:t>
            </a:r>
            <a:r>
              <a:rPr lang="zh-CN" altLang="en-US" sz="2800" b="1" dirty="0">
                <a:solidFill>
                  <a:srgbClr val="000000"/>
                </a:solidFill>
                <a:latin typeface="微软雅黑" pitchFamily="34" charset="-122"/>
                <a:ea typeface="微软雅黑" pitchFamily="34" charset="-122"/>
              </a:rPr>
              <a:t>，</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a:solidFill>
                  <a:srgbClr val="000000"/>
                </a:solidFill>
                <a:latin typeface="微软雅黑" pitchFamily="34" charset="-122"/>
                <a:ea typeface="微软雅黑" pitchFamily="34" charset="-122"/>
              </a:rPr>
              <a:t>      2.</a:t>
            </a:r>
            <a:r>
              <a:rPr lang="zh-CN" altLang="en-US" sz="2800" b="1" dirty="0">
                <a:solidFill>
                  <a:srgbClr val="000000"/>
                </a:solidFill>
                <a:latin typeface="微软雅黑" pitchFamily="34" charset="-122"/>
                <a:ea typeface="微软雅黑" pitchFamily="34" charset="-122"/>
              </a:rPr>
              <a:t>并处</a:t>
            </a:r>
            <a:r>
              <a:rPr lang="zh-CN" altLang="en-US" sz="2800" b="1" dirty="0">
                <a:solidFill>
                  <a:srgbClr val="FF0000"/>
                </a:solidFill>
                <a:latin typeface="微软雅黑" pitchFamily="34" charset="-122"/>
                <a:ea typeface="微软雅黑" pitchFamily="34" charset="-122"/>
              </a:rPr>
              <a:t>三十万元以上三百万元以下</a:t>
            </a:r>
            <a:r>
              <a:rPr lang="zh-CN" altLang="en-US" sz="2800" b="1" dirty="0">
                <a:solidFill>
                  <a:srgbClr val="000000"/>
                </a:solidFill>
                <a:latin typeface="微软雅黑" pitchFamily="34" charset="-122"/>
                <a:ea typeface="微软雅黑" pitchFamily="34" charset="-122"/>
              </a:rPr>
              <a:t>的罚款；</a:t>
            </a:r>
            <a:endParaRPr lang="en-US" altLang="zh-CN" sz="2800" b="1" dirty="0">
              <a:solidFill>
                <a:srgbClr val="000000"/>
              </a:solidFill>
              <a:latin typeface="微软雅黑" pitchFamily="34" charset="-122"/>
              <a:ea typeface="微软雅黑" pitchFamily="34" charset="-122"/>
            </a:endParaRPr>
          </a:p>
          <a:p>
            <a:pPr>
              <a:defRPr/>
            </a:pPr>
            <a:r>
              <a:rPr lang="zh-CN" altLang="en-US" sz="2800" b="1" dirty="0" smtClean="0">
                <a:solidFill>
                  <a:srgbClr val="000000"/>
                </a:solidFill>
                <a:latin typeface="微软雅黑" pitchFamily="34" charset="-122"/>
                <a:ea typeface="微软雅黑" pitchFamily="34" charset="-122"/>
              </a:rPr>
              <a:t>     </a:t>
            </a:r>
            <a:r>
              <a:rPr lang="zh-CN" altLang="en-US" sz="2800" b="1" dirty="0" smtClean="0">
                <a:solidFill>
                  <a:srgbClr val="0070C0"/>
                </a:solidFill>
                <a:latin typeface="微软雅黑" pitchFamily="34" charset="-122"/>
                <a:ea typeface="微软雅黑" pitchFamily="34" charset="-122"/>
              </a:rPr>
              <a:t>情节</a:t>
            </a:r>
            <a:r>
              <a:rPr lang="zh-CN" altLang="en-US" sz="2800" b="1" dirty="0">
                <a:solidFill>
                  <a:srgbClr val="0070C0"/>
                </a:solidFill>
                <a:latin typeface="微软雅黑" pitchFamily="34" charset="-122"/>
                <a:ea typeface="微软雅黑" pitchFamily="34" charset="-122"/>
              </a:rPr>
              <a:t>严重的，</a:t>
            </a:r>
            <a:r>
              <a:rPr lang="zh-CN" altLang="en-US" sz="2800" b="1" dirty="0">
                <a:solidFill>
                  <a:srgbClr val="000000"/>
                </a:solidFill>
                <a:latin typeface="微软雅黑" pitchFamily="34" charset="-122"/>
                <a:ea typeface="微软雅黑" pitchFamily="34" charset="-122"/>
              </a:rPr>
              <a:t>吊销药品上市许可持有人、药品生产企业、药品经营企业营业执照，</a:t>
            </a:r>
            <a:endParaRPr lang="en-US" altLang="zh-CN" sz="2800" b="1" dirty="0">
              <a:solidFill>
                <a:srgbClr val="000000"/>
              </a:solidFill>
              <a:latin typeface="微软雅黑" pitchFamily="34" charset="-122"/>
              <a:ea typeface="微软雅黑" pitchFamily="34" charset="-122"/>
            </a:endParaRPr>
          </a:p>
          <a:p>
            <a:pPr>
              <a:defRPr/>
            </a:pPr>
            <a:r>
              <a:rPr lang="en-US" altLang="zh-CN" sz="2800" b="1" dirty="0">
                <a:solidFill>
                  <a:srgbClr val="000000"/>
                </a:solidFill>
                <a:latin typeface="微软雅黑" pitchFamily="34" charset="-122"/>
                <a:ea typeface="微软雅黑" pitchFamily="34" charset="-122"/>
              </a:rPr>
              <a:t>      </a:t>
            </a:r>
            <a:r>
              <a:rPr lang="zh-CN" altLang="en-US" sz="2800" b="1" dirty="0" smtClean="0">
                <a:solidFill>
                  <a:srgbClr val="000000"/>
                </a:solidFill>
                <a:latin typeface="微软雅黑" pitchFamily="34" charset="-122"/>
                <a:ea typeface="微软雅黑" pitchFamily="34" charset="-122"/>
              </a:rPr>
              <a:t>并由</a:t>
            </a:r>
            <a:r>
              <a:rPr lang="zh-CN" altLang="en-US" sz="2800" b="1" dirty="0">
                <a:solidFill>
                  <a:srgbClr val="0070C0"/>
                </a:solidFill>
                <a:latin typeface="微软雅黑" pitchFamily="34" charset="-122"/>
                <a:ea typeface="微软雅黑" pitchFamily="34" charset="-122"/>
              </a:rPr>
              <a:t>药品监督管理部门</a:t>
            </a:r>
            <a:r>
              <a:rPr lang="zh-CN" altLang="en-US" sz="2800" b="1" dirty="0">
                <a:solidFill>
                  <a:srgbClr val="000000"/>
                </a:solidFill>
                <a:latin typeface="微软雅黑" pitchFamily="34" charset="-122"/>
                <a:ea typeface="微软雅黑" pitchFamily="34" charset="-122"/>
              </a:rPr>
              <a:t>吊销药品批准证明文件、药品生产许可证、药品经营许可证。</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a:t>
            </a:r>
            <a:endParaRPr lang="zh-CN" altLang="en-US" sz="2800" b="1" dirty="0">
              <a:solidFill>
                <a:srgbClr val="FF0000"/>
              </a:solidFill>
              <a:latin typeface="微软雅黑" pitchFamily="34" charset="-122"/>
              <a:ea typeface="微软雅黑" pitchFamily="34" charset="-122"/>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91014" y="1628775"/>
            <a:ext cx="9701092" cy="3970318"/>
          </a:xfrm>
          <a:prstGeom prst="rect">
            <a:avLst/>
          </a:prstGeom>
        </p:spPr>
        <p:txBody>
          <a:bodyPr>
            <a:spAutoFit/>
          </a:bodyPr>
          <a:lstStyle/>
          <a:p>
            <a:pPr>
              <a:lnSpc>
                <a:spcPct val="150000"/>
              </a:lnSpc>
              <a:defRPr/>
            </a:pPr>
            <a:r>
              <a:rPr lang="zh-CN" altLang="en-US" b="1" dirty="0">
                <a:solidFill>
                  <a:srgbClr val="000000"/>
                </a:solidFill>
                <a:latin typeface="微软雅黑" pitchFamily="34" charset="-122"/>
                <a:ea typeface="微软雅黑" pitchFamily="34" charset="-122"/>
              </a:rPr>
              <a:t>　     </a:t>
            </a:r>
            <a:r>
              <a:rPr lang="zh-CN" altLang="en-US" sz="2800" b="1" dirty="0">
                <a:solidFill>
                  <a:srgbClr val="0070C0"/>
                </a:solidFill>
                <a:latin typeface="微软雅黑" pitchFamily="34" charset="-122"/>
                <a:ea typeface="微软雅黑" pitchFamily="34" charset="-122"/>
              </a:rPr>
              <a:t>药品上市许可持有人、药品生产企业、药品经营企业</a:t>
            </a:r>
            <a:r>
              <a:rPr lang="zh-CN" altLang="en-US" sz="2800" b="1" dirty="0">
                <a:solidFill>
                  <a:srgbClr val="000000"/>
                </a:solidFill>
                <a:latin typeface="微软雅黑" pitchFamily="34" charset="-122"/>
                <a:ea typeface="微软雅黑" pitchFamily="34" charset="-122"/>
              </a:rPr>
              <a:t>在药品</a:t>
            </a:r>
            <a:r>
              <a:rPr lang="zh-CN" altLang="en-US" sz="2800" b="1" dirty="0">
                <a:solidFill>
                  <a:srgbClr val="FF0000"/>
                </a:solidFill>
                <a:latin typeface="微软雅黑" pitchFamily="34" charset="-122"/>
                <a:ea typeface="微软雅黑" pitchFamily="34" charset="-122"/>
              </a:rPr>
              <a:t>研制、生产、经营中</a:t>
            </a:r>
            <a:r>
              <a:rPr lang="zh-CN" altLang="en-US" sz="2800" b="1" dirty="0">
                <a:solidFill>
                  <a:srgbClr val="000000"/>
                </a:solidFill>
                <a:latin typeface="微软雅黑" pitchFamily="34" charset="-122"/>
                <a:ea typeface="微软雅黑" pitchFamily="34" charset="-122"/>
              </a:rPr>
              <a:t>向国家工作人员</a:t>
            </a:r>
            <a:r>
              <a:rPr lang="zh-CN" altLang="en-US" sz="2800" b="1" dirty="0">
                <a:solidFill>
                  <a:srgbClr val="FF0000"/>
                </a:solidFill>
                <a:latin typeface="微软雅黑" pitchFamily="34" charset="-122"/>
                <a:ea typeface="微软雅黑" pitchFamily="34" charset="-122"/>
              </a:rPr>
              <a:t>行贿的</a:t>
            </a:r>
            <a:r>
              <a:rPr lang="zh-CN" altLang="en-US" sz="2800" b="1" dirty="0">
                <a:solidFill>
                  <a:srgbClr val="000000"/>
                </a:solidFill>
                <a:latin typeface="微软雅黑" pitchFamily="34" charset="-122"/>
                <a:ea typeface="微软雅黑" pitchFamily="34" charset="-122"/>
              </a:rPr>
              <a:t>，</a:t>
            </a:r>
            <a:endParaRPr lang="en-US" altLang="zh-CN" sz="2800" b="1" dirty="0">
              <a:solidFill>
                <a:srgbClr val="000000"/>
              </a:solidFill>
              <a:latin typeface="微软雅黑" pitchFamily="34" charset="-122"/>
              <a:ea typeface="微软雅黑" pitchFamily="34" charset="-122"/>
            </a:endParaRPr>
          </a:p>
          <a:p>
            <a:pPr>
              <a:lnSpc>
                <a:spcPct val="150000"/>
              </a:lnSpc>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对法定代表人、主要负责人、直接负责的主管人员和其他责任人员</a:t>
            </a:r>
            <a:r>
              <a:rPr lang="zh-CN" altLang="en-US" sz="2800" b="1" dirty="0">
                <a:solidFill>
                  <a:srgbClr val="FF0000"/>
                </a:solidFill>
                <a:latin typeface="微软雅黑" pitchFamily="34" charset="-122"/>
                <a:ea typeface="微软雅黑" pitchFamily="34" charset="-122"/>
              </a:rPr>
              <a:t>终身禁止从事药品生产经营活动</a:t>
            </a:r>
            <a:r>
              <a:rPr lang="zh-CN" altLang="en-US" sz="2800" b="1" dirty="0" smtClean="0">
                <a:solidFill>
                  <a:srgbClr val="FF0000"/>
                </a:solidFill>
                <a:latin typeface="微软雅黑" pitchFamily="34" charset="-122"/>
                <a:ea typeface="微软雅黑" pitchFamily="34" charset="-122"/>
              </a:rPr>
              <a:t>。</a:t>
            </a:r>
            <a:r>
              <a:rPr lang="zh-CN" altLang="en-US" sz="2800" b="1" dirty="0" smtClean="0">
                <a:solidFill>
                  <a:srgbClr val="000000"/>
                </a:solidFill>
                <a:latin typeface="微软雅黑" pitchFamily="34" charset="-122"/>
                <a:ea typeface="微软雅黑" pitchFamily="34" charset="-122"/>
              </a:rPr>
              <a:t> </a:t>
            </a:r>
            <a:endParaRPr lang="en-US" altLang="zh-CN" sz="2800" b="1" dirty="0" smtClean="0">
              <a:solidFill>
                <a:srgbClr val="000000"/>
              </a:solidFill>
              <a:latin typeface="微软雅黑" pitchFamily="34" charset="-122"/>
              <a:ea typeface="微软雅黑" pitchFamily="34" charset="-122"/>
            </a:endParaRPr>
          </a:p>
          <a:p>
            <a:pPr>
              <a:lnSpc>
                <a:spcPct val="150000"/>
              </a:lnSpc>
              <a:defRPr/>
            </a:pPr>
            <a:r>
              <a:rPr lang="zh-CN" altLang="en-US" sz="2800" b="1" dirty="0" smtClean="0">
                <a:solidFill>
                  <a:srgbClr val="000000"/>
                </a:solidFill>
                <a:latin typeface="微软雅黑" pitchFamily="34" charset="-122"/>
                <a:ea typeface="微软雅黑" pitchFamily="34" charset="-122"/>
              </a:rPr>
              <a:t>（第一百四十一条） </a:t>
            </a:r>
            <a:r>
              <a:rPr lang="zh-CN" altLang="en-US" sz="2800" b="1" dirty="0">
                <a:solidFill>
                  <a:srgbClr val="FF0000"/>
                </a:solidFill>
                <a:latin typeface="微软雅黑" pitchFamily="34" charset="-122"/>
                <a:ea typeface="微软雅黑" pitchFamily="34" charset="-122"/>
              </a:rPr>
              <a:t/>
            </a:r>
            <a:br>
              <a:rPr lang="zh-CN" altLang="en-US" sz="2800" b="1" dirty="0">
                <a:solidFill>
                  <a:srgbClr val="FF0000"/>
                </a:solidFill>
                <a:latin typeface="微软雅黑" pitchFamily="34" charset="-122"/>
                <a:ea typeface="微软雅黑" pitchFamily="34" charset="-122"/>
              </a:rPr>
            </a:br>
            <a:endParaRPr lang="zh-CN" altLang="en-US" sz="2800" b="1" dirty="0">
              <a:solidFill>
                <a:srgbClr val="FF0000"/>
              </a:solidFill>
              <a:latin typeface="微软雅黑" pitchFamily="34" charset="-122"/>
              <a:ea typeface="微软雅黑" pitchFamily="34" charset="-122"/>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95737" y="620714"/>
            <a:ext cx="9891642" cy="6186309"/>
          </a:xfrm>
          <a:prstGeom prst="rect">
            <a:avLst/>
          </a:prstGeom>
        </p:spPr>
        <p:txBody>
          <a:bodyPr>
            <a:spAutoFit/>
          </a:bodyPr>
          <a:lstStyle/>
          <a:p>
            <a:pPr>
              <a:lnSpc>
                <a:spcPct val="150000"/>
              </a:lnSpc>
              <a:defRPr/>
            </a:pPr>
            <a:r>
              <a:rPr lang="zh-CN" altLang="en-US" sz="2400" b="1" dirty="0">
                <a:solidFill>
                  <a:srgbClr val="000000"/>
                </a:solidFill>
                <a:latin typeface="微软雅黑" pitchFamily="34" charset="-122"/>
                <a:ea typeface="微软雅黑" pitchFamily="34" charset="-122"/>
              </a:rPr>
              <a:t>      </a:t>
            </a:r>
            <a:r>
              <a:rPr lang="zh-CN" altLang="en-US" sz="2400" b="1" dirty="0">
                <a:solidFill>
                  <a:srgbClr val="0070C0"/>
                </a:solidFill>
                <a:latin typeface="微软雅黑" pitchFamily="34" charset="-122"/>
                <a:ea typeface="微软雅黑" pitchFamily="34" charset="-122"/>
              </a:rPr>
              <a:t>药品上市许可持有人、药品生产企业、药品经营企业的负责人、采购人员</a:t>
            </a:r>
            <a:r>
              <a:rPr lang="zh-CN" altLang="en-US" sz="2400" b="1" dirty="0">
                <a:solidFill>
                  <a:srgbClr val="000000"/>
                </a:solidFill>
                <a:latin typeface="微软雅黑" pitchFamily="34" charset="-122"/>
                <a:ea typeface="微软雅黑" pitchFamily="34" charset="-122"/>
              </a:rPr>
              <a:t>等有关人员在药品购销中</a:t>
            </a:r>
            <a:r>
              <a:rPr lang="zh-CN" altLang="en-US" sz="2400" b="1" dirty="0">
                <a:solidFill>
                  <a:srgbClr val="FF0000"/>
                </a:solidFill>
                <a:latin typeface="微软雅黑" pitchFamily="34" charset="-122"/>
                <a:ea typeface="微软雅黑" pitchFamily="34" charset="-122"/>
              </a:rPr>
              <a:t>收受</a:t>
            </a:r>
            <a:r>
              <a:rPr lang="zh-CN" altLang="en-US" sz="2400" b="1" dirty="0">
                <a:solidFill>
                  <a:srgbClr val="000000"/>
                </a:solidFill>
                <a:latin typeface="微软雅黑" pitchFamily="34" charset="-122"/>
                <a:ea typeface="微软雅黑" pitchFamily="34" charset="-122"/>
              </a:rPr>
              <a:t>其他药品上市许可持有人、药品生产企业、药品经营企业或者代理人给予的财物或者其他不正当利益的，没收违法所得，依法给予处罚；</a:t>
            </a:r>
            <a:r>
              <a:rPr lang="zh-CN" altLang="en-US" sz="2400" b="1" dirty="0">
                <a:solidFill>
                  <a:srgbClr val="FF0000"/>
                </a:solidFill>
                <a:latin typeface="微软雅黑" pitchFamily="34" charset="-122"/>
                <a:ea typeface="微软雅黑" pitchFamily="34" charset="-122"/>
              </a:rPr>
              <a:t>情节严重的，五年内禁止从事药品生产经营活动。</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070C0"/>
                </a:solidFill>
                <a:latin typeface="微软雅黑" pitchFamily="34" charset="-122"/>
                <a:ea typeface="微软雅黑" pitchFamily="34" charset="-122"/>
              </a:rPr>
              <a:t>医疗机构的负责人、药品采购人员、医师、药师</a:t>
            </a:r>
            <a:r>
              <a:rPr lang="zh-CN" altLang="en-US" sz="2400" b="1" dirty="0">
                <a:solidFill>
                  <a:srgbClr val="000000"/>
                </a:solidFill>
                <a:latin typeface="微软雅黑" pitchFamily="34" charset="-122"/>
                <a:ea typeface="微软雅黑" pitchFamily="34" charset="-122"/>
              </a:rPr>
              <a:t>等有关人员</a:t>
            </a:r>
            <a:r>
              <a:rPr lang="zh-CN" altLang="en-US" sz="2400" b="1" dirty="0">
                <a:solidFill>
                  <a:srgbClr val="FF0000"/>
                </a:solidFill>
                <a:latin typeface="微软雅黑" pitchFamily="34" charset="-122"/>
                <a:ea typeface="微软雅黑" pitchFamily="34" charset="-122"/>
              </a:rPr>
              <a:t>收受</a:t>
            </a:r>
            <a:r>
              <a:rPr lang="zh-CN" altLang="en-US" sz="2400" b="1" dirty="0">
                <a:solidFill>
                  <a:srgbClr val="000000"/>
                </a:solidFill>
                <a:latin typeface="微软雅黑" pitchFamily="34" charset="-122"/>
                <a:ea typeface="微软雅黑" pitchFamily="34" charset="-122"/>
              </a:rPr>
              <a:t>药品上市许可持有人、药品生产企业、药品经营企业或者代理人给予的财物或者其他不正当利益的，由卫生健康主管部门或者本单位给予处分，没收违法所得；</a:t>
            </a:r>
            <a:r>
              <a:rPr lang="zh-CN" altLang="en-US" sz="2400" b="1" dirty="0">
                <a:solidFill>
                  <a:srgbClr val="FF0000"/>
                </a:solidFill>
                <a:latin typeface="微软雅黑" pitchFamily="34" charset="-122"/>
                <a:ea typeface="微软雅黑" pitchFamily="34" charset="-122"/>
              </a:rPr>
              <a:t>情节严重的，还应当吊销其执业证书</a:t>
            </a:r>
            <a:r>
              <a:rPr lang="zh-CN" altLang="en-US" sz="2400" b="1" dirty="0" smtClean="0">
                <a:solidFill>
                  <a:srgbClr val="000000"/>
                </a:solidFill>
                <a:latin typeface="微软雅黑" pitchFamily="34" charset="-122"/>
                <a:ea typeface="微软雅黑" pitchFamily="34" charset="-122"/>
              </a:rPr>
              <a:t>。 </a:t>
            </a:r>
            <a:endParaRPr lang="en-US" altLang="zh-CN" sz="2400" b="1" dirty="0" smtClean="0">
              <a:solidFill>
                <a:srgbClr val="000000"/>
              </a:solidFill>
              <a:latin typeface="微软雅黑" pitchFamily="34" charset="-122"/>
              <a:ea typeface="微软雅黑" pitchFamily="34" charset="-122"/>
            </a:endParaRPr>
          </a:p>
          <a:p>
            <a:pPr>
              <a:lnSpc>
                <a:spcPct val="150000"/>
              </a:lnSpc>
              <a:defRPr/>
            </a:pPr>
            <a:r>
              <a:rPr lang="zh-CN" altLang="en-US" sz="2400" b="1" dirty="0" smtClean="0">
                <a:solidFill>
                  <a:srgbClr val="000000"/>
                </a:solidFill>
                <a:latin typeface="微软雅黑" pitchFamily="34" charset="-122"/>
                <a:ea typeface="微软雅黑" pitchFamily="34" charset="-122"/>
              </a:rPr>
              <a:t>（一百四十二条） </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矩形 1"/>
          <p:cNvSpPr>
            <a:spLocks noChangeArrowheads="1"/>
          </p:cNvSpPr>
          <p:nvPr/>
        </p:nvSpPr>
        <p:spPr bwMode="auto">
          <a:xfrm>
            <a:off x="1391013" y="908050"/>
            <a:ext cx="9603700" cy="4893647"/>
          </a:xfrm>
          <a:prstGeom prst="rect">
            <a:avLst/>
          </a:prstGeom>
          <a:noFill/>
          <a:ln w="9525">
            <a:noFill/>
            <a:miter lim="800000"/>
            <a:headEnd/>
            <a:tailEnd/>
          </a:ln>
        </p:spPr>
        <p:txBody>
          <a:bodyPr>
            <a:spAutoFit/>
          </a:bodyPr>
          <a:lstStyle/>
          <a:p>
            <a:pPr>
              <a:defRPr/>
            </a:pPr>
            <a:r>
              <a:rPr lang="en-US" altLang="zh-CN" sz="2400" b="1" dirty="0" smtClean="0">
                <a:solidFill>
                  <a:srgbClr val="FF0000"/>
                </a:solidFill>
                <a:latin typeface="微软雅黑" pitchFamily="34" charset="-122"/>
                <a:ea typeface="微软雅黑" pitchFamily="34" charset="-122"/>
              </a:rPr>
              <a:t>11.</a:t>
            </a:r>
            <a:r>
              <a:rPr lang="zh-CN" altLang="en-US" sz="2400" b="1" dirty="0" smtClean="0">
                <a:solidFill>
                  <a:srgbClr val="FF0000"/>
                </a:solidFill>
                <a:latin typeface="微软雅黑" pitchFamily="34" charset="-122"/>
                <a:ea typeface="微软雅黑" pitchFamily="34" charset="-122"/>
              </a:rPr>
              <a:t> 给用药者造成损害的，依法承担赔偿责任。</a:t>
            </a:r>
            <a:endParaRPr lang="en-US" altLang="zh-CN" sz="2400" b="1" dirty="0" smtClean="0">
              <a:solidFill>
                <a:srgbClr val="000000"/>
              </a:solidFill>
              <a:latin typeface="微软雅黑" pitchFamily="34" charset="-122"/>
              <a:ea typeface="微软雅黑" pitchFamily="34" charset="-122"/>
            </a:endParaRPr>
          </a:p>
          <a:p>
            <a:pPr>
              <a:defRPr/>
            </a:pPr>
            <a:r>
              <a:rPr lang="zh-CN" altLang="en-US" sz="2400" b="1" dirty="0" smtClean="0">
                <a:solidFill>
                  <a:srgbClr val="000000"/>
                </a:solidFill>
                <a:latin typeface="微软雅黑" pitchFamily="34" charset="-122"/>
                <a:ea typeface="微软雅黑" pitchFamily="34" charset="-122"/>
              </a:rPr>
              <a:t>       药品</a:t>
            </a:r>
            <a:r>
              <a:rPr lang="zh-CN" altLang="en-US" sz="2400" b="1" dirty="0">
                <a:solidFill>
                  <a:srgbClr val="000000"/>
                </a:solidFill>
                <a:latin typeface="微软雅黑" pitchFamily="34" charset="-122"/>
                <a:ea typeface="微软雅黑" pitchFamily="34" charset="-122"/>
              </a:rPr>
              <a:t>上市许可持有人、药品生产企业、药品经营企业或者医疗机构违反本法规定，给</a:t>
            </a:r>
            <a:r>
              <a:rPr lang="zh-CN" altLang="en-US" sz="2400" b="1" dirty="0">
                <a:solidFill>
                  <a:srgbClr val="FF0000"/>
                </a:solidFill>
                <a:latin typeface="微软雅黑" pitchFamily="34" charset="-122"/>
                <a:ea typeface="微软雅黑" pitchFamily="34" charset="-122"/>
              </a:rPr>
              <a:t>用药者造成损害的，依法承担赔偿责任。</a:t>
            </a:r>
            <a:br>
              <a:rPr lang="zh-CN" altLang="en-US" sz="2400" b="1" dirty="0">
                <a:solidFill>
                  <a:srgbClr val="FF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070C0"/>
                </a:solidFill>
                <a:latin typeface="微软雅黑" pitchFamily="34" charset="-122"/>
                <a:ea typeface="微软雅黑" pitchFamily="34" charset="-122"/>
              </a:rPr>
              <a:t>因药品质量问题</a:t>
            </a:r>
            <a:r>
              <a:rPr lang="zh-CN" altLang="en-US" sz="2400" b="1" dirty="0">
                <a:solidFill>
                  <a:srgbClr val="000000"/>
                </a:solidFill>
                <a:latin typeface="微软雅黑" pitchFamily="34" charset="-122"/>
                <a:ea typeface="微软雅黑" pitchFamily="34" charset="-122"/>
              </a:rPr>
              <a:t>受到损害的，受害人可以向药品上市许可持有人、药品生产企业请求赔偿损失，也可以向药品经营企业、医疗机构请求赔偿损失。接到受害人赔偿请求的，应当实</a:t>
            </a:r>
            <a:r>
              <a:rPr lang="zh-CN" altLang="en-US" sz="2400" b="1" dirty="0">
                <a:solidFill>
                  <a:srgbClr val="FF0000"/>
                </a:solidFill>
                <a:latin typeface="微软雅黑" pitchFamily="34" charset="-122"/>
                <a:ea typeface="微软雅黑" pitchFamily="34" charset="-122"/>
              </a:rPr>
              <a:t>行首负责任制</a:t>
            </a:r>
            <a:r>
              <a:rPr lang="zh-CN" altLang="en-US" sz="2400" b="1" dirty="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先行赔付；先行赔付后，可以依法追偿。</a:t>
            </a:r>
            <a:br>
              <a:rPr lang="zh-CN" altLang="en-US" sz="2400" b="1" dirty="0">
                <a:solidFill>
                  <a:srgbClr val="FF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生产假药、劣药或者明知是假药、劣药仍然销售、使用的，受害人或者其近亲属除请求赔偿损失外，还可以</a:t>
            </a:r>
            <a:r>
              <a:rPr lang="zh-CN" altLang="en-US" sz="2400" b="1" dirty="0">
                <a:solidFill>
                  <a:srgbClr val="FF0000"/>
                </a:solidFill>
                <a:latin typeface="微软雅黑" pitchFamily="34" charset="-122"/>
                <a:ea typeface="微软雅黑" pitchFamily="34" charset="-122"/>
              </a:rPr>
              <a:t>请求支付价款十倍或者损失三倍的赔偿金</a:t>
            </a:r>
            <a:r>
              <a:rPr lang="zh-CN" altLang="en-US" sz="2400" b="1" dirty="0">
                <a:solidFill>
                  <a:srgbClr val="000000"/>
                </a:solidFill>
                <a:latin typeface="微软雅黑" pitchFamily="34" charset="-122"/>
                <a:ea typeface="微软雅黑" pitchFamily="34" charset="-122"/>
              </a:rPr>
              <a:t>；增加赔偿的金额不足一千元的，为一千元。</a:t>
            </a:r>
            <a:r>
              <a:rPr lang="zh-CN" altLang="en-US" sz="2400" b="1" dirty="0">
                <a:solidFill>
                  <a:srgbClr val="0070C0"/>
                </a:solidFill>
                <a:latin typeface="微软雅黑" pitchFamily="34" charset="-122"/>
                <a:ea typeface="微软雅黑" pitchFamily="34" charset="-122"/>
              </a:rPr>
              <a:t>（惩罚性赔偿）</a:t>
            </a:r>
            <a:endParaRPr lang="en-US" altLang="zh-CN" sz="2400" b="1" dirty="0">
              <a:solidFill>
                <a:srgbClr val="0070C0"/>
              </a:solidFill>
              <a:latin typeface="微软雅黑" pitchFamily="34" charset="-122"/>
              <a:ea typeface="微软雅黑" pitchFamily="34" charset="-122"/>
            </a:endParaRPr>
          </a:p>
          <a:p>
            <a:pPr>
              <a:defRPr/>
            </a:pPr>
            <a:r>
              <a:rPr lang="zh-CN" altLang="en-US" sz="2400" b="1" dirty="0">
                <a:solidFill>
                  <a:srgbClr val="000000"/>
                </a:solidFill>
                <a:latin typeface="微软雅黑" pitchFamily="34" charset="-122"/>
                <a:ea typeface="微软雅黑" pitchFamily="34" charset="-122"/>
              </a:rPr>
              <a:t>（第一百四十四条  民事责任）</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1" name="矩形: 圆角 10">
            <a:extLst>
              <a:ext uri="{FF2B5EF4-FFF2-40B4-BE49-F238E27FC236}">
                <a16:creationId xmlns="" xmlns:a16="http://schemas.microsoft.com/office/drawing/2014/main" id="{9888E9CE-E8E9-43D9-A1D3-91927D240DAA}"/>
              </a:ext>
            </a:extLst>
          </p:cNvPr>
          <p:cNvSpPr/>
          <p:nvPr/>
        </p:nvSpPr>
        <p:spPr>
          <a:xfrm>
            <a:off x="2785219" y="620688"/>
            <a:ext cx="6480720" cy="1349395"/>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 xmlns:a16="http://schemas.microsoft.com/office/drawing/2014/main" id="{0533FC64-D36B-487C-9D5A-9D18A1F8149B}"/>
              </a:ext>
            </a:extLst>
          </p:cNvPr>
          <p:cNvSpPr/>
          <p:nvPr/>
        </p:nvSpPr>
        <p:spPr>
          <a:xfrm rot="10800000" flipV="1">
            <a:off x="2857227" y="1143908"/>
            <a:ext cx="7200800" cy="523220"/>
          </a:xfrm>
          <a:prstGeom prst="rect">
            <a:avLst/>
          </a:prstGeom>
        </p:spPr>
        <p:txBody>
          <a:bodyPr wrap="square">
            <a:spAutoFit/>
          </a:bodyPr>
          <a:lstStyle/>
          <a:p>
            <a:r>
              <a:rPr lang="en-US" altLang="zh-CN" sz="2800" b="1" dirty="0" smtClean="0">
                <a:solidFill>
                  <a:srgbClr val="FF0000"/>
                </a:solidFill>
                <a:latin typeface="微软雅黑" panose="020B0503020204020204" pitchFamily="34" charset="-122"/>
                <a:ea typeface="微软雅黑" panose="020B0503020204020204" pitchFamily="34" charset="-122"/>
              </a:rPr>
              <a:t>3.  </a:t>
            </a:r>
            <a:r>
              <a:rPr lang="zh-CN" altLang="en-US" sz="2800" b="1" dirty="0" smtClean="0">
                <a:solidFill>
                  <a:srgbClr val="FF0000"/>
                </a:solidFill>
                <a:latin typeface="微软雅黑" panose="020B0503020204020204" pitchFamily="34" charset="-122"/>
                <a:ea typeface="微软雅黑" panose="020B0503020204020204" pitchFamily="34" charset="-122"/>
              </a:rPr>
              <a:t>确定</a:t>
            </a:r>
            <a:r>
              <a:rPr lang="zh-CN" altLang="en-US" sz="2800" b="1" dirty="0">
                <a:solidFill>
                  <a:srgbClr val="FF0000"/>
                </a:solidFill>
                <a:latin typeface="微软雅黑" panose="020B0503020204020204" pitchFamily="34" charset="-122"/>
                <a:ea typeface="微软雅黑" panose="020B0503020204020204" pitchFamily="34" charset="-122"/>
              </a:rPr>
              <a:t>了药品管理的</a:t>
            </a:r>
            <a:r>
              <a:rPr lang="zh-CN" altLang="en-US" sz="2800" b="1" dirty="0" smtClean="0">
                <a:solidFill>
                  <a:srgbClr val="FF0000"/>
                </a:solidFill>
                <a:latin typeface="微软雅黑" panose="020B0503020204020204" pitchFamily="34" charset="-122"/>
                <a:ea typeface="微软雅黑" panose="020B0503020204020204" pitchFamily="34" charset="-122"/>
              </a:rPr>
              <a:t>基本原则和目标</a:t>
            </a:r>
            <a:endParaRPr lang="zh-CN" altLang="en-US" sz="2800" b="1" dirty="0"/>
          </a:p>
        </p:txBody>
      </p:sp>
      <p:sp>
        <p:nvSpPr>
          <p:cNvPr id="3" name="矩形: 圆角 2">
            <a:extLst>
              <a:ext uri="{FF2B5EF4-FFF2-40B4-BE49-F238E27FC236}">
                <a16:creationId xmlns="" xmlns:a16="http://schemas.microsoft.com/office/drawing/2014/main" id="{24843636-82BF-4DA6-9E95-7FE0C933E2D2}"/>
              </a:ext>
            </a:extLst>
          </p:cNvPr>
          <p:cNvSpPr/>
          <p:nvPr/>
        </p:nvSpPr>
        <p:spPr>
          <a:xfrm>
            <a:off x="1849115" y="2007792"/>
            <a:ext cx="8352928" cy="41624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 xmlns:a16="http://schemas.microsoft.com/office/drawing/2014/main" id="{DEDA05AC-F14F-4F00-8C6E-F4BF1AB6E2A0}"/>
              </a:ext>
            </a:extLst>
          </p:cNvPr>
          <p:cNvSpPr/>
          <p:nvPr/>
        </p:nvSpPr>
        <p:spPr>
          <a:xfrm>
            <a:off x="2461180" y="2489550"/>
            <a:ext cx="7272808" cy="1015663"/>
          </a:xfrm>
          <a:prstGeom prst="rect">
            <a:avLst/>
          </a:prstGeom>
        </p:spPr>
        <p:txBody>
          <a:bodyPr wrap="square">
            <a:spAutoFit/>
          </a:bodyPr>
          <a:lstStyle/>
          <a:p>
            <a:pPr>
              <a:lnSpc>
                <a:spcPct val="150000"/>
              </a:lnSpc>
              <a:buFont typeface="Wingdings" panose="05000000000000000000" pitchFamily="2" charset="2"/>
              <a:buNone/>
            </a:pPr>
            <a:r>
              <a:rPr lang="en-US" altLang="zh-CN" sz="2400" b="1" dirty="0" smtClean="0">
                <a:solidFill>
                  <a:srgbClr val="2F5EB0"/>
                </a:solidFill>
                <a:latin typeface="微软雅黑" panose="020B0503020204020204" pitchFamily="34" charset="-122"/>
                <a:ea typeface="微软雅黑" panose="020B0503020204020204" pitchFamily="34" charset="-122"/>
              </a:rPr>
              <a:t>      </a:t>
            </a:r>
            <a:endParaRPr lang="en-US" altLang="zh-CN" sz="2400" b="1" dirty="0">
              <a:latin typeface="微软雅黑" panose="020B0503020204020204" pitchFamily="34" charset="-122"/>
              <a:ea typeface="微软雅黑" panose="020B0503020204020204" pitchFamily="34" charset="-122"/>
            </a:endParaRPr>
          </a:p>
          <a:p>
            <a:pPr>
              <a:buFont typeface="Wingdings" panose="05000000000000000000" pitchFamily="2" charset="2"/>
              <a:buNone/>
            </a:pPr>
            <a:r>
              <a:rPr lang="en-US" altLang="zh-CN" sz="2400" b="1" dirty="0">
                <a:solidFill>
                  <a:srgbClr val="2F5EB0"/>
                </a:solidFill>
                <a:latin typeface="微软雅黑" panose="020B0503020204020204" pitchFamily="34" charset="-122"/>
                <a:ea typeface="微软雅黑" panose="020B0503020204020204" pitchFamily="34" charset="-122"/>
              </a:rPr>
              <a:t>    </a:t>
            </a:r>
            <a:endParaRPr lang="zh-CN" altLang="en-US" sz="2400" b="1" dirty="0">
              <a:solidFill>
                <a:srgbClr val="2F5EB0"/>
              </a:solidFill>
            </a:endParaRPr>
          </a:p>
        </p:txBody>
      </p:sp>
      <p:sp>
        <p:nvSpPr>
          <p:cNvPr id="5" name="矩形 4">
            <a:extLst>
              <a:ext uri="{FF2B5EF4-FFF2-40B4-BE49-F238E27FC236}">
                <a16:creationId xmlns="" xmlns:a16="http://schemas.microsoft.com/office/drawing/2014/main" id="{CD4BEF7C-6B2F-4B09-B4FD-7C4621B75AA7}"/>
              </a:ext>
            </a:extLst>
          </p:cNvPr>
          <p:cNvSpPr/>
          <p:nvPr/>
        </p:nvSpPr>
        <p:spPr>
          <a:xfrm>
            <a:off x="8473851" y="2132856"/>
            <a:ext cx="3168352" cy="461665"/>
          </a:xfrm>
          <a:prstGeom prst="rect">
            <a:avLst/>
          </a:prstGeom>
        </p:spPr>
        <p:txBody>
          <a:bodyPr wrap="square">
            <a:spAutoFit/>
          </a:bodyPr>
          <a:lstStyle/>
          <a:p>
            <a:r>
              <a:rPr lang="zh-CN" altLang="en-US" sz="2400" b="1" dirty="0">
                <a:solidFill>
                  <a:srgbClr val="0D6FB8"/>
                </a:solidFill>
                <a:latin typeface="华文楷体" panose="02010600040101010101" pitchFamily="2" charset="-122"/>
                <a:ea typeface="华文楷体" panose="02010600040101010101" pitchFamily="2" charset="-122"/>
              </a:rPr>
              <a:t>        </a:t>
            </a:r>
            <a:endParaRPr lang="zh-CN" altLang="en-US" sz="2400" b="1" dirty="0">
              <a:solidFill>
                <a:srgbClr val="00B050"/>
              </a:solidFill>
              <a:latin typeface="微软雅黑" pitchFamily="34" charset="-122"/>
              <a:ea typeface="微软雅黑" pitchFamily="34" charset="-122"/>
            </a:endParaRPr>
          </a:p>
        </p:txBody>
      </p:sp>
      <p:sp>
        <p:nvSpPr>
          <p:cNvPr id="13" name="矩形 12"/>
          <p:cNvSpPr/>
          <p:nvPr/>
        </p:nvSpPr>
        <p:spPr>
          <a:xfrm>
            <a:off x="2209155" y="2132856"/>
            <a:ext cx="7488832" cy="3785652"/>
          </a:xfrm>
          <a:prstGeom prst="rect">
            <a:avLst/>
          </a:prstGeom>
        </p:spPr>
        <p:txBody>
          <a:bodyPr wrap="square">
            <a:spAutoFit/>
          </a:bodyPr>
          <a:lstStyle/>
          <a:p>
            <a:pPr>
              <a:lnSpc>
                <a:spcPct val="150000"/>
              </a:lnSpc>
            </a:pPr>
            <a:r>
              <a:rPr lang="zh-CN" altLang="zh-CN" sz="3200" b="1" dirty="0" smtClean="0">
                <a:latin typeface="微软雅黑" pitchFamily="34" charset="-122"/>
                <a:ea typeface="微软雅黑" pitchFamily="34" charset="-122"/>
              </a:rPr>
              <a:t>　药品管理应当以人民健康为中心，</a:t>
            </a:r>
            <a:r>
              <a:rPr lang="zh-CN" altLang="zh-CN" sz="3200" b="1" dirty="0" smtClean="0">
                <a:solidFill>
                  <a:srgbClr val="FF0000"/>
                </a:solidFill>
                <a:latin typeface="微软雅黑" pitchFamily="34" charset="-122"/>
                <a:ea typeface="微软雅黑" pitchFamily="34" charset="-122"/>
              </a:rPr>
              <a:t>坚持风险管理、全程管控、社会共治的原则，</a:t>
            </a:r>
            <a:r>
              <a:rPr lang="zh-CN" altLang="zh-CN" sz="3200" b="1" dirty="0" smtClean="0">
                <a:latin typeface="微软雅黑" pitchFamily="34" charset="-122"/>
                <a:ea typeface="微软雅黑" pitchFamily="34" charset="-122"/>
              </a:rPr>
              <a:t>建立科学、严格的监督管理制度，全面提升药品质量，保障药品的</a:t>
            </a:r>
            <a:r>
              <a:rPr lang="zh-CN" altLang="zh-CN" sz="3200" b="1" dirty="0" smtClean="0">
                <a:solidFill>
                  <a:srgbClr val="0070C0"/>
                </a:solidFill>
                <a:latin typeface="微软雅黑" pitchFamily="34" charset="-122"/>
                <a:ea typeface="微软雅黑" pitchFamily="34" charset="-122"/>
              </a:rPr>
              <a:t>安全、有效、可及。</a:t>
            </a:r>
            <a:r>
              <a:rPr lang="en-US" altLang="zh-CN" sz="3200" b="1" dirty="0" smtClean="0">
                <a:latin typeface="微软雅黑" pitchFamily="34" charset="-122"/>
                <a:ea typeface="微软雅黑" pitchFamily="34" charset="-122"/>
              </a:rPr>
              <a:t> </a:t>
            </a:r>
            <a:r>
              <a:rPr lang="zh-CN" altLang="en-US" sz="3200" b="1" dirty="0" smtClean="0">
                <a:latin typeface="微软雅黑" pitchFamily="34" charset="-122"/>
                <a:ea typeface="微软雅黑" pitchFamily="34" charset="-122"/>
              </a:rPr>
              <a:t>（</a:t>
            </a:r>
            <a:r>
              <a:rPr lang="zh-CN" altLang="zh-CN" sz="3200" b="1" dirty="0" smtClean="0">
                <a:latin typeface="微软雅黑" pitchFamily="34" charset="-122"/>
                <a:ea typeface="微软雅黑" pitchFamily="34" charset="-122"/>
              </a:rPr>
              <a:t>第三条</a:t>
            </a:r>
            <a:r>
              <a:rPr lang="zh-CN" altLang="en-US" sz="3200" b="1" dirty="0" smtClean="0">
                <a:latin typeface="微软雅黑" pitchFamily="34" charset="-122"/>
                <a:ea typeface="微软雅黑" pitchFamily="34" charset="-122"/>
              </a:rPr>
              <a:t>）</a:t>
            </a:r>
            <a:endParaRPr lang="en-US" altLang="zh-CN" sz="3200" b="1" dirty="0" smtClean="0">
              <a:solidFill>
                <a:srgbClr val="0070C0"/>
              </a:solidFill>
              <a:latin typeface="微软雅黑" pitchFamily="34" charset="-122"/>
              <a:ea typeface="微软雅黑" pitchFamily="34" charset="-122"/>
            </a:endParaRPr>
          </a:p>
        </p:txBody>
      </p:sp>
    </p:spTree>
    <p:extLst>
      <p:ext uri="{BB962C8B-B14F-4D97-AF65-F5344CB8AC3E}">
        <p14:creationId xmlns="" xmlns:p14="http://schemas.microsoft.com/office/powerpoint/2010/main" val="488865079"/>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矩形 1"/>
          <p:cNvSpPr>
            <a:spLocks noChangeArrowheads="1"/>
          </p:cNvSpPr>
          <p:nvPr/>
        </p:nvSpPr>
        <p:spPr bwMode="auto">
          <a:xfrm>
            <a:off x="985019" y="836712"/>
            <a:ext cx="10297636" cy="5632311"/>
          </a:xfrm>
          <a:prstGeom prst="rect">
            <a:avLst/>
          </a:prstGeom>
          <a:noFill/>
          <a:ln w="9525">
            <a:noFill/>
            <a:miter lim="800000"/>
            <a:headEnd/>
            <a:tailEnd/>
          </a:ln>
        </p:spPr>
        <p:txBody>
          <a:bodyPr wrap="square">
            <a:spAutoFit/>
          </a:bodyPr>
          <a:lstStyle/>
          <a:p>
            <a:pPr>
              <a:lnSpc>
                <a:spcPct val="150000"/>
              </a:lnSpc>
              <a:defRPr/>
            </a:pPr>
            <a:r>
              <a:rPr lang="zh-CN" altLang="en-US" sz="2400" b="1" dirty="0">
                <a:solidFill>
                  <a:srgbClr val="FF0000"/>
                </a:solidFill>
                <a:latin typeface="微软雅黑" pitchFamily="34" charset="-122"/>
                <a:ea typeface="微软雅黑" pitchFamily="34" charset="-122"/>
              </a:rPr>
              <a:t>（四）行政主体违反药品管理法应承担的法律责任</a:t>
            </a:r>
            <a:r>
              <a:rPr lang="zh-CN" altLang="en-US" sz="2400" b="1" dirty="0" smtClean="0">
                <a:latin typeface="微软雅黑" pitchFamily="34" charset="-122"/>
                <a:ea typeface="微软雅黑" pitchFamily="34" charset="-122"/>
              </a:rPr>
              <a:t>（第一百三十八条，一百四十五</a:t>
            </a:r>
            <a:r>
              <a:rPr lang="en-US" altLang="zh-CN" sz="2400" b="1"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一百五十条，</a:t>
            </a:r>
            <a:r>
              <a:rPr lang="zh-CN" altLang="en-US" sz="2400" b="1" dirty="0">
                <a:latin typeface="微软雅黑" pitchFamily="34" charset="-122"/>
                <a:ea typeface="微软雅黑" pitchFamily="34" charset="-122"/>
              </a:rPr>
              <a:t>七</a:t>
            </a:r>
            <a:r>
              <a:rPr lang="zh-CN" altLang="en-US" sz="2400" b="1" dirty="0" smtClean="0">
                <a:latin typeface="微软雅黑" pitchFamily="34" charset="-122"/>
                <a:ea typeface="微软雅黑" pitchFamily="34" charset="-122"/>
              </a:rPr>
              <a:t>条</a:t>
            </a:r>
            <a:r>
              <a:rPr lang="zh-CN" altLang="en-US" sz="2400" b="1" dirty="0">
                <a:latin typeface="微软雅黑" pitchFamily="34" charset="-122"/>
                <a:ea typeface="微软雅黑" pitchFamily="34" charset="-122"/>
              </a:rPr>
              <a:t>）  </a:t>
            </a:r>
            <a:endParaRPr lang="zh-CN" altLang="en-US" sz="2400" dirty="0">
              <a:latin typeface="微软雅黑" pitchFamily="34" charset="-122"/>
              <a:ea typeface="微软雅黑" pitchFamily="34" charset="-122"/>
            </a:endParaRPr>
          </a:p>
          <a:p>
            <a:pPr>
              <a:lnSpc>
                <a:spcPct val="150000"/>
              </a:lnSpc>
              <a:defRPr/>
            </a:pPr>
            <a:r>
              <a:rPr lang="zh-CN" altLang="en-US" sz="2400" b="1" dirty="0">
                <a:solidFill>
                  <a:schemeClr val="tx1">
                    <a:lumMod val="60000"/>
                    <a:lumOff val="40000"/>
                  </a:schemeClr>
                </a:solidFill>
                <a:latin typeface="微软雅黑" pitchFamily="34" charset="-122"/>
                <a:ea typeface="微软雅黑" pitchFamily="34" charset="-122"/>
              </a:rPr>
              <a:t>  </a:t>
            </a:r>
            <a:r>
              <a:rPr lang="en-US" altLang="zh-CN" sz="2400" b="1" dirty="0" smtClean="0">
                <a:solidFill>
                  <a:schemeClr val="tx1">
                    <a:lumMod val="60000"/>
                    <a:lumOff val="40000"/>
                  </a:schemeClr>
                </a:solidFill>
                <a:latin typeface="微软雅黑" pitchFamily="34" charset="-122"/>
                <a:ea typeface="微软雅黑" pitchFamily="34" charset="-122"/>
              </a:rPr>
              <a:t>    </a:t>
            </a:r>
            <a:r>
              <a:rPr lang="en-US" altLang="zh-CN" sz="2400" b="1" dirty="0" smtClean="0">
                <a:solidFill>
                  <a:srgbClr val="0070C0"/>
                </a:solidFill>
                <a:latin typeface="微软雅黑" pitchFamily="34" charset="-122"/>
                <a:ea typeface="微软雅黑" pitchFamily="34" charset="-122"/>
              </a:rPr>
              <a:t>1</a:t>
            </a:r>
            <a:r>
              <a:rPr lang="en-US" altLang="zh-CN" sz="2400" b="1" dirty="0">
                <a:solidFill>
                  <a:srgbClr val="0070C0"/>
                </a:solidFill>
                <a:latin typeface="微软雅黑" pitchFamily="34" charset="-122"/>
                <a:ea typeface="微软雅黑" pitchFamily="34" charset="-122"/>
              </a:rPr>
              <a:t>.</a:t>
            </a:r>
            <a:r>
              <a:rPr lang="zh-CN" altLang="en-US" sz="2400" b="1" dirty="0">
                <a:solidFill>
                  <a:srgbClr val="0070C0"/>
                </a:solidFill>
                <a:latin typeface="微软雅黑" pitchFamily="34" charset="-122"/>
                <a:ea typeface="微软雅黑" pitchFamily="34" charset="-122"/>
              </a:rPr>
              <a:t>对参与药品生产经营活动的处罚  </a:t>
            </a:r>
            <a:r>
              <a:rPr lang="zh-CN" altLang="en-US" sz="2400" b="1" dirty="0">
                <a:solidFill>
                  <a:srgbClr val="000000"/>
                </a:solidFill>
                <a:latin typeface="微软雅黑" pitchFamily="34" charset="-122"/>
                <a:ea typeface="微软雅黑" pitchFamily="34" charset="-122"/>
              </a:rPr>
              <a:t>药品监督</a:t>
            </a:r>
            <a:r>
              <a:rPr lang="zh-CN" altLang="en-US" sz="2400" b="1" dirty="0">
                <a:solidFill>
                  <a:srgbClr val="0070C0"/>
                </a:solidFill>
                <a:latin typeface="微软雅黑" pitchFamily="34" charset="-122"/>
                <a:ea typeface="微软雅黑" pitchFamily="34" charset="-122"/>
              </a:rPr>
              <a:t>管理部门</a:t>
            </a:r>
            <a:r>
              <a:rPr lang="zh-CN" altLang="en-US" sz="2400" b="1" dirty="0">
                <a:solidFill>
                  <a:srgbClr val="000000"/>
                </a:solidFill>
                <a:latin typeface="微软雅黑" pitchFamily="34" charset="-122"/>
                <a:ea typeface="微软雅黑" pitchFamily="34" charset="-122"/>
              </a:rPr>
              <a:t>或者其设置、指定的药品</a:t>
            </a:r>
            <a:r>
              <a:rPr lang="zh-CN" altLang="en-US" sz="2400" b="1" dirty="0">
                <a:solidFill>
                  <a:srgbClr val="0070C0"/>
                </a:solidFill>
                <a:latin typeface="微软雅黑" pitchFamily="34" charset="-122"/>
                <a:ea typeface="微软雅黑" pitchFamily="34" charset="-122"/>
              </a:rPr>
              <a:t>专业技术机构</a:t>
            </a:r>
            <a:r>
              <a:rPr lang="zh-CN" altLang="en-US" sz="2400" b="1" dirty="0">
                <a:solidFill>
                  <a:srgbClr val="FF0000"/>
                </a:solidFill>
                <a:latin typeface="微软雅黑" pitchFamily="34" charset="-122"/>
                <a:ea typeface="微软雅黑" pitchFamily="34" charset="-122"/>
              </a:rPr>
              <a:t>参与药品生产经营活动的</a:t>
            </a:r>
            <a:r>
              <a:rPr lang="zh-CN" altLang="en-US" sz="2400" b="1" dirty="0">
                <a:solidFill>
                  <a:srgbClr val="000000"/>
                </a:solidFill>
                <a:latin typeface="微软雅黑" pitchFamily="34" charset="-122"/>
                <a:ea typeface="微软雅黑" pitchFamily="34" charset="-122"/>
              </a:rPr>
              <a:t>，</a:t>
            </a:r>
            <a:endParaRPr lang="en-US" altLang="zh-CN" sz="2400" b="1" dirty="0">
              <a:solidFill>
                <a:srgbClr val="000000"/>
              </a:solidFill>
              <a:latin typeface="微软雅黑" pitchFamily="34" charset="-122"/>
              <a:ea typeface="微软雅黑" pitchFamily="34" charset="-122"/>
            </a:endParaRPr>
          </a:p>
          <a:p>
            <a:pPr>
              <a:lnSpc>
                <a:spcPct val="150000"/>
              </a:lnSpc>
              <a:defRPr/>
            </a:pPr>
            <a:r>
              <a:rPr lang="zh-CN" altLang="en-US" sz="2400" b="1" dirty="0">
                <a:solidFill>
                  <a:srgbClr val="000000"/>
                </a:solidFill>
                <a:latin typeface="微软雅黑" pitchFamily="34" charset="-122"/>
                <a:ea typeface="微软雅黑" pitchFamily="34" charset="-122"/>
              </a:rPr>
              <a:t>      ①由其上级主管机关责令改正，没收违法收入；</a:t>
            </a:r>
            <a:endParaRPr lang="en-US" altLang="zh-CN" sz="2400" b="1" dirty="0">
              <a:solidFill>
                <a:srgbClr val="000000"/>
              </a:solidFill>
              <a:latin typeface="微软雅黑" pitchFamily="34" charset="-122"/>
              <a:ea typeface="微软雅黑" pitchFamily="34" charset="-122"/>
            </a:endParaRPr>
          </a:p>
          <a:p>
            <a:pPr>
              <a:lnSpc>
                <a:spcPct val="150000"/>
              </a:lnSpc>
              <a:defRPr/>
            </a:pPr>
            <a:r>
              <a:rPr lang="en-US" altLang="zh-CN" sz="2400" b="1" dirty="0">
                <a:solidFill>
                  <a:srgbClr val="000000"/>
                </a:solidFill>
                <a:latin typeface="微软雅黑" pitchFamily="34" charset="-122"/>
                <a:ea typeface="微软雅黑" pitchFamily="34" charset="-122"/>
              </a:rPr>
              <a:t>      ②</a:t>
            </a:r>
            <a:r>
              <a:rPr lang="zh-CN" altLang="en-US" sz="2400" b="1" dirty="0">
                <a:solidFill>
                  <a:srgbClr val="000000"/>
                </a:solidFill>
                <a:latin typeface="微软雅黑" pitchFamily="34" charset="-122"/>
                <a:ea typeface="微软雅黑" pitchFamily="34" charset="-122"/>
              </a:rPr>
              <a:t>情节严重的，对直接负责的主管人员和其他直接责任人员依法给予处分。</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药品监督管理部门或者其设置、指定的药品专业技术机构的</a:t>
            </a:r>
            <a:r>
              <a:rPr lang="zh-CN" altLang="en-US" sz="2400" b="1" dirty="0">
                <a:solidFill>
                  <a:srgbClr val="0070C0"/>
                </a:solidFill>
                <a:latin typeface="微软雅黑" pitchFamily="34" charset="-122"/>
                <a:ea typeface="微软雅黑" pitchFamily="34" charset="-122"/>
              </a:rPr>
              <a:t>工作人员</a:t>
            </a:r>
            <a:r>
              <a:rPr lang="zh-CN" altLang="en-US" sz="2400" b="1" dirty="0">
                <a:solidFill>
                  <a:srgbClr val="FF0000"/>
                </a:solidFill>
                <a:latin typeface="微软雅黑" pitchFamily="34" charset="-122"/>
                <a:ea typeface="微软雅黑" pitchFamily="34" charset="-122"/>
              </a:rPr>
              <a:t>参与药品生产经营活动的</a:t>
            </a:r>
            <a:r>
              <a:rPr lang="zh-CN" altLang="en-US" sz="2400" b="1" dirty="0">
                <a:solidFill>
                  <a:srgbClr val="000000"/>
                </a:solidFill>
                <a:latin typeface="微软雅黑" pitchFamily="34" charset="-122"/>
                <a:ea typeface="微软雅黑" pitchFamily="34" charset="-122"/>
              </a:rPr>
              <a:t>，依法给予处分</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FF0000"/>
                </a:solidFill>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（第一百四十五条）</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endParaRPr lang="zh-CN" altLang="en-US" sz="2400" b="1" dirty="0">
              <a:solidFill>
                <a:srgbClr val="FF0000"/>
              </a:solidFill>
              <a:latin typeface="微软雅黑" pitchFamily="34" charset="-122"/>
              <a:ea typeface="微软雅黑" pitchFamily="34" charset="-122"/>
            </a:endParaRP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01043" y="1124744"/>
            <a:ext cx="10466946" cy="5262979"/>
          </a:xfrm>
          <a:prstGeom prst="rect">
            <a:avLst/>
          </a:prstGeom>
        </p:spPr>
        <p:txBody>
          <a:bodyPr wrap="square">
            <a:spAutoFit/>
          </a:bodyPr>
          <a:lstStyle/>
          <a:p>
            <a:pPr>
              <a:lnSpc>
                <a:spcPct val="150000"/>
              </a:lnSpc>
              <a:defRPr/>
            </a:pPr>
            <a:r>
              <a:rPr lang="en-US" altLang="zh-CN" sz="2800" b="1" dirty="0">
                <a:solidFill>
                  <a:srgbClr val="0070C0"/>
                </a:solidFill>
                <a:latin typeface="微软雅黑" pitchFamily="34" charset="-122"/>
                <a:ea typeface="微软雅黑" pitchFamily="34" charset="-122"/>
              </a:rPr>
              <a:t>2.</a:t>
            </a:r>
            <a:r>
              <a:rPr lang="zh-CN" altLang="en-US" sz="2800" b="1" dirty="0">
                <a:solidFill>
                  <a:srgbClr val="0070C0"/>
                </a:solidFill>
                <a:latin typeface="微软雅黑" pitchFamily="34" charset="-122"/>
                <a:ea typeface="微软雅黑" pitchFamily="34" charset="-122"/>
              </a:rPr>
              <a:t>对违法收取检验费用的处罚 </a:t>
            </a:r>
            <a:endParaRPr lang="en-US" altLang="zh-CN" sz="2800" b="1" dirty="0">
              <a:solidFill>
                <a:srgbClr val="0070C0"/>
              </a:solidFill>
              <a:latin typeface="微软雅黑" pitchFamily="34" charset="-122"/>
              <a:ea typeface="微软雅黑" pitchFamily="34" charset="-122"/>
            </a:endParaRPr>
          </a:p>
          <a:p>
            <a:pPr>
              <a:lnSpc>
                <a:spcPct val="150000"/>
              </a:lnSpc>
              <a:defRPr/>
            </a:pPr>
            <a:r>
              <a:rPr lang="zh-CN" altLang="en-US" sz="2800" b="1" dirty="0">
                <a:solidFill>
                  <a:srgbClr val="000000"/>
                </a:solidFill>
                <a:latin typeface="微软雅黑" pitchFamily="34" charset="-122"/>
                <a:ea typeface="微软雅黑" pitchFamily="34" charset="-122"/>
              </a:rPr>
              <a:t>      药品监督管理部门或者其设置、指定的药品检验机构在药品监督检验中</a:t>
            </a:r>
            <a:r>
              <a:rPr lang="zh-CN" altLang="en-US" sz="2800" b="1" dirty="0">
                <a:solidFill>
                  <a:srgbClr val="FF0000"/>
                </a:solidFill>
                <a:latin typeface="微软雅黑" pitchFamily="34" charset="-122"/>
                <a:ea typeface="微软雅黑" pitchFamily="34" charset="-122"/>
              </a:rPr>
              <a:t>违法收取检验费用的</a:t>
            </a:r>
            <a:r>
              <a:rPr lang="zh-CN" altLang="en-US" sz="2800" b="1" dirty="0">
                <a:solidFill>
                  <a:srgbClr val="000000"/>
                </a:solidFill>
                <a:latin typeface="微软雅黑" pitchFamily="34" charset="-122"/>
                <a:ea typeface="微软雅黑" pitchFamily="34" charset="-122"/>
              </a:rPr>
              <a:t>，</a:t>
            </a:r>
            <a:endParaRPr lang="en-US" altLang="zh-CN" sz="2800" b="1" dirty="0">
              <a:solidFill>
                <a:srgbClr val="000000"/>
              </a:solidFill>
              <a:latin typeface="微软雅黑" pitchFamily="34" charset="-122"/>
              <a:ea typeface="微软雅黑" pitchFamily="34" charset="-122"/>
            </a:endParaRPr>
          </a:p>
          <a:p>
            <a:pPr>
              <a:lnSpc>
                <a:spcPct val="150000"/>
              </a:lnSpc>
              <a:defRPr/>
            </a:pPr>
            <a:r>
              <a:rPr lang="zh-CN" altLang="en-US" sz="2800" b="1" dirty="0">
                <a:solidFill>
                  <a:srgbClr val="000000"/>
                </a:solidFill>
                <a:latin typeface="微软雅黑" pitchFamily="34" charset="-122"/>
                <a:ea typeface="微软雅黑" pitchFamily="34" charset="-122"/>
              </a:rPr>
              <a:t>①由政府有关部门责令退还，</a:t>
            </a:r>
            <a:endParaRPr lang="en-US" altLang="zh-CN" sz="2800" b="1" dirty="0">
              <a:solidFill>
                <a:srgbClr val="000000"/>
              </a:solidFill>
              <a:latin typeface="微软雅黑" pitchFamily="34" charset="-122"/>
              <a:ea typeface="微软雅黑" pitchFamily="34" charset="-122"/>
            </a:endParaRPr>
          </a:p>
          <a:p>
            <a:pPr>
              <a:lnSpc>
                <a:spcPct val="150000"/>
              </a:lnSpc>
              <a:defRPr/>
            </a:pPr>
            <a:r>
              <a:rPr lang="zh-CN" altLang="en-US" sz="2800" b="1" dirty="0">
                <a:solidFill>
                  <a:srgbClr val="000000"/>
                </a:solidFill>
                <a:latin typeface="微软雅黑" pitchFamily="34" charset="-122"/>
                <a:ea typeface="微软雅黑" pitchFamily="34" charset="-122"/>
              </a:rPr>
              <a:t>②对直接负责的主管人员和其他直接责任人员依法给予处分；</a:t>
            </a:r>
            <a:endParaRPr lang="en-US" altLang="zh-CN" sz="2800" b="1" dirty="0">
              <a:solidFill>
                <a:srgbClr val="000000"/>
              </a:solidFill>
              <a:latin typeface="微软雅黑" pitchFamily="34" charset="-122"/>
              <a:ea typeface="微软雅黑" pitchFamily="34" charset="-122"/>
            </a:endParaRPr>
          </a:p>
          <a:p>
            <a:pPr>
              <a:lnSpc>
                <a:spcPct val="150000"/>
              </a:lnSpc>
              <a:defRPr/>
            </a:pPr>
            <a:r>
              <a:rPr lang="zh-CN" altLang="en-US" sz="2800" b="1" dirty="0">
                <a:solidFill>
                  <a:srgbClr val="FF0000"/>
                </a:solidFill>
                <a:latin typeface="微软雅黑" pitchFamily="34" charset="-122"/>
                <a:ea typeface="微软雅黑" pitchFamily="34" charset="-122"/>
              </a:rPr>
              <a:t>③情节严重的，撤销其检验资格</a:t>
            </a:r>
            <a:r>
              <a:rPr lang="zh-CN" altLang="en-US" sz="2800" b="1" dirty="0" smtClean="0">
                <a:solidFill>
                  <a:srgbClr val="FF0000"/>
                </a:solidFill>
                <a:latin typeface="微软雅黑" pitchFamily="34" charset="-122"/>
                <a:ea typeface="微软雅黑" pitchFamily="34" charset="-122"/>
              </a:rPr>
              <a:t>。</a:t>
            </a:r>
            <a:r>
              <a:rPr lang="en-US" altLang="zh-CN" sz="2800" b="1" dirty="0" smtClean="0">
                <a:solidFill>
                  <a:srgbClr val="FF0000"/>
                </a:solidFill>
                <a:latin typeface="微软雅黑" pitchFamily="34" charset="-122"/>
                <a:ea typeface="微软雅黑" pitchFamily="34" charset="-122"/>
              </a:rPr>
              <a:t> </a:t>
            </a:r>
          </a:p>
          <a:p>
            <a:pPr>
              <a:lnSpc>
                <a:spcPct val="150000"/>
              </a:lnSpc>
              <a:defRPr/>
            </a:pPr>
            <a:r>
              <a:rPr lang="zh-CN" altLang="en-US" sz="2800" b="1" dirty="0" smtClean="0">
                <a:latin typeface="微软雅黑" pitchFamily="34" charset="-122"/>
                <a:ea typeface="微软雅黑" pitchFamily="34" charset="-122"/>
              </a:rPr>
              <a:t>（第一百四十六条）</a:t>
            </a:r>
            <a:r>
              <a:rPr lang="zh-CN" altLang="en-US" sz="2800" b="1" dirty="0">
                <a:solidFill>
                  <a:srgbClr val="FF0000"/>
                </a:solidFill>
                <a:latin typeface="微软雅黑" pitchFamily="34" charset="-122"/>
                <a:ea typeface="微软雅黑" pitchFamily="34" charset="-122"/>
              </a:rPr>
              <a:t/>
            </a:r>
            <a:br>
              <a:rPr lang="zh-CN" altLang="en-US" sz="2800" b="1" dirty="0">
                <a:solidFill>
                  <a:srgbClr val="FF0000"/>
                </a:solidFill>
                <a:latin typeface="微软雅黑" pitchFamily="34" charset="-122"/>
                <a:ea typeface="微软雅黑" pitchFamily="34" charset="-122"/>
              </a:rPr>
            </a:br>
            <a:endParaRPr lang="zh-CN" altLang="en-US" sz="2800" b="1" dirty="0">
              <a:solidFill>
                <a:srgbClr val="FF0000"/>
              </a:solidFill>
              <a:latin typeface="微软雅黑" pitchFamily="34" charset="-122"/>
              <a:ea typeface="微软雅黑" pitchFamily="34" charset="-122"/>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85019" y="764704"/>
            <a:ext cx="10009694" cy="5909310"/>
          </a:xfrm>
          <a:prstGeom prst="rect">
            <a:avLst/>
          </a:prstGeom>
        </p:spPr>
        <p:txBody>
          <a:bodyPr wrap="square">
            <a:spAutoFit/>
          </a:bodyPr>
          <a:lstStyle/>
          <a:p>
            <a:pPr>
              <a:lnSpc>
                <a:spcPct val="150000"/>
              </a:lnSpc>
              <a:defRPr/>
            </a:pPr>
            <a:r>
              <a:rPr lang="en-US" altLang="zh-CN" sz="2800" b="1" dirty="0">
                <a:solidFill>
                  <a:srgbClr val="FF0000"/>
                </a:solidFill>
                <a:latin typeface="微软雅黑" pitchFamily="34" charset="-122"/>
                <a:ea typeface="微软雅黑" pitchFamily="34" charset="-122"/>
              </a:rPr>
              <a:t>3.</a:t>
            </a:r>
            <a:r>
              <a:rPr lang="zh-CN" altLang="en-US" sz="2800" b="1" dirty="0">
                <a:solidFill>
                  <a:srgbClr val="FF0000"/>
                </a:solidFill>
                <a:latin typeface="微软雅黑" pitchFamily="34" charset="-122"/>
                <a:ea typeface="微软雅黑" pitchFamily="34" charset="-122"/>
              </a:rPr>
              <a:t>药品检验机构出具虚假检验报告的</a:t>
            </a:r>
            <a:endParaRPr lang="en-US" altLang="zh-CN" sz="2800" b="1" dirty="0">
              <a:solidFill>
                <a:srgbClr val="FF0000"/>
              </a:solidFill>
              <a:latin typeface="微软雅黑" pitchFamily="34" charset="-122"/>
              <a:ea typeface="微软雅黑" pitchFamily="34" charset="-122"/>
            </a:endParaRPr>
          </a:p>
          <a:p>
            <a:pPr>
              <a:lnSpc>
                <a:spcPct val="150000"/>
              </a:lnSpc>
              <a:defRPr/>
            </a:pPr>
            <a:r>
              <a:rPr lang="zh-CN" altLang="en-US" sz="2800" b="1" dirty="0">
                <a:solidFill>
                  <a:srgbClr val="0070C0"/>
                </a:solidFill>
                <a:latin typeface="微软雅黑" pitchFamily="34" charset="-122"/>
                <a:ea typeface="微软雅黑" pitchFamily="34" charset="-122"/>
              </a:rPr>
              <a:t>      药品检验机构出具虚假检验报告的，</a:t>
            </a:r>
            <a:r>
              <a:rPr lang="zh-CN" altLang="en-US" sz="2800" b="1" dirty="0">
                <a:solidFill>
                  <a:srgbClr val="000000"/>
                </a:solidFill>
                <a:latin typeface="微软雅黑" pitchFamily="34" charset="-122"/>
                <a:ea typeface="微软雅黑" pitchFamily="34" charset="-122"/>
              </a:rPr>
              <a:t>责令改正，给予警告，对单位并处</a:t>
            </a:r>
            <a:r>
              <a:rPr lang="zh-CN" altLang="en-US" sz="2800" b="1" dirty="0">
                <a:solidFill>
                  <a:srgbClr val="FF0000"/>
                </a:solidFill>
                <a:latin typeface="微软雅黑" pitchFamily="34" charset="-122"/>
                <a:ea typeface="微软雅黑" pitchFamily="34" charset="-122"/>
              </a:rPr>
              <a:t>二十万元以上一百万元以下的</a:t>
            </a:r>
            <a:r>
              <a:rPr lang="zh-CN" altLang="en-US" sz="2800" b="1" dirty="0">
                <a:solidFill>
                  <a:srgbClr val="000000"/>
                </a:solidFill>
                <a:latin typeface="微软雅黑" pitchFamily="34" charset="-122"/>
                <a:ea typeface="微软雅黑" pitchFamily="34" charset="-122"/>
              </a:rPr>
              <a:t>罚款；</a:t>
            </a:r>
            <a:endParaRPr lang="en-US" altLang="zh-CN" sz="2800" b="1" dirty="0">
              <a:solidFill>
                <a:srgbClr val="000000"/>
              </a:solidFill>
              <a:latin typeface="微软雅黑" pitchFamily="34" charset="-122"/>
              <a:ea typeface="微软雅黑" pitchFamily="34" charset="-122"/>
            </a:endParaRPr>
          </a:p>
          <a:p>
            <a:pPr>
              <a:lnSpc>
                <a:spcPct val="150000"/>
              </a:lnSpc>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对直接负责的主管人员和其他直接责任人员依法给予</a:t>
            </a:r>
            <a:r>
              <a:rPr lang="zh-CN" altLang="en-US" sz="2800" b="1" dirty="0">
                <a:solidFill>
                  <a:srgbClr val="FF0000"/>
                </a:solidFill>
                <a:latin typeface="微软雅黑" pitchFamily="34" charset="-122"/>
                <a:ea typeface="微软雅黑" pitchFamily="34" charset="-122"/>
              </a:rPr>
              <a:t>降级、撤职、开除处分</a:t>
            </a:r>
            <a:r>
              <a:rPr lang="zh-CN" altLang="en-US" sz="2800" b="1" dirty="0">
                <a:solidFill>
                  <a:srgbClr val="0070C0"/>
                </a:solidFill>
                <a:latin typeface="微软雅黑" pitchFamily="34" charset="-122"/>
                <a:ea typeface="微软雅黑" pitchFamily="34" charset="-122"/>
              </a:rPr>
              <a:t>，没收违法所得，并处五万元以下的罚款；</a:t>
            </a:r>
            <a:endParaRPr lang="en-US" altLang="zh-CN" sz="2800" b="1" dirty="0">
              <a:solidFill>
                <a:srgbClr val="0070C0"/>
              </a:solidFill>
              <a:latin typeface="微软雅黑" pitchFamily="34" charset="-122"/>
              <a:ea typeface="微软雅黑" pitchFamily="34" charset="-122"/>
            </a:endParaRPr>
          </a:p>
          <a:p>
            <a:pPr>
              <a:lnSpc>
                <a:spcPct val="150000"/>
              </a:lnSpc>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FF0000"/>
                </a:solidFill>
                <a:latin typeface="微软雅黑" pitchFamily="34" charset="-122"/>
                <a:ea typeface="微软雅黑" pitchFamily="34" charset="-122"/>
              </a:rPr>
              <a:t>情节严重的，撤销其检验资格。</a:t>
            </a:r>
            <a:endParaRPr lang="en-US" altLang="zh-CN" sz="2800" b="1" dirty="0">
              <a:solidFill>
                <a:srgbClr val="FF0000"/>
              </a:solidFill>
              <a:latin typeface="微软雅黑" pitchFamily="34" charset="-122"/>
              <a:ea typeface="微软雅黑" pitchFamily="34" charset="-122"/>
            </a:endParaRPr>
          </a:p>
          <a:p>
            <a:pPr>
              <a:lnSpc>
                <a:spcPct val="150000"/>
              </a:lnSpc>
              <a:defRPr/>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药品检验机构出具的检验结果不实，造成损失的，应当承担相应的赔偿责任。</a:t>
            </a:r>
            <a:r>
              <a:rPr lang="zh-CN" altLang="en-US" sz="2800" b="1" dirty="0" smtClean="0">
                <a:solidFill>
                  <a:srgbClr val="000000"/>
                </a:solidFill>
                <a:latin typeface="微软雅黑" pitchFamily="34" charset="-122"/>
                <a:ea typeface="微软雅黑" pitchFamily="34" charset="-122"/>
              </a:rPr>
              <a:t>（第一百三十八条</a:t>
            </a:r>
            <a:r>
              <a:rPr lang="zh-CN" altLang="en-US" sz="2800" b="1" dirty="0">
                <a:solidFill>
                  <a:srgbClr val="000000"/>
                </a:solidFill>
                <a:latin typeface="微软雅黑" pitchFamily="34" charset="-122"/>
                <a:ea typeface="微软雅黑" pitchFamily="34" charset="-122"/>
              </a:rPr>
              <a:t>）</a:t>
            </a:r>
            <a:br>
              <a:rPr lang="zh-CN" altLang="en-US" sz="2800" b="1" dirty="0">
                <a:solidFill>
                  <a:srgbClr val="000000"/>
                </a:solidFill>
                <a:latin typeface="微软雅黑" pitchFamily="34" charset="-122"/>
                <a:ea typeface="微软雅黑" pitchFamily="34" charset="-122"/>
              </a:rPr>
            </a:br>
            <a:endParaRPr lang="zh-CN" altLang="en-US" sz="2800" b="1" dirty="0">
              <a:solidFill>
                <a:srgbClr val="000000"/>
              </a:solidFill>
              <a:latin typeface="微软雅黑" pitchFamily="34" charset="-122"/>
              <a:ea typeface="微软雅黑" pitchFamily="34" charset="-122"/>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矩形 1"/>
          <p:cNvSpPr>
            <a:spLocks noChangeArrowheads="1"/>
          </p:cNvSpPr>
          <p:nvPr/>
        </p:nvSpPr>
        <p:spPr bwMode="auto">
          <a:xfrm>
            <a:off x="1200464" y="981075"/>
            <a:ext cx="10082192" cy="5724644"/>
          </a:xfrm>
          <a:prstGeom prst="rect">
            <a:avLst/>
          </a:prstGeom>
          <a:noFill/>
          <a:ln w="9525">
            <a:noFill/>
            <a:miter lim="800000"/>
            <a:headEnd/>
            <a:tailEnd/>
          </a:ln>
        </p:spPr>
        <p:txBody>
          <a:bodyPr>
            <a:spAutoFit/>
          </a:bodyPr>
          <a:lstStyle/>
          <a:p>
            <a:pPr>
              <a:lnSpc>
                <a:spcPct val="150000"/>
              </a:lnSpc>
              <a:defRPr/>
            </a:pPr>
            <a:r>
              <a:rPr lang="en-US" altLang="zh-CN" sz="2800" b="1" dirty="0">
                <a:solidFill>
                  <a:schemeClr val="tx1">
                    <a:lumMod val="60000"/>
                    <a:lumOff val="40000"/>
                  </a:schemeClr>
                </a:solidFill>
                <a:latin typeface="微软雅黑" pitchFamily="34" charset="-122"/>
                <a:ea typeface="微软雅黑" pitchFamily="34" charset="-122"/>
              </a:rPr>
              <a:t>      </a:t>
            </a:r>
            <a:r>
              <a:rPr lang="en-US" altLang="zh-CN" sz="2800" b="1" dirty="0">
                <a:solidFill>
                  <a:srgbClr val="FF0000"/>
                </a:solidFill>
                <a:latin typeface="微软雅黑" pitchFamily="34" charset="-122"/>
                <a:ea typeface="微软雅黑" pitchFamily="34" charset="-122"/>
              </a:rPr>
              <a:t>4.</a:t>
            </a:r>
            <a:r>
              <a:rPr lang="zh-CN" altLang="en-US" sz="2800" b="1" dirty="0">
                <a:solidFill>
                  <a:srgbClr val="FF0000"/>
                </a:solidFill>
                <a:latin typeface="微软雅黑" pitchFamily="34" charset="-122"/>
                <a:ea typeface="微软雅黑" pitchFamily="34" charset="-122"/>
              </a:rPr>
              <a:t>对县级以上地方人民政府违法规定的处罚</a:t>
            </a:r>
            <a:endParaRPr lang="en-US" altLang="zh-CN" sz="2800" b="1" dirty="0">
              <a:solidFill>
                <a:srgbClr val="FF0000"/>
              </a:solidFill>
              <a:latin typeface="微软雅黑" pitchFamily="34" charset="-122"/>
              <a:ea typeface="微软雅黑" pitchFamily="34" charset="-122"/>
            </a:endParaRPr>
          </a:p>
          <a:p>
            <a:pPr>
              <a:lnSpc>
                <a:spcPct val="150000"/>
              </a:lnSpc>
              <a:defRPr/>
            </a:pPr>
            <a:r>
              <a:rPr lang="zh-CN" altLang="en-US" sz="2400" b="1" dirty="0">
                <a:solidFill>
                  <a:srgbClr val="000000"/>
                </a:solidFill>
                <a:latin typeface="微软雅黑" pitchFamily="34" charset="-122"/>
                <a:ea typeface="微软雅黑" pitchFamily="34" charset="-122"/>
              </a:rPr>
              <a:t>       违反本法规定，</a:t>
            </a:r>
            <a:r>
              <a:rPr lang="zh-CN" altLang="en-US" sz="2400" b="1" dirty="0">
                <a:solidFill>
                  <a:srgbClr val="FF0000"/>
                </a:solidFill>
                <a:latin typeface="微软雅黑" pitchFamily="34" charset="-122"/>
                <a:ea typeface="微软雅黑" pitchFamily="34" charset="-122"/>
              </a:rPr>
              <a:t>县级以上地方人民政府</a:t>
            </a:r>
            <a:r>
              <a:rPr lang="zh-CN" altLang="en-US" sz="2400" b="1" dirty="0">
                <a:solidFill>
                  <a:srgbClr val="000000"/>
                </a:solidFill>
                <a:latin typeface="微软雅黑" pitchFamily="34" charset="-122"/>
                <a:ea typeface="微软雅黑" pitchFamily="34" charset="-122"/>
              </a:rPr>
              <a:t>有下列行为之一的，对</a:t>
            </a:r>
            <a:r>
              <a:rPr lang="zh-CN" altLang="en-US" sz="2400" b="1" dirty="0">
                <a:solidFill>
                  <a:srgbClr val="0070C0"/>
                </a:solidFill>
                <a:latin typeface="微软雅黑" pitchFamily="34" charset="-122"/>
                <a:ea typeface="微软雅黑" pitchFamily="34" charset="-122"/>
              </a:rPr>
              <a:t>直接负责的主管人员和其他直接责任人员</a:t>
            </a:r>
            <a:r>
              <a:rPr lang="zh-CN" altLang="en-US" sz="2400" b="1" dirty="0">
                <a:solidFill>
                  <a:srgbClr val="000000"/>
                </a:solidFill>
                <a:latin typeface="微软雅黑" pitchFamily="34" charset="-122"/>
                <a:ea typeface="微软雅黑" pitchFamily="34" charset="-122"/>
              </a:rPr>
              <a:t>给予记过或者记大过处分；情节严重的，给予降级、撤职或者开除处分：</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070C0"/>
                </a:solidFill>
                <a:latin typeface="微软雅黑" pitchFamily="34" charset="-122"/>
                <a:ea typeface="微软雅黑" pitchFamily="34" charset="-122"/>
              </a:rPr>
              <a:t>（</a:t>
            </a:r>
            <a:r>
              <a:rPr lang="en-US" altLang="zh-CN" sz="2400" b="1" dirty="0">
                <a:solidFill>
                  <a:srgbClr val="0070C0"/>
                </a:solidFill>
                <a:latin typeface="微软雅黑" pitchFamily="34" charset="-122"/>
                <a:ea typeface="微软雅黑" pitchFamily="34" charset="-122"/>
              </a:rPr>
              <a:t>1</a:t>
            </a:r>
            <a:r>
              <a:rPr lang="zh-CN" altLang="en-US" sz="2400" b="1" dirty="0">
                <a:solidFill>
                  <a:srgbClr val="0070C0"/>
                </a:solidFill>
                <a:latin typeface="微软雅黑" pitchFamily="34" charset="-122"/>
                <a:ea typeface="微软雅黑" pitchFamily="34" charset="-122"/>
              </a:rPr>
              <a:t>）瞒报、谎报、缓报、漏报药品安全事件；</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en-US" altLang="zh-CN" sz="2400" b="1" dirty="0">
                <a:solidFill>
                  <a:srgbClr val="000000"/>
                </a:solidFill>
                <a:latin typeface="微软雅黑" pitchFamily="34" charset="-122"/>
                <a:ea typeface="微软雅黑" pitchFamily="34" charset="-122"/>
              </a:rPr>
              <a:t>2</a:t>
            </a:r>
            <a:r>
              <a:rPr lang="zh-CN" altLang="en-US" sz="2400" b="1" dirty="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未及时消除区域性重大药品安全隐患</a:t>
            </a:r>
            <a:r>
              <a:rPr lang="zh-CN" altLang="en-US" sz="2400" b="1" dirty="0">
                <a:solidFill>
                  <a:srgbClr val="000000"/>
                </a:solidFill>
                <a:latin typeface="微软雅黑" pitchFamily="34" charset="-122"/>
                <a:ea typeface="微软雅黑" pitchFamily="34" charset="-122"/>
              </a:rPr>
              <a:t>，造成本行政区域内</a:t>
            </a:r>
            <a:r>
              <a:rPr lang="zh-CN" altLang="en-US" sz="2400" b="1" dirty="0">
                <a:latin typeface="微软雅黑" pitchFamily="34" charset="-122"/>
                <a:ea typeface="微软雅黑" pitchFamily="34" charset="-122"/>
              </a:rPr>
              <a:t>发生</a:t>
            </a:r>
            <a:r>
              <a:rPr lang="zh-CN" altLang="en-US" sz="2400" b="1" dirty="0">
                <a:solidFill>
                  <a:srgbClr val="0070C0"/>
                </a:solidFill>
                <a:latin typeface="微软雅黑" pitchFamily="34" charset="-122"/>
                <a:ea typeface="微软雅黑" pitchFamily="34" charset="-122"/>
              </a:rPr>
              <a:t>特别重大药品安全事件，</a:t>
            </a:r>
            <a:r>
              <a:rPr lang="zh-CN" altLang="en-US" sz="2400" b="1" dirty="0">
                <a:solidFill>
                  <a:srgbClr val="000000"/>
                </a:solidFill>
                <a:latin typeface="微软雅黑" pitchFamily="34" charset="-122"/>
                <a:ea typeface="微软雅黑" pitchFamily="34" charset="-122"/>
              </a:rPr>
              <a:t>或者</a:t>
            </a:r>
            <a:r>
              <a:rPr lang="zh-CN" altLang="en-US" sz="2400" b="1" dirty="0">
                <a:solidFill>
                  <a:srgbClr val="0070C0"/>
                </a:solidFill>
                <a:latin typeface="微软雅黑" pitchFamily="34" charset="-122"/>
                <a:ea typeface="微软雅黑" pitchFamily="34" charset="-122"/>
              </a:rPr>
              <a:t>连续发生重大药品安全事件；</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en-US" altLang="zh-CN" sz="2400" b="1" dirty="0">
                <a:solidFill>
                  <a:srgbClr val="000000"/>
                </a:solidFill>
                <a:latin typeface="微软雅黑" pitchFamily="34" charset="-122"/>
                <a:ea typeface="微软雅黑" pitchFamily="34" charset="-122"/>
              </a:rPr>
              <a:t>3</a:t>
            </a:r>
            <a:r>
              <a:rPr lang="zh-CN" altLang="en-US" sz="2400" b="1" dirty="0">
                <a:solidFill>
                  <a:srgbClr val="00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履行职责不力，造成严重不良影响或者重大损失</a:t>
            </a:r>
            <a:r>
              <a:rPr lang="zh-CN" altLang="en-US" sz="2400" b="1" dirty="0" smtClean="0">
                <a:solidFill>
                  <a:srgbClr val="FF0000"/>
                </a:solidFill>
                <a:latin typeface="微软雅黑" pitchFamily="34" charset="-122"/>
                <a:ea typeface="微软雅黑" pitchFamily="34" charset="-122"/>
              </a:rPr>
              <a:t>。</a:t>
            </a:r>
            <a:endParaRPr lang="en-US" altLang="zh-CN" sz="2400" b="1" dirty="0" smtClean="0">
              <a:solidFill>
                <a:srgbClr val="FF0000"/>
              </a:solidFill>
              <a:latin typeface="微软雅黑" pitchFamily="34" charset="-122"/>
              <a:ea typeface="微软雅黑" pitchFamily="34" charset="-122"/>
            </a:endParaRPr>
          </a:p>
          <a:p>
            <a:pPr>
              <a:lnSpc>
                <a:spcPct val="150000"/>
              </a:lnSpc>
              <a:defRPr/>
            </a:pPr>
            <a:r>
              <a:rPr lang="en-US" altLang="zh-CN" sz="2400" b="1" dirty="0" smtClean="0">
                <a:solidFill>
                  <a:srgbClr val="FF0000"/>
                </a:solidFill>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（第一百四十八条）</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矩形 1"/>
          <p:cNvSpPr>
            <a:spLocks noChangeArrowheads="1"/>
          </p:cNvSpPr>
          <p:nvPr/>
        </p:nvSpPr>
        <p:spPr bwMode="auto">
          <a:xfrm>
            <a:off x="913011" y="764704"/>
            <a:ext cx="10562311" cy="6484213"/>
          </a:xfrm>
          <a:prstGeom prst="rect">
            <a:avLst/>
          </a:prstGeom>
          <a:noFill/>
          <a:ln w="9525">
            <a:noFill/>
            <a:miter lim="800000"/>
            <a:headEnd/>
            <a:tailEnd/>
          </a:ln>
        </p:spPr>
        <p:txBody>
          <a:bodyPr wrap="square">
            <a:spAutoFit/>
          </a:bodyPr>
          <a:lstStyle/>
          <a:p>
            <a:pPr>
              <a:defRPr/>
            </a:pPr>
            <a:r>
              <a:rPr lang="zh-CN" altLang="en-US" sz="2800" b="1" dirty="0">
                <a:solidFill>
                  <a:srgbClr val="000000"/>
                </a:solidFill>
                <a:latin typeface="微软雅黑" pitchFamily="34" charset="-122"/>
                <a:ea typeface="微软雅黑" pitchFamily="34" charset="-122"/>
              </a:rPr>
              <a:t>    </a:t>
            </a:r>
            <a:r>
              <a:rPr lang="zh-CN" altLang="en-US" sz="2800" b="1" dirty="0">
                <a:solidFill>
                  <a:schemeClr val="tx1">
                    <a:lumMod val="60000"/>
                    <a:lumOff val="40000"/>
                  </a:schemeClr>
                </a:solidFill>
                <a:latin typeface="微软雅黑" pitchFamily="34" charset="-122"/>
                <a:ea typeface="微软雅黑" pitchFamily="34" charset="-122"/>
              </a:rPr>
              <a:t> </a:t>
            </a:r>
            <a:r>
              <a:rPr lang="en-US" altLang="zh-CN" sz="2800" b="1" dirty="0">
                <a:solidFill>
                  <a:srgbClr val="FF0000"/>
                </a:solidFill>
                <a:latin typeface="微软雅黑" pitchFamily="34" charset="-122"/>
                <a:ea typeface="微软雅黑" pitchFamily="34" charset="-122"/>
              </a:rPr>
              <a:t>5.</a:t>
            </a:r>
            <a:r>
              <a:rPr lang="zh-CN" altLang="en-US" sz="2800" b="1" dirty="0">
                <a:solidFill>
                  <a:srgbClr val="FF0000"/>
                </a:solidFill>
                <a:latin typeface="微软雅黑" pitchFamily="34" charset="-122"/>
                <a:ea typeface="微软雅黑" pitchFamily="34" charset="-122"/>
              </a:rPr>
              <a:t>对药品监督管理等部门违法规定的处罚 </a:t>
            </a:r>
            <a:endParaRPr lang="en-US" altLang="zh-CN" sz="2800" b="1" dirty="0">
              <a:solidFill>
                <a:srgbClr val="FF0000"/>
              </a:solidFill>
              <a:latin typeface="微软雅黑" pitchFamily="34" charset="-122"/>
              <a:ea typeface="微软雅黑" pitchFamily="34" charset="-122"/>
            </a:endParaRPr>
          </a:p>
          <a:p>
            <a:pPr>
              <a:lnSpc>
                <a:spcPct val="150000"/>
              </a:lnSpc>
              <a:defRPr/>
            </a:pPr>
            <a:r>
              <a:rPr lang="zh-CN" altLang="en-US" sz="2800" b="1" dirty="0">
                <a:solidFill>
                  <a:schemeClr val="tx1">
                    <a:lumMod val="60000"/>
                    <a:lumOff val="40000"/>
                  </a:schemeClr>
                </a:solidFill>
                <a:latin typeface="微软雅黑" pitchFamily="34" charset="-122"/>
                <a:ea typeface="微软雅黑" pitchFamily="34" charset="-122"/>
              </a:rPr>
              <a:t>     </a:t>
            </a:r>
            <a:r>
              <a:rPr lang="zh-CN" altLang="en-US" sz="2800" b="1" dirty="0">
                <a:solidFill>
                  <a:srgbClr val="0070C0"/>
                </a:solidFill>
                <a:latin typeface="微软雅黑" pitchFamily="34" charset="-122"/>
                <a:ea typeface="微软雅黑" pitchFamily="34" charset="-122"/>
              </a:rPr>
              <a:t>药品监督管理部门</a:t>
            </a:r>
            <a:r>
              <a:rPr lang="zh-CN" altLang="en-US" sz="2800" b="1" dirty="0">
                <a:solidFill>
                  <a:srgbClr val="000000"/>
                </a:solidFill>
                <a:latin typeface="微软雅黑" pitchFamily="34" charset="-122"/>
                <a:ea typeface="微软雅黑" pitchFamily="34" charset="-122"/>
              </a:rPr>
              <a:t>违反本法规定，有下列行为之一的，应当</a:t>
            </a:r>
            <a:r>
              <a:rPr lang="zh-CN" altLang="en-US" sz="2800" b="1" dirty="0">
                <a:solidFill>
                  <a:srgbClr val="FF0000"/>
                </a:solidFill>
                <a:latin typeface="微软雅黑" pitchFamily="34" charset="-122"/>
                <a:ea typeface="微软雅黑" pitchFamily="34" charset="-122"/>
              </a:rPr>
              <a:t>撤销相关许可</a:t>
            </a:r>
            <a:r>
              <a:rPr lang="zh-CN" altLang="en-US" sz="2800" b="1" dirty="0">
                <a:solidFill>
                  <a:srgbClr val="00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对直接负责的主管人员和其他直接责任人员依法给予处分：</a:t>
            </a:r>
            <a:r>
              <a:rPr lang="zh-CN" altLang="en-US" sz="2800" b="1" dirty="0">
                <a:solidFill>
                  <a:srgbClr val="000000"/>
                </a:solidFill>
                <a:latin typeface="微软雅黑" pitchFamily="34" charset="-122"/>
                <a:ea typeface="微软雅黑" pitchFamily="34" charset="-122"/>
              </a:rPr>
              <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a:t>
            </a:r>
            <a:r>
              <a:rPr lang="en-US" altLang="zh-CN" sz="2800" b="1" dirty="0">
                <a:solidFill>
                  <a:srgbClr val="000000"/>
                </a:solidFill>
                <a:latin typeface="微软雅黑" pitchFamily="34" charset="-122"/>
                <a:ea typeface="微软雅黑" pitchFamily="34" charset="-122"/>
              </a:rPr>
              <a:t>1.</a:t>
            </a:r>
            <a:r>
              <a:rPr lang="zh-CN" altLang="en-US" sz="2800" b="1" dirty="0">
                <a:solidFill>
                  <a:srgbClr val="000000"/>
                </a:solidFill>
                <a:latin typeface="微软雅黑" pitchFamily="34" charset="-122"/>
                <a:ea typeface="微软雅黑" pitchFamily="34" charset="-122"/>
              </a:rPr>
              <a:t>不符合条件而批准进行药物临床试验；</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a:t>
            </a:r>
            <a:r>
              <a:rPr lang="en-US" altLang="zh-CN" sz="2800" b="1" dirty="0">
                <a:solidFill>
                  <a:srgbClr val="000000"/>
                </a:solidFill>
                <a:latin typeface="微软雅黑" pitchFamily="34" charset="-122"/>
                <a:ea typeface="微软雅黑" pitchFamily="34" charset="-122"/>
              </a:rPr>
              <a:t>2.</a:t>
            </a:r>
            <a:r>
              <a:rPr lang="zh-CN" altLang="en-US" sz="2800" b="1" dirty="0">
                <a:solidFill>
                  <a:srgbClr val="000000"/>
                </a:solidFill>
                <a:latin typeface="微软雅黑" pitchFamily="34" charset="-122"/>
                <a:ea typeface="微软雅黑" pitchFamily="34" charset="-122"/>
              </a:rPr>
              <a:t>对不符合条件的药品颁发药品注册证书；</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a:t>
            </a:r>
            <a:r>
              <a:rPr lang="en-US" altLang="zh-CN" sz="2800" b="1" dirty="0">
                <a:solidFill>
                  <a:srgbClr val="000000"/>
                </a:solidFill>
                <a:latin typeface="微软雅黑" pitchFamily="34" charset="-122"/>
                <a:ea typeface="微软雅黑" pitchFamily="34" charset="-122"/>
              </a:rPr>
              <a:t>3.</a:t>
            </a:r>
            <a:r>
              <a:rPr lang="zh-CN" altLang="en-US" sz="2800" b="1" dirty="0">
                <a:solidFill>
                  <a:srgbClr val="000000"/>
                </a:solidFill>
                <a:latin typeface="微软雅黑" pitchFamily="34" charset="-122"/>
                <a:ea typeface="微软雅黑" pitchFamily="34" charset="-122"/>
              </a:rPr>
              <a:t>对不符合条件的单位颁发药品生产许可证、药品经营许可证或者医疗机构制剂许可证</a:t>
            </a:r>
            <a:r>
              <a:rPr lang="zh-CN" altLang="en-US" sz="2800" b="1" dirty="0" smtClean="0">
                <a:solidFill>
                  <a:srgbClr val="000000"/>
                </a:solidFill>
                <a:latin typeface="微软雅黑" pitchFamily="34" charset="-122"/>
                <a:ea typeface="微软雅黑" pitchFamily="34" charset="-122"/>
              </a:rPr>
              <a:t>。</a:t>
            </a:r>
            <a:r>
              <a:rPr lang="en-US" altLang="zh-CN" sz="2800" b="1" dirty="0" smtClean="0">
                <a:solidFill>
                  <a:srgbClr val="FF0000"/>
                </a:solidFill>
                <a:latin typeface="微软雅黑" pitchFamily="34" charset="-122"/>
                <a:ea typeface="微软雅黑" pitchFamily="34" charset="-122"/>
              </a:rPr>
              <a:t> </a:t>
            </a:r>
          </a:p>
          <a:p>
            <a:pPr>
              <a:lnSpc>
                <a:spcPct val="150000"/>
              </a:lnSpc>
              <a:defRPr/>
            </a:pPr>
            <a:r>
              <a:rPr lang="en-US" altLang="zh-CN" sz="2800" b="1" dirty="0" smtClean="0">
                <a:solidFill>
                  <a:srgbClr val="FF0000"/>
                </a:solidFill>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（第一百四十七条）</a:t>
            </a:r>
            <a:r>
              <a:rPr lang="zh-CN" altLang="en-US" sz="2800" b="1" dirty="0">
                <a:solidFill>
                  <a:srgbClr val="000000"/>
                </a:solidFill>
                <a:latin typeface="微软雅黑" pitchFamily="34" charset="-122"/>
                <a:ea typeface="微软雅黑" pitchFamily="34" charset="-122"/>
              </a:rPr>
              <a:t/>
            </a:r>
            <a:br>
              <a:rPr lang="zh-CN" altLang="en-US" sz="2800" b="1" dirty="0">
                <a:solidFill>
                  <a:srgbClr val="000000"/>
                </a:solidFill>
                <a:latin typeface="微软雅黑" pitchFamily="34" charset="-122"/>
                <a:ea typeface="微软雅黑" pitchFamily="34" charset="-122"/>
              </a:rPr>
            </a:br>
            <a:endParaRPr lang="zh-CN" altLang="en-US" sz="2800" b="1" dirty="0">
              <a:solidFill>
                <a:srgbClr val="000000"/>
              </a:solidFill>
              <a:latin typeface="微软雅黑" pitchFamily="34" charset="-122"/>
              <a:ea typeface="微软雅黑" pitchFamily="34" charset="-122"/>
            </a:endParaRP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07796" y="765175"/>
            <a:ext cx="9986917" cy="5632311"/>
          </a:xfrm>
          <a:prstGeom prst="rect">
            <a:avLst/>
          </a:prstGeom>
        </p:spPr>
        <p:txBody>
          <a:bodyPr>
            <a:spAutoFit/>
          </a:bodyPr>
          <a:lstStyle/>
          <a:p>
            <a:pPr>
              <a:lnSpc>
                <a:spcPct val="150000"/>
              </a:lnSpc>
              <a:defRPr/>
            </a:pPr>
            <a:r>
              <a:rPr lang="zh-CN" altLang="en-US" sz="2400" b="1" dirty="0">
                <a:solidFill>
                  <a:srgbClr val="FF0000"/>
                </a:solidFill>
                <a:latin typeface="微软雅黑" pitchFamily="34" charset="-122"/>
                <a:ea typeface="微软雅黑" pitchFamily="34" charset="-122"/>
              </a:rPr>
              <a:t>       药品监督管理等部门</a:t>
            </a:r>
            <a:r>
              <a:rPr lang="zh-CN" altLang="en-US" sz="2400" b="1" dirty="0">
                <a:solidFill>
                  <a:srgbClr val="000000"/>
                </a:solidFill>
                <a:latin typeface="微软雅黑" pitchFamily="34" charset="-122"/>
                <a:ea typeface="微软雅黑" pitchFamily="34" charset="-122"/>
              </a:rPr>
              <a:t>违反本法规定，有下列行为之一的，对直接负责的主管人员和其他直接责任人员给予记过或者记大过处分；</a:t>
            </a:r>
            <a:r>
              <a:rPr lang="zh-CN" altLang="en-US" sz="2400" b="1" dirty="0">
                <a:solidFill>
                  <a:srgbClr val="0070C0"/>
                </a:solidFill>
                <a:latin typeface="微软雅黑" pitchFamily="34" charset="-122"/>
                <a:ea typeface="微软雅黑" pitchFamily="34" charset="-122"/>
              </a:rPr>
              <a:t>情节较重的，给予降级或者撤职处分；</a:t>
            </a:r>
            <a:r>
              <a:rPr lang="zh-CN" altLang="en-US" sz="2400" b="1" dirty="0">
                <a:solidFill>
                  <a:srgbClr val="FF0000"/>
                </a:solidFill>
                <a:latin typeface="微软雅黑" pitchFamily="34" charset="-122"/>
                <a:ea typeface="微软雅黑" pitchFamily="34" charset="-122"/>
              </a:rPr>
              <a:t>情节严重的，给予开除处分：</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en-US" altLang="zh-CN" sz="2400" b="1" dirty="0">
                <a:solidFill>
                  <a:srgbClr val="000000"/>
                </a:solidFill>
                <a:latin typeface="微软雅黑" pitchFamily="34" charset="-122"/>
                <a:ea typeface="微软雅黑" pitchFamily="34" charset="-122"/>
              </a:rPr>
              <a:t>1.</a:t>
            </a:r>
            <a:r>
              <a:rPr lang="zh-CN" altLang="en-US" sz="2400" b="1" dirty="0">
                <a:solidFill>
                  <a:srgbClr val="000000"/>
                </a:solidFill>
                <a:latin typeface="微软雅黑" pitchFamily="34" charset="-122"/>
                <a:ea typeface="微软雅黑" pitchFamily="34" charset="-122"/>
              </a:rPr>
              <a:t>瞒报、谎报、缓报、漏报药品安全事件；</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en-US" altLang="zh-CN" sz="2400" b="1" dirty="0">
                <a:solidFill>
                  <a:srgbClr val="000000"/>
                </a:solidFill>
                <a:latin typeface="微软雅黑" pitchFamily="34" charset="-122"/>
                <a:ea typeface="微软雅黑" pitchFamily="34" charset="-122"/>
              </a:rPr>
              <a:t>2.</a:t>
            </a:r>
            <a:r>
              <a:rPr lang="zh-CN" altLang="en-US" sz="2400" b="1" dirty="0">
                <a:solidFill>
                  <a:srgbClr val="000000"/>
                </a:solidFill>
                <a:latin typeface="微软雅黑" pitchFamily="34" charset="-122"/>
                <a:ea typeface="微软雅黑" pitchFamily="34" charset="-122"/>
              </a:rPr>
              <a:t>对发现的药品安全违法行为未及时查处；</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en-US" altLang="zh-CN" sz="2400" b="1" dirty="0">
                <a:solidFill>
                  <a:srgbClr val="000000"/>
                </a:solidFill>
                <a:latin typeface="微软雅黑" pitchFamily="34" charset="-122"/>
                <a:ea typeface="微软雅黑" pitchFamily="34" charset="-122"/>
              </a:rPr>
              <a:t>3.</a:t>
            </a:r>
            <a:r>
              <a:rPr lang="zh-CN" altLang="en-US" sz="2400" b="1" dirty="0">
                <a:solidFill>
                  <a:srgbClr val="000000"/>
                </a:solidFill>
                <a:latin typeface="微软雅黑" pitchFamily="34" charset="-122"/>
                <a:ea typeface="微软雅黑" pitchFamily="34" charset="-122"/>
              </a:rPr>
              <a:t>未及时发现药品安全系统性风险，或者未及时消除监督管理区域内药品安全隐患，造成严重影响；</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en-US" altLang="zh-CN" sz="2400" b="1" dirty="0">
                <a:solidFill>
                  <a:srgbClr val="000000"/>
                </a:solidFill>
                <a:latin typeface="微软雅黑" pitchFamily="34" charset="-122"/>
                <a:ea typeface="微软雅黑" pitchFamily="34" charset="-122"/>
              </a:rPr>
              <a:t>4.</a:t>
            </a:r>
            <a:r>
              <a:rPr lang="zh-CN" altLang="en-US" sz="2400" b="1" dirty="0">
                <a:solidFill>
                  <a:srgbClr val="000000"/>
                </a:solidFill>
                <a:latin typeface="微软雅黑" pitchFamily="34" charset="-122"/>
                <a:ea typeface="微软雅黑" pitchFamily="34" charset="-122"/>
              </a:rPr>
              <a:t>其他不履行药品监督管理职责，造成严重不良影响或者重大损失</a:t>
            </a:r>
            <a:r>
              <a:rPr lang="zh-CN" altLang="en-US" sz="2400" b="1" dirty="0" smtClean="0">
                <a:solidFill>
                  <a:srgbClr val="000000"/>
                </a:solidFill>
                <a:latin typeface="微软雅黑" pitchFamily="34" charset="-122"/>
                <a:ea typeface="微软雅黑" pitchFamily="34" charset="-122"/>
              </a:rPr>
              <a:t>。</a:t>
            </a:r>
            <a:r>
              <a:rPr lang="en-US" altLang="zh-CN" sz="2400" b="1" dirty="0" smtClean="0">
                <a:solidFill>
                  <a:srgbClr val="FF0000"/>
                </a:solidFill>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（第一百四十九条）</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71621" y="1341439"/>
            <a:ext cx="8835151" cy="4616648"/>
          </a:xfrm>
          <a:prstGeom prst="rect">
            <a:avLst/>
          </a:prstGeom>
        </p:spPr>
        <p:txBody>
          <a:bodyPr>
            <a:spAutoFit/>
          </a:bodyPr>
          <a:lstStyle/>
          <a:p>
            <a:pPr>
              <a:defRPr/>
            </a:pPr>
            <a:r>
              <a:rPr lang="en-US" altLang="zh-CN" sz="2800" b="1" dirty="0">
                <a:solidFill>
                  <a:srgbClr val="000000"/>
                </a:solidFill>
                <a:latin typeface="微软雅黑" pitchFamily="34" charset="-122"/>
                <a:ea typeface="微软雅黑" pitchFamily="34" charset="-122"/>
              </a:rPr>
              <a:t>       </a:t>
            </a:r>
            <a:endParaRPr lang="zh-CN" altLang="en-US" sz="2800" b="1" dirty="0">
              <a:solidFill>
                <a:srgbClr val="000000"/>
              </a:solidFill>
              <a:latin typeface="微软雅黑" pitchFamily="34" charset="-122"/>
              <a:ea typeface="微软雅黑" pitchFamily="34" charset="-122"/>
            </a:endParaRPr>
          </a:p>
          <a:p>
            <a:pPr>
              <a:defRPr/>
            </a:pPr>
            <a:r>
              <a:rPr lang="en-US" altLang="zh-CN" sz="2800" b="1" dirty="0">
                <a:solidFill>
                  <a:srgbClr val="FF0000"/>
                </a:solidFill>
                <a:latin typeface="微软雅黑" pitchFamily="34" charset="-122"/>
                <a:ea typeface="微软雅黑" pitchFamily="34" charset="-122"/>
              </a:rPr>
              <a:t>6.</a:t>
            </a:r>
            <a:r>
              <a:rPr lang="zh-CN" altLang="en-US" sz="2800" b="1" dirty="0" smtClean="0">
                <a:solidFill>
                  <a:srgbClr val="FF0000"/>
                </a:solidFill>
                <a:latin typeface="微软雅黑" pitchFamily="34" charset="-122"/>
                <a:ea typeface="微软雅黑" pitchFamily="34" charset="-122"/>
              </a:rPr>
              <a:t>对药品管理</a:t>
            </a:r>
            <a:r>
              <a:rPr lang="zh-CN" altLang="en-US" sz="2800" b="1" dirty="0">
                <a:solidFill>
                  <a:srgbClr val="FF0000"/>
                </a:solidFill>
                <a:latin typeface="微软雅黑" pitchFamily="34" charset="-122"/>
                <a:ea typeface="微软雅黑" pitchFamily="34" charset="-122"/>
              </a:rPr>
              <a:t>人员依法从重给予处分的情形</a:t>
            </a:r>
            <a:r>
              <a:rPr lang="zh-CN" altLang="en-US" sz="2800" b="1" dirty="0">
                <a:solidFill>
                  <a:schemeClr val="tx1">
                    <a:lumMod val="60000"/>
                    <a:lumOff val="40000"/>
                  </a:schemeClr>
                </a:solidFill>
                <a:latin typeface="微软雅黑" pitchFamily="34" charset="-122"/>
                <a:ea typeface="微软雅黑" pitchFamily="34" charset="-122"/>
              </a:rPr>
              <a:t/>
            </a:r>
            <a:br>
              <a:rPr lang="zh-CN" altLang="en-US" sz="2800" b="1" dirty="0">
                <a:solidFill>
                  <a:schemeClr val="tx1">
                    <a:lumMod val="60000"/>
                    <a:lumOff val="40000"/>
                  </a:schemeClr>
                </a:solidFill>
                <a:latin typeface="微软雅黑" pitchFamily="34" charset="-122"/>
                <a:ea typeface="微软雅黑" pitchFamily="34" charset="-122"/>
              </a:rPr>
            </a:br>
            <a:endParaRPr lang="en-US" altLang="zh-CN" sz="2800" b="1" dirty="0">
              <a:solidFill>
                <a:schemeClr val="tx1">
                  <a:lumMod val="60000"/>
                  <a:lumOff val="40000"/>
                </a:schemeClr>
              </a:solidFill>
              <a:latin typeface="微软雅黑" pitchFamily="34" charset="-122"/>
              <a:ea typeface="微软雅黑" pitchFamily="34" charset="-122"/>
            </a:endParaRPr>
          </a:p>
          <a:p>
            <a:pPr>
              <a:lnSpc>
                <a:spcPct val="150000"/>
              </a:lnSpc>
              <a:defRPr/>
            </a:pPr>
            <a:r>
              <a:rPr lang="zh-CN" altLang="en-US" sz="2800" b="1" dirty="0" smtClean="0">
                <a:solidFill>
                  <a:srgbClr val="0070C0"/>
                </a:solidFill>
                <a:latin typeface="微软雅黑" pitchFamily="34" charset="-122"/>
                <a:ea typeface="微软雅黑" pitchFamily="34" charset="-122"/>
              </a:rPr>
              <a:t>       查处</a:t>
            </a:r>
            <a:r>
              <a:rPr lang="zh-CN" altLang="en-US" sz="2800" b="1" dirty="0">
                <a:solidFill>
                  <a:srgbClr val="0070C0"/>
                </a:solidFill>
                <a:latin typeface="微软雅黑" pitchFamily="34" charset="-122"/>
                <a:ea typeface="微软雅黑" pitchFamily="34" charset="-122"/>
              </a:rPr>
              <a:t>假药、劣药违法行为有失职、渎职行为的</a:t>
            </a:r>
            <a:r>
              <a:rPr lang="zh-CN" altLang="en-US" sz="2800" b="1" dirty="0">
                <a:solidFill>
                  <a:schemeClr val="tx1">
                    <a:lumMod val="60000"/>
                    <a:lumOff val="40000"/>
                  </a:schemeClr>
                </a:solidFill>
                <a:latin typeface="微软雅黑" pitchFamily="34" charset="-122"/>
                <a:ea typeface="微软雅黑" pitchFamily="34" charset="-122"/>
              </a:rPr>
              <a:t>，</a:t>
            </a:r>
            <a:r>
              <a:rPr lang="zh-CN" altLang="en-US" sz="2800" b="1" dirty="0">
                <a:solidFill>
                  <a:srgbClr val="000000"/>
                </a:solidFill>
                <a:latin typeface="微软雅黑" pitchFamily="34" charset="-122"/>
                <a:ea typeface="微软雅黑" pitchFamily="34" charset="-122"/>
              </a:rPr>
              <a:t>对药品监督管理部门</a:t>
            </a:r>
            <a:r>
              <a:rPr lang="zh-CN" altLang="en-US" sz="2800" b="1" dirty="0">
                <a:solidFill>
                  <a:srgbClr val="FF0000"/>
                </a:solidFill>
                <a:latin typeface="微软雅黑" pitchFamily="34" charset="-122"/>
                <a:ea typeface="微软雅黑" pitchFamily="34" charset="-122"/>
              </a:rPr>
              <a:t>直接负责的主管人员</a:t>
            </a:r>
            <a:r>
              <a:rPr lang="zh-CN" altLang="en-US" sz="2800" b="1" dirty="0">
                <a:solidFill>
                  <a:srgbClr val="000000"/>
                </a:solidFill>
                <a:latin typeface="微软雅黑" pitchFamily="34" charset="-122"/>
                <a:ea typeface="微软雅黑" pitchFamily="34" charset="-122"/>
              </a:rPr>
              <a:t>和</a:t>
            </a:r>
            <a:r>
              <a:rPr lang="zh-CN" altLang="en-US" sz="2800" b="1" dirty="0">
                <a:solidFill>
                  <a:srgbClr val="FF0000"/>
                </a:solidFill>
                <a:latin typeface="微软雅黑" pitchFamily="34" charset="-122"/>
                <a:ea typeface="微软雅黑" pitchFamily="34" charset="-122"/>
              </a:rPr>
              <a:t>其他直接责任人员</a:t>
            </a:r>
            <a:r>
              <a:rPr lang="zh-CN" altLang="en-US" sz="2800" b="1" dirty="0">
                <a:solidFill>
                  <a:srgbClr val="000000"/>
                </a:solidFill>
                <a:latin typeface="微软雅黑" pitchFamily="34" charset="-122"/>
                <a:ea typeface="微软雅黑" pitchFamily="34" charset="-122"/>
              </a:rPr>
              <a:t>依法</a:t>
            </a:r>
            <a:r>
              <a:rPr lang="zh-CN" altLang="en-US" sz="2800" b="1" dirty="0">
                <a:solidFill>
                  <a:srgbClr val="FF0000"/>
                </a:solidFill>
                <a:latin typeface="微软雅黑" pitchFamily="34" charset="-122"/>
                <a:ea typeface="微软雅黑" pitchFamily="34" charset="-122"/>
              </a:rPr>
              <a:t>从重给予处分</a:t>
            </a:r>
            <a:r>
              <a:rPr lang="zh-CN" altLang="en-US" sz="2800" b="1" dirty="0" smtClean="0">
                <a:solidFill>
                  <a:srgbClr val="FF0000"/>
                </a:solidFill>
                <a:latin typeface="微软雅黑" pitchFamily="34" charset="-122"/>
                <a:ea typeface="微软雅黑" pitchFamily="34" charset="-122"/>
              </a:rPr>
              <a:t>。</a:t>
            </a:r>
            <a:r>
              <a:rPr lang="en-US" altLang="zh-CN" sz="2800" b="1" dirty="0" smtClean="0">
                <a:solidFill>
                  <a:srgbClr val="FF0000"/>
                </a:solidFill>
                <a:latin typeface="微软雅黑" pitchFamily="34" charset="-122"/>
                <a:ea typeface="微软雅黑" pitchFamily="34" charset="-122"/>
              </a:rPr>
              <a:t> </a:t>
            </a:r>
          </a:p>
          <a:p>
            <a:pPr>
              <a:lnSpc>
                <a:spcPct val="150000"/>
              </a:lnSpc>
              <a:defRPr/>
            </a:pPr>
            <a:r>
              <a:rPr lang="zh-CN" altLang="en-US" sz="2800" b="1" dirty="0" smtClean="0">
                <a:latin typeface="微软雅黑" pitchFamily="34" charset="-122"/>
                <a:ea typeface="微软雅黑" pitchFamily="34" charset="-122"/>
              </a:rPr>
              <a:t>    （第一百五十条）</a:t>
            </a:r>
            <a:r>
              <a:rPr lang="zh-CN" altLang="en-US" sz="2800" b="1" dirty="0">
                <a:solidFill>
                  <a:srgbClr val="000000"/>
                </a:solidFill>
                <a:latin typeface="微软雅黑" pitchFamily="34" charset="-122"/>
                <a:ea typeface="微软雅黑" pitchFamily="34" charset="-122"/>
              </a:rPr>
              <a:t/>
            </a:r>
            <a:br>
              <a:rPr lang="zh-CN" altLang="en-US" sz="2800" b="1" dirty="0">
                <a:solidFill>
                  <a:srgbClr val="000000"/>
                </a:solidFill>
                <a:latin typeface="微软雅黑" pitchFamily="34" charset="-122"/>
                <a:ea typeface="微软雅黑" pitchFamily="34" charset="-122"/>
              </a:rPr>
            </a:br>
            <a:endParaRPr lang="zh-CN" altLang="en-US" sz="2800" dirty="0">
              <a:ea typeface="宋体" pitchFamily="2" charset="-122"/>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71621" y="1052514"/>
            <a:ext cx="8835151" cy="5013039"/>
          </a:xfrm>
          <a:prstGeom prst="rect">
            <a:avLst/>
          </a:prstGeom>
        </p:spPr>
        <p:txBody>
          <a:bodyPr>
            <a:spAutoFit/>
          </a:bodyPr>
          <a:lstStyle/>
          <a:p>
            <a:pPr>
              <a:lnSpc>
                <a:spcPct val="150000"/>
              </a:lnSpc>
              <a:defRPr/>
            </a:pPr>
            <a:r>
              <a:rPr lang="zh-CN" altLang="en-US" sz="2400" b="1" dirty="0">
                <a:solidFill>
                  <a:srgbClr val="FF0000"/>
                </a:solidFill>
                <a:latin typeface="微软雅黑" pitchFamily="34" charset="-122"/>
                <a:ea typeface="微软雅黑" pitchFamily="34" charset="-122"/>
              </a:rPr>
              <a:t>第十二章　附　　则</a:t>
            </a:r>
          </a:p>
          <a:p>
            <a:pPr>
              <a:lnSpc>
                <a:spcPct val="150000"/>
              </a:lnSpc>
              <a:defRPr/>
            </a:pPr>
            <a:r>
              <a:rPr lang="zh-CN" altLang="en-US" sz="2400" b="1" dirty="0">
                <a:solidFill>
                  <a:srgbClr val="000000"/>
                </a:solidFill>
                <a:latin typeface="微软雅黑" pitchFamily="34" charset="-122"/>
                <a:ea typeface="微软雅黑" pitchFamily="34" charset="-122"/>
              </a:rPr>
              <a:t>　　第一百五十二条　中药材种植、采集和饲养的管理，依照有关法律、法规的规定执行。</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第一百五十三条　地区性民间习用药材的管理办法，由国务院药品监督管理部门会同国务院中医药主管部门制定。</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第一百五十四条　中国人民解放军和中国人民武装警察部队执行本法的具体办法，由国务院、中央军事委员会依据本法制定。</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第一百五十五条　</a:t>
            </a:r>
            <a:r>
              <a:rPr lang="zh-CN" altLang="en-US" sz="2400" b="1" dirty="0">
                <a:solidFill>
                  <a:srgbClr val="FF0000"/>
                </a:solidFill>
                <a:latin typeface="微软雅黑" pitchFamily="34" charset="-122"/>
                <a:ea typeface="微软雅黑" pitchFamily="34" charset="-122"/>
              </a:rPr>
              <a:t>本法自</a:t>
            </a:r>
            <a:r>
              <a:rPr lang="en-US" altLang="zh-CN" sz="2400" b="1" dirty="0">
                <a:solidFill>
                  <a:srgbClr val="FF0000"/>
                </a:solidFill>
                <a:latin typeface="微软雅黑" pitchFamily="34" charset="-122"/>
                <a:ea typeface="微软雅黑" pitchFamily="34" charset="-122"/>
              </a:rPr>
              <a:t>2019</a:t>
            </a:r>
            <a:r>
              <a:rPr lang="zh-CN" altLang="en-US" sz="2400" b="1" dirty="0">
                <a:solidFill>
                  <a:srgbClr val="FF0000"/>
                </a:solidFill>
                <a:latin typeface="微软雅黑" pitchFamily="34" charset="-122"/>
                <a:ea typeface="微软雅黑" pitchFamily="34" charset="-122"/>
              </a:rPr>
              <a:t>年</a:t>
            </a:r>
            <a:r>
              <a:rPr lang="en-US" altLang="zh-CN" sz="2400" b="1" dirty="0">
                <a:solidFill>
                  <a:srgbClr val="FF0000"/>
                </a:solidFill>
                <a:latin typeface="微软雅黑" pitchFamily="34" charset="-122"/>
                <a:ea typeface="微软雅黑" pitchFamily="34" charset="-122"/>
              </a:rPr>
              <a:t>12</a:t>
            </a:r>
            <a:r>
              <a:rPr lang="zh-CN" altLang="en-US" sz="2400" b="1" dirty="0">
                <a:solidFill>
                  <a:srgbClr val="FF0000"/>
                </a:solidFill>
                <a:latin typeface="微软雅黑" pitchFamily="34" charset="-122"/>
                <a:ea typeface="微软雅黑" pitchFamily="34" charset="-122"/>
              </a:rPr>
              <a:t>月</a:t>
            </a:r>
            <a:r>
              <a:rPr lang="en-US" altLang="zh-CN" sz="2400" b="1" dirty="0">
                <a:solidFill>
                  <a:srgbClr val="FF0000"/>
                </a:solidFill>
                <a:latin typeface="微软雅黑" pitchFamily="34" charset="-122"/>
                <a:ea typeface="微软雅黑" pitchFamily="34" charset="-122"/>
              </a:rPr>
              <a:t>1</a:t>
            </a:r>
            <a:r>
              <a:rPr lang="zh-CN" altLang="en-US" sz="2400" b="1" dirty="0">
                <a:solidFill>
                  <a:srgbClr val="FF0000"/>
                </a:solidFill>
                <a:latin typeface="微软雅黑" pitchFamily="34" charset="-122"/>
                <a:ea typeface="微软雅黑" pitchFamily="34" charset="-122"/>
              </a:rPr>
              <a:t>日起施行。</a:t>
            </a:r>
            <a:br>
              <a:rPr lang="zh-CN" altLang="en-US" sz="2400" b="1" dirty="0">
                <a:solidFill>
                  <a:srgbClr val="FF0000"/>
                </a:solidFill>
                <a:latin typeface="微软雅黑" pitchFamily="34" charset="-122"/>
                <a:ea typeface="微软雅黑" pitchFamily="34" charset="-122"/>
              </a:rPr>
            </a:br>
            <a:endParaRPr lang="zh-CN" altLang="en-US" sz="2400" b="1" dirty="0">
              <a:solidFill>
                <a:srgbClr val="FF0000"/>
              </a:solidFill>
              <a:latin typeface="微软雅黑" pitchFamily="34" charset="-122"/>
              <a:ea typeface="微软雅黑" pitchFamily="34" charset="-122"/>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89075" y="836713"/>
            <a:ext cx="9001000" cy="4401205"/>
          </a:xfrm>
          <a:prstGeom prst="rect">
            <a:avLst/>
          </a:prstGeom>
        </p:spPr>
        <p:txBody>
          <a:bodyPr wrap="square">
            <a:spAutoFit/>
          </a:bodyPr>
          <a:lstStyle/>
          <a:p>
            <a:r>
              <a:rPr lang="zh-CN" altLang="en-US" sz="2800" b="1" dirty="0" smtClean="0">
                <a:solidFill>
                  <a:srgbClr val="3333CC"/>
                </a:solidFill>
                <a:latin typeface="微软雅黑" pitchFamily="34" charset="-122"/>
                <a:ea typeface="微软雅黑" pitchFamily="34" charset="-122"/>
              </a:rPr>
              <a:t>国家药监局关于贯彻实施</a:t>
            </a:r>
            <a:r>
              <a:rPr lang="en-US" altLang="zh-CN" sz="2800" b="1" dirty="0" smtClean="0">
                <a:solidFill>
                  <a:srgbClr val="3333CC"/>
                </a:solidFill>
                <a:latin typeface="微软雅黑" pitchFamily="34" charset="-122"/>
                <a:ea typeface="微软雅黑" pitchFamily="34" charset="-122"/>
              </a:rPr>
              <a:t>《</a:t>
            </a:r>
            <a:r>
              <a:rPr lang="zh-CN" altLang="en-US" sz="2800" b="1" dirty="0" smtClean="0">
                <a:solidFill>
                  <a:srgbClr val="3333CC"/>
                </a:solidFill>
                <a:latin typeface="微软雅黑" pitchFamily="34" charset="-122"/>
                <a:ea typeface="微软雅黑" pitchFamily="34" charset="-122"/>
              </a:rPr>
              <a:t>中华人民共和国药品管理法</a:t>
            </a:r>
            <a:r>
              <a:rPr lang="en-US" altLang="zh-CN" sz="2800" b="1" dirty="0" smtClean="0">
                <a:solidFill>
                  <a:srgbClr val="3333CC"/>
                </a:solidFill>
                <a:latin typeface="微软雅黑" pitchFamily="34" charset="-122"/>
                <a:ea typeface="微软雅黑" pitchFamily="34" charset="-122"/>
              </a:rPr>
              <a:t>》</a:t>
            </a:r>
            <a:r>
              <a:rPr lang="zh-CN" altLang="en-US" sz="2800" b="1" dirty="0" smtClean="0">
                <a:solidFill>
                  <a:srgbClr val="3333CC"/>
                </a:solidFill>
                <a:latin typeface="微软雅黑" pitchFamily="34" charset="-122"/>
                <a:ea typeface="微软雅黑" pitchFamily="34" charset="-122"/>
              </a:rPr>
              <a:t>有关事项的公告</a:t>
            </a:r>
            <a:r>
              <a:rPr lang="zh-CN" altLang="en-US" sz="2800" b="1" dirty="0" smtClean="0">
                <a:latin typeface="微软雅黑" pitchFamily="34" charset="-122"/>
                <a:ea typeface="微软雅黑" pitchFamily="34" charset="-122"/>
              </a:rPr>
              <a:t>（</a:t>
            </a:r>
            <a:r>
              <a:rPr lang="en-US" altLang="zh-CN" sz="2800" b="1" dirty="0" smtClean="0">
                <a:latin typeface="微软雅黑" pitchFamily="34" charset="-122"/>
                <a:ea typeface="微软雅黑" pitchFamily="34" charset="-122"/>
              </a:rPr>
              <a:t>2019</a:t>
            </a:r>
            <a:r>
              <a:rPr lang="zh-CN" altLang="en-US" sz="2800" b="1" dirty="0" smtClean="0">
                <a:latin typeface="微软雅黑" pitchFamily="34" charset="-122"/>
                <a:ea typeface="微软雅黑" pitchFamily="34" charset="-122"/>
              </a:rPr>
              <a:t>年第</a:t>
            </a:r>
            <a:r>
              <a:rPr lang="en-US" altLang="zh-CN" sz="2800" b="1" dirty="0" smtClean="0">
                <a:latin typeface="微软雅黑" pitchFamily="34" charset="-122"/>
                <a:ea typeface="微软雅黑" pitchFamily="34" charset="-122"/>
              </a:rPr>
              <a:t>103</a:t>
            </a:r>
            <a:r>
              <a:rPr lang="zh-CN" altLang="en-US" sz="2800" b="1" dirty="0" smtClean="0">
                <a:latin typeface="微软雅黑" pitchFamily="34" charset="-122"/>
                <a:ea typeface="微软雅黑" pitchFamily="34" charset="-122"/>
              </a:rPr>
              <a:t>号）</a:t>
            </a:r>
            <a:endParaRPr lang="en-US" altLang="zh-CN" sz="2800" b="1" dirty="0" smtClean="0">
              <a:latin typeface="微软雅黑" pitchFamily="34" charset="-122"/>
              <a:ea typeface="微软雅黑" pitchFamily="34" charset="-122"/>
            </a:endParaRPr>
          </a:p>
          <a:p>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中华人民共和国药品管理法</a:t>
            </a:r>
            <a:r>
              <a:rPr lang="en-US" altLang="zh-CN" sz="2800" b="1" dirty="0" smtClean="0">
                <a:latin typeface="微软雅黑" pitchFamily="34" charset="-122"/>
                <a:ea typeface="微软雅黑" pitchFamily="34" charset="-122"/>
              </a:rPr>
              <a:t>》</a:t>
            </a:r>
            <a:r>
              <a:rPr lang="zh-CN" altLang="en-US" sz="2800" b="1" dirty="0" smtClean="0">
                <a:latin typeface="微软雅黑" pitchFamily="34" charset="-122"/>
                <a:ea typeface="微软雅黑" pitchFamily="34" charset="-122"/>
              </a:rPr>
              <a:t>（以下称药品管理法）已由第十三届全国人大常委会第十二次会议于</a:t>
            </a:r>
            <a:r>
              <a:rPr lang="en-US" altLang="zh-CN" sz="2800" b="1" dirty="0" smtClean="0">
                <a:latin typeface="微软雅黑" pitchFamily="34" charset="-122"/>
                <a:ea typeface="微软雅黑" pitchFamily="34" charset="-122"/>
              </a:rPr>
              <a:t>2019</a:t>
            </a:r>
            <a:r>
              <a:rPr lang="zh-CN" altLang="en-US" sz="2800" b="1" dirty="0" smtClean="0">
                <a:latin typeface="微软雅黑" pitchFamily="34" charset="-122"/>
                <a:ea typeface="微软雅黑" pitchFamily="34" charset="-122"/>
              </a:rPr>
              <a:t>年</a:t>
            </a:r>
            <a:r>
              <a:rPr lang="en-US" altLang="zh-CN" sz="2800" b="1" dirty="0" smtClean="0">
                <a:latin typeface="微软雅黑" pitchFamily="34" charset="-122"/>
                <a:ea typeface="微软雅黑" pitchFamily="34" charset="-122"/>
              </a:rPr>
              <a:t>8</a:t>
            </a:r>
            <a:r>
              <a:rPr lang="zh-CN" altLang="en-US" sz="2800" b="1" dirty="0" smtClean="0">
                <a:latin typeface="微软雅黑" pitchFamily="34" charset="-122"/>
                <a:ea typeface="微软雅黑" pitchFamily="34" charset="-122"/>
              </a:rPr>
              <a:t>月</a:t>
            </a:r>
            <a:r>
              <a:rPr lang="en-US" altLang="zh-CN" sz="2800" b="1" dirty="0" smtClean="0">
                <a:latin typeface="微软雅黑" pitchFamily="34" charset="-122"/>
                <a:ea typeface="微软雅黑" pitchFamily="34" charset="-122"/>
              </a:rPr>
              <a:t>26</a:t>
            </a:r>
            <a:r>
              <a:rPr lang="zh-CN" altLang="en-US" sz="2800" b="1" dirty="0" smtClean="0">
                <a:latin typeface="微软雅黑" pitchFamily="34" charset="-122"/>
                <a:ea typeface="微软雅黑" pitchFamily="34" charset="-122"/>
              </a:rPr>
              <a:t>日修订通过，自</a:t>
            </a:r>
            <a:r>
              <a:rPr lang="en-US" altLang="zh-CN" sz="2800" b="1" dirty="0" smtClean="0">
                <a:latin typeface="微软雅黑" pitchFamily="34" charset="-122"/>
                <a:ea typeface="微软雅黑" pitchFamily="34" charset="-122"/>
              </a:rPr>
              <a:t>2019</a:t>
            </a:r>
            <a:r>
              <a:rPr lang="zh-CN" altLang="en-US" sz="2800" b="1" dirty="0" smtClean="0">
                <a:latin typeface="微软雅黑" pitchFamily="34" charset="-122"/>
                <a:ea typeface="微软雅黑" pitchFamily="34" charset="-122"/>
              </a:rPr>
              <a:t>年</a:t>
            </a:r>
            <a:r>
              <a:rPr lang="en-US" altLang="zh-CN" sz="2800" b="1" dirty="0" smtClean="0">
                <a:latin typeface="微软雅黑" pitchFamily="34" charset="-122"/>
                <a:ea typeface="微软雅黑" pitchFamily="34" charset="-122"/>
              </a:rPr>
              <a:t>12</a:t>
            </a:r>
            <a:r>
              <a:rPr lang="zh-CN" altLang="en-US" sz="2800" b="1" dirty="0" smtClean="0">
                <a:latin typeface="微软雅黑" pitchFamily="34" charset="-122"/>
                <a:ea typeface="微软雅黑" pitchFamily="34" charset="-122"/>
              </a:rPr>
              <a:t>月</a:t>
            </a:r>
            <a:r>
              <a:rPr lang="en-US" altLang="zh-CN" sz="2800" b="1" dirty="0" smtClean="0">
                <a:latin typeface="微软雅黑" pitchFamily="34" charset="-122"/>
                <a:ea typeface="微软雅黑" pitchFamily="34" charset="-122"/>
              </a:rPr>
              <a:t>1</a:t>
            </a:r>
            <a:r>
              <a:rPr lang="zh-CN" altLang="en-US" sz="2800" b="1" dirty="0" smtClean="0">
                <a:latin typeface="微软雅黑" pitchFamily="34" charset="-122"/>
                <a:ea typeface="微软雅黑" pitchFamily="34" charset="-122"/>
              </a:rPr>
              <a:t>日起施行。国家药监局正在抓紧开展配套规章、规范性文件和技术指南的制修订工作，并将按程序陆续发布。现就贯彻实施新修订的药品管理法有关事项公告如下：</a:t>
            </a:r>
            <a:br>
              <a:rPr lang="zh-CN" altLang="en-US" sz="2800" b="1" dirty="0" smtClean="0">
                <a:latin typeface="微软雅黑" pitchFamily="34" charset="-122"/>
                <a:ea typeface="微软雅黑" pitchFamily="34" charset="-122"/>
              </a:rPr>
            </a:br>
            <a:endParaRPr lang="zh-CN" altLang="en-US" sz="2800" b="1" dirty="0">
              <a:latin typeface="微软雅黑" pitchFamily="34" charset="-122"/>
              <a:ea typeface="微软雅黑" pitchFamily="34" charset="-122"/>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49115" y="980728"/>
            <a:ext cx="8568952" cy="4893647"/>
          </a:xfrm>
          <a:prstGeom prst="rect">
            <a:avLst/>
          </a:prstGeom>
        </p:spPr>
        <p:txBody>
          <a:bodyPr wrap="square">
            <a:spAutoFit/>
          </a:bodyPr>
          <a:lstStyle/>
          <a:p>
            <a:r>
              <a:rPr lang="zh-CN" altLang="en-US" sz="2400" b="1" dirty="0" smtClean="0">
                <a:solidFill>
                  <a:srgbClr val="FF0000"/>
                </a:solidFill>
                <a:latin typeface="微软雅黑" pitchFamily="34" charset="-122"/>
                <a:ea typeface="微软雅黑" pitchFamily="34" charset="-122"/>
              </a:rPr>
              <a:t>一、关于药品上市许可持有人制度</a:t>
            </a:r>
            <a:r>
              <a:rPr lang="zh-CN" altLang="en-US" sz="2400" b="1" dirty="0" smtClean="0">
                <a:latin typeface="微软雅黑" pitchFamily="34" charset="-122"/>
                <a:ea typeface="微软雅黑" pitchFamily="34" charset="-122"/>
              </a:rPr>
              <a:t/>
            </a:r>
            <a:br>
              <a:rPr lang="zh-CN" altLang="en-US" sz="2400" b="1" dirty="0" smtClean="0">
                <a:latin typeface="微软雅黑" pitchFamily="34" charset="-122"/>
                <a:ea typeface="微软雅黑" pitchFamily="34" charset="-122"/>
              </a:rPr>
            </a:br>
            <a:r>
              <a:rPr lang="zh-CN" altLang="en-US" sz="2400" b="1" dirty="0" smtClean="0">
                <a:latin typeface="微软雅黑" pitchFamily="34" charset="-122"/>
                <a:ea typeface="微软雅黑" pitchFamily="34" charset="-122"/>
              </a:rPr>
              <a:t>　　新修订的药品管理法全面实施药品上市许可持有人制度。自</a:t>
            </a:r>
            <a:r>
              <a:rPr lang="en-US" altLang="zh-CN" sz="2400" b="1" dirty="0" smtClean="0">
                <a:latin typeface="微软雅黑" pitchFamily="34" charset="-122"/>
                <a:ea typeface="微软雅黑" pitchFamily="34" charset="-122"/>
              </a:rPr>
              <a:t>2019</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12</a:t>
            </a:r>
            <a:r>
              <a:rPr lang="zh-CN" altLang="en-US" sz="2400" b="1" dirty="0" smtClean="0">
                <a:latin typeface="微软雅黑" pitchFamily="34" charset="-122"/>
                <a:ea typeface="微软雅黑" pitchFamily="34" charset="-122"/>
              </a:rPr>
              <a:t>月</a:t>
            </a:r>
            <a:r>
              <a:rPr lang="en-US" altLang="zh-CN" sz="2400" b="1" dirty="0" smtClean="0">
                <a:latin typeface="微软雅黑" pitchFamily="34" charset="-122"/>
                <a:ea typeface="微软雅黑" pitchFamily="34" charset="-122"/>
              </a:rPr>
              <a:t>1</a:t>
            </a:r>
            <a:r>
              <a:rPr lang="zh-CN" altLang="en-US" sz="2400" b="1" dirty="0" smtClean="0">
                <a:latin typeface="微软雅黑" pitchFamily="34" charset="-122"/>
                <a:ea typeface="微软雅黑" pitchFamily="34" charset="-122"/>
              </a:rPr>
              <a:t>日起，凡</a:t>
            </a:r>
            <a:r>
              <a:rPr lang="zh-CN" altLang="en-US" sz="2400" b="1" dirty="0" smtClean="0">
                <a:solidFill>
                  <a:srgbClr val="3333CC"/>
                </a:solidFill>
                <a:latin typeface="微软雅黑" pitchFamily="34" charset="-122"/>
                <a:ea typeface="微软雅黑" pitchFamily="34" charset="-122"/>
              </a:rPr>
              <a:t>持有药品注册证书</a:t>
            </a:r>
            <a:r>
              <a:rPr lang="zh-CN" altLang="en-US" sz="2400" b="1" dirty="0" smtClean="0">
                <a:latin typeface="微软雅黑" pitchFamily="34" charset="-122"/>
                <a:ea typeface="微软雅黑" pitchFamily="34" charset="-122"/>
              </a:rPr>
              <a:t>（药品批准文号、进口药品注册证、医药产品注册证）的</a:t>
            </a:r>
            <a:r>
              <a:rPr lang="zh-CN" altLang="en-US" sz="2400" b="1" dirty="0" smtClean="0">
                <a:solidFill>
                  <a:srgbClr val="3333CC"/>
                </a:solidFill>
                <a:latin typeface="微软雅黑" pitchFamily="34" charset="-122"/>
                <a:ea typeface="微软雅黑" pitchFamily="34" charset="-122"/>
              </a:rPr>
              <a:t>企业或者药品研制机构为药品上市许可持有人</a:t>
            </a:r>
            <a:r>
              <a:rPr lang="zh-CN" altLang="en-US" sz="2400" b="1" dirty="0" smtClean="0">
                <a:latin typeface="微软雅黑" pitchFamily="34" charset="-122"/>
                <a:ea typeface="微软雅黑" pitchFamily="34" charset="-122"/>
              </a:rPr>
              <a:t>，应当严格履行药品上市许可持有人义务，依法对</a:t>
            </a:r>
            <a:r>
              <a:rPr lang="zh-CN" altLang="en-US" sz="2400" b="1" dirty="0" smtClean="0">
                <a:solidFill>
                  <a:srgbClr val="FF0000"/>
                </a:solidFill>
                <a:latin typeface="微软雅黑" pitchFamily="34" charset="-122"/>
                <a:ea typeface="微软雅黑" pitchFamily="34" charset="-122"/>
              </a:rPr>
              <a:t>药品研制、生产、经营、使用</a:t>
            </a:r>
            <a:r>
              <a:rPr lang="zh-CN" altLang="en-US" sz="2400" b="1" dirty="0" smtClean="0">
                <a:latin typeface="微软雅黑" pitchFamily="34" charset="-122"/>
                <a:ea typeface="微软雅黑" pitchFamily="34" charset="-122"/>
              </a:rPr>
              <a:t>全过程中药品的</a:t>
            </a:r>
            <a:r>
              <a:rPr lang="zh-CN" altLang="en-US" sz="2400" b="1" dirty="0" smtClean="0">
                <a:solidFill>
                  <a:srgbClr val="3333CC"/>
                </a:solidFill>
                <a:latin typeface="微软雅黑" pitchFamily="34" charset="-122"/>
                <a:ea typeface="微软雅黑" pitchFamily="34" charset="-122"/>
              </a:rPr>
              <a:t>安全性、有效性和质量可控性</a:t>
            </a:r>
            <a:r>
              <a:rPr lang="zh-CN" altLang="en-US" sz="2400" b="1" dirty="0" smtClean="0">
                <a:latin typeface="微软雅黑" pitchFamily="34" charset="-122"/>
                <a:ea typeface="微软雅黑" pitchFamily="34" charset="-122"/>
              </a:rPr>
              <a:t>负责。</a:t>
            </a:r>
            <a:br>
              <a:rPr lang="zh-CN" altLang="en-US" sz="2400" b="1" dirty="0" smtClean="0">
                <a:latin typeface="微软雅黑" pitchFamily="34" charset="-122"/>
                <a:ea typeface="微软雅黑" pitchFamily="34" charset="-122"/>
              </a:rPr>
            </a:br>
            <a:r>
              <a:rPr lang="zh-CN" altLang="en-US" sz="2400" b="1" dirty="0" smtClean="0">
                <a:latin typeface="微软雅黑" pitchFamily="34" charset="-122"/>
                <a:ea typeface="微软雅黑" pitchFamily="34" charset="-122"/>
              </a:rPr>
              <a:t>　　</a:t>
            </a:r>
            <a:endParaRPr lang="en-US" altLang="zh-CN" sz="2400" b="1" dirty="0" smtClean="0">
              <a:latin typeface="微软雅黑" pitchFamily="34" charset="-122"/>
              <a:ea typeface="微软雅黑" pitchFamily="34" charset="-122"/>
            </a:endParaRPr>
          </a:p>
          <a:p>
            <a:r>
              <a:rPr lang="zh-CN" altLang="en-US" sz="2400" b="1" dirty="0" smtClean="0">
                <a:solidFill>
                  <a:srgbClr val="FF0000"/>
                </a:solidFill>
                <a:latin typeface="微软雅黑" pitchFamily="34" charset="-122"/>
                <a:ea typeface="微软雅黑" pitchFamily="34" charset="-122"/>
              </a:rPr>
              <a:t>二、关于临床试验机构备案管理</a:t>
            </a:r>
            <a:r>
              <a:rPr lang="zh-CN" altLang="en-US" sz="2400" b="1" dirty="0" smtClean="0">
                <a:latin typeface="微软雅黑" pitchFamily="34" charset="-122"/>
                <a:ea typeface="微软雅黑" pitchFamily="34" charset="-122"/>
              </a:rPr>
              <a:t/>
            </a:r>
            <a:br>
              <a:rPr lang="zh-CN" altLang="en-US" sz="2400" b="1" dirty="0" smtClean="0">
                <a:latin typeface="微软雅黑" pitchFamily="34" charset="-122"/>
                <a:ea typeface="微软雅黑" pitchFamily="34" charset="-122"/>
              </a:rPr>
            </a:br>
            <a:r>
              <a:rPr lang="zh-CN" altLang="en-US" sz="2400" b="1" dirty="0" smtClean="0">
                <a:latin typeface="微软雅黑" pitchFamily="34" charset="-122"/>
                <a:ea typeface="微软雅黑" pitchFamily="34" charset="-122"/>
              </a:rPr>
              <a:t>　　</a:t>
            </a:r>
            <a:r>
              <a:rPr lang="zh-CN" altLang="en-US" sz="2400" b="1" dirty="0" smtClean="0">
                <a:solidFill>
                  <a:srgbClr val="3333CC"/>
                </a:solidFill>
                <a:latin typeface="微软雅黑" pitchFamily="34" charset="-122"/>
                <a:ea typeface="微软雅黑" pitchFamily="34" charset="-122"/>
              </a:rPr>
              <a:t>自</a:t>
            </a:r>
            <a:r>
              <a:rPr lang="en-US" altLang="zh-CN" sz="2400" b="1" dirty="0" smtClean="0">
                <a:solidFill>
                  <a:srgbClr val="3333CC"/>
                </a:solidFill>
                <a:latin typeface="微软雅黑" pitchFamily="34" charset="-122"/>
                <a:ea typeface="微软雅黑" pitchFamily="34" charset="-122"/>
              </a:rPr>
              <a:t>2019</a:t>
            </a:r>
            <a:r>
              <a:rPr lang="zh-CN" altLang="en-US" sz="2400" b="1" dirty="0" smtClean="0">
                <a:solidFill>
                  <a:srgbClr val="3333CC"/>
                </a:solidFill>
                <a:latin typeface="微软雅黑" pitchFamily="34" charset="-122"/>
                <a:ea typeface="微软雅黑" pitchFamily="34" charset="-122"/>
              </a:rPr>
              <a:t>年</a:t>
            </a:r>
            <a:r>
              <a:rPr lang="en-US" altLang="zh-CN" sz="2400" b="1" dirty="0" smtClean="0">
                <a:solidFill>
                  <a:srgbClr val="3333CC"/>
                </a:solidFill>
                <a:latin typeface="微软雅黑" pitchFamily="34" charset="-122"/>
                <a:ea typeface="微软雅黑" pitchFamily="34" charset="-122"/>
              </a:rPr>
              <a:t>12</a:t>
            </a:r>
            <a:r>
              <a:rPr lang="zh-CN" altLang="en-US" sz="2400" b="1" dirty="0" smtClean="0">
                <a:solidFill>
                  <a:srgbClr val="3333CC"/>
                </a:solidFill>
                <a:latin typeface="微软雅黑" pitchFamily="34" charset="-122"/>
                <a:ea typeface="微软雅黑" pitchFamily="34" charset="-122"/>
              </a:rPr>
              <a:t>月</a:t>
            </a:r>
            <a:r>
              <a:rPr lang="en-US" altLang="zh-CN" sz="2400" b="1" dirty="0" smtClean="0">
                <a:solidFill>
                  <a:srgbClr val="3333CC"/>
                </a:solidFill>
                <a:latin typeface="微软雅黑" pitchFamily="34" charset="-122"/>
                <a:ea typeface="微软雅黑" pitchFamily="34" charset="-122"/>
              </a:rPr>
              <a:t>1</a:t>
            </a:r>
            <a:r>
              <a:rPr lang="zh-CN" altLang="en-US" sz="2400" b="1" dirty="0" smtClean="0">
                <a:solidFill>
                  <a:srgbClr val="3333CC"/>
                </a:solidFill>
                <a:latin typeface="微软雅黑" pitchFamily="34" charset="-122"/>
                <a:ea typeface="微软雅黑" pitchFamily="34" charset="-122"/>
              </a:rPr>
              <a:t>日起，药物临床试验机构实施备案管理。</a:t>
            </a:r>
            <a:r>
              <a:rPr lang="en-US" altLang="zh-CN" sz="2400" b="1" dirty="0" smtClean="0">
                <a:latin typeface="微软雅黑" pitchFamily="34" charset="-122"/>
                <a:ea typeface="微软雅黑" pitchFamily="34" charset="-122"/>
              </a:rPr>
              <a:t>2019</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12</a:t>
            </a:r>
            <a:r>
              <a:rPr lang="zh-CN" altLang="en-US" sz="2400" b="1" dirty="0" smtClean="0">
                <a:latin typeface="微软雅黑" pitchFamily="34" charset="-122"/>
                <a:ea typeface="微软雅黑" pitchFamily="34" charset="-122"/>
              </a:rPr>
              <a:t>月</a:t>
            </a:r>
            <a:r>
              <a:rPr lang="en-US" altLang="zh-CN" sz="2400" b="1" dirty="0" smtClean="0">
                <a:latin typeface="微软雅黑" pitchFamily="34" charset="-122"/>
                <a:ea typeface="微软雅黑" pitchFamily="34" charset="-122"/>
              </a:rPr>
              <a:t>1</a:t>
            </a:r>
            <a:r>
              <a:rPr lang="zh-CN" altLang="en-US" sz="2400" b="1" dirty="0" smtClean="0">
                <a:latin typeface="微软雅黑" pitchFamily="34" charset="-122"/>
                <a:ea typeface="微软雅黑" pitchFamily="34" charset="-122"/>
              </a:rPr>
              <a:t>日以前已经受理尚未完成审批的临床试验机构资格认定申请，不再继续审批，按照规定进行备案。</a:t>
            </a:r>
            <a:br>
              <a:rPr lang="zh-CN" altLang="en-US" sz="2400" b="1" dirty="0" smtClean="0">
                <a:latin typeface="微软雅黑" pitchFamily="34" charset="-122"/>
                <a:ea typeface="微软雅黑" pitchFamily="34" charset="-122"/>
              </a:rPr>
            </a:br>
            <a:endParaRPr lang="zh-CN" altLang="en-US" sz="2400" b="1" dirty="0">
              <a:latin typeface="微软雅黑" pitchFamily="34" charset="-122"/>
              <a:ea typeface="微软雅黑"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89075" y="836712"/>
            <a:ext cx="9361040" cy="5262979"/>
          </a:xfrm>
          <a:prstGeom prst="rect">
            <a:avLst/>
          </a:prstGeom>
        </p:spPr>
        <p:txBody>
          <a:bodyPr wrap="square">
            <a:spAutoFit/>
          </a:bodyPr>
          <a:lstStyle/>
          <a:p>
            <a:pPr>
              <a:lnSpc>
                <a:spcPct val="150000"/>
              </a:lnSpc>
            </a:pPr>
            <a:r>
              <a:rPr lang="zh-CN" altLang="en-US" sz="2800" dirty="0" smtClean="0">
                <a:solidFill>
                  <a:srgbClr val="FF0000"/>
                </a:solidFill>
              </a:rPr>
              <a:t>        </a:t>
            </a:r>
            <a:r>
              <a:rPr lang="zh-CN" altLang="en-US" sz="2800" b="1" dirty="0" smtClean="0">
                <a:solidFill>
                  <a:srgbClr val="FF0000"/>
                </a:solidFill>
                <a:latin typeface="微软雅黑" pitchFamily="34" charset="-122"/>
                <a:ea typeface="微软雅黑" pitchFamily="34" charset="-122"/>
              </a:rPr>
              <a:t>坚持风险管理。</a:t>
            </a:r>
            <a:r>
              <a:rPr lang="zh-CN" altLang="en-US" sz="2800" b="1" dirty="0" smtClean="0">
                <a:solidFill>
                  <a:srgbClr val="0070C0"/>
                </a:solidFill>
                <a:latin typeface="微软雅黑" pitchFamily="34" charset="-122"/>
                <a:ea typeface="微软雅黑" pitchFamily="34" charset="-122"/>
              </a:rPr>
              <a:t>将风险管理理念贯穿于药品研制、生产、经营、使用、上市后管理等各个环节。</a:t>
            </a:r>
            <a:r>
              <a:rPr lang="en-US" altLang="zh-CN" sz="2800" b="1" dirty="0" smtClean="0">
                <a:solidFill>
                  <a:srgbClr val="0070C0"/>
                </a:solidFill>
                <a:latin typeface="微软雅黑" pitchFamily="34" charset="-122"/>
                <a:ea typeface="微软雅黑" pitchFamily="34" charset="-122"/>
              </a:rPr>
              <a:t/>
            </a:r>
            <a:br>
              <a:rPr lang="en-US" altLang="zh-CN" sz="2800" b="1" dirty="0" smtClean="0">
                <a:solidFill>
                  <a:srgbClr val="0070C0"/>
                </a:solidFill>
                <a:latin typeface="微软雅黑" pitchFamily="34" charset="-122"/>
                <a:ea typeface="微软雅黑" pitchFamily="34" charset="-122"/>
              </a:rPr>
            </a:br>
            <a:r>
              <a:rPr lang="en-US" altLang="zh-CN" sz="2800" b="1" dirty="0" smtClean="0">
                <a:solidFill>
                  <a:srgbClr val="0070C0"/>
                </a:solidFill>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把药品风险管理作为首要原则，</a:t>
            </a:r>
            <a:r>
              <a:rPr lang="zh-CN" altLang="en-US" sz="2800" b="1" dirty="0" smtClean="0">
                <a:solidFill>
                  <a:srgbClr val="FF0000"/>
                </a:solidFill>
                <a:latin typeface="微软雅黑" pitchFamily="34" charset="-122"/>
                <a:ea typeface="微软雅黑" pitchFamily="34" charset="-122"/>
              </a:rPr>
              <a:t>药品安全的本质是控制药品风险</a:t>
            </a:r>
            <a:r>
              <a:rPr lang="zh-CN" altLang="en-US" sz="2800" b="1" dirty="0" smtClean="0">
                <a:latin typeface="微软雅黑" pitchFamily="34" charset="-122"/>
                <a:ea typeface="微软雅黑" pitchFamily="34" charset="-122"/>
              </a:rPr>
              <a:t>。新版</a:t>
            </a:r>
            <a:r>
              <a:rPr lang="en-US" altLang="zh-CN" sz="2800" b="1" dirty="0" smtClean="0">
                <a:latin typeface="微软雅黑" pitchFamily="34" charset="-122"/>
                <a:ea typeface="微软雅黑" pitchFamily="34" charset="-122"/>
              </a:rPr>
              <a:t>《</a:t>
            </a:r>
            <a:r>
              <a:rPr lang="zh-CN" altLang="en-US" sz="2800" b="1" dirty="0" smtClean="0">
                <a:latin typeface="微软雅黑" pitchFamily="34" charset="-122"/>
                <a:ea typeface="微软雅黑" pitchFamily="34" charset="-122"/>
              </a:rPr>
              <a:t>药品管理法</a:t>
            </a:r>
            <a:r>
              <a:rPr lang="en-US" altLang="zh-CN" sz="2800" b="1" dirty="0" smtClean="0">
                <a:latin typeface="微软雅黑" pitchFamily="34" charset="-122"/>
                <a:ea typeface="微软雅黑" pitchFamily="34" charset="-122"/>
              </a:rPr>
              <a:t>》</a:t>
            </a:r>
            <a:r>
              <a:rPr lang="zh-CN" altLang="en-US" sz="2800" b="1" dirty="0" smtClean="0">
                <a:latin typeface="微软雅黑" pitchFamily="34" charset="-122"/>
                <a:ea typeface="微软雅黑" pitchFamily="34" charset="-122"/>
              </a:rPr>
              <a:t>的诸多条款体现了风险管理的理念。</a:t>
            </a:r>
            <a:endParaRPr lang="en-US" altLang="zh-CN" sz="2800" b="1" dirty="0" smtClean="0">
              <a:latin typeface="微软雅黑" pitchFamily="34" charset="-122"/>
              <a:ea typeface="微软雅黑" pitchFamily="34" charset="-122"/>
            </a:endParaRPr>
          </a:p>
          <a:p>
            <a:pPr>
              <a:lnSpc>
                <a:spcPct val="150000"/>
              </a:lnSpc>
            </a:pPr>
            <a:r>
              <a:rPr lang="en-US" altLang="zh-CN" sz="2800" b="1" dirty="0" smtClean="0">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例如，要求上市许可持有人制定</a:t>
            </a:r>
            <a:r>
              <a:rPr lang="zh-CN" altLang="en-US" sz="2800" b="1" dirty="0" smtClean="0">
                <a:solidFill>
                  <a:srgbClr val="0070C0"/>
                </a:solidFill>
                <a:latin typeface="微软雅黑" pitchFamily="34" charset="-122"/>
                <a:ea typeface="微软雅黑" pitchFamily="34" charset="-122"/>
              </a:rPr>
              <a:t>药品上市后风险管理计划，附条件批准的药品在规定期限内按照要求完成相关研究，实行药物警戒制度和上市后评价等</a:t>
            </a:r>
            <a:r>
              <a:rPr lang="zh-CN" altLang="en-US" sz="2400" b="1" dirty="0" smtClean="0">
                <a:solidFill>
                  <a:srgbClr val="0070C0"/>
                </a:solidFill>
                <a:latin typeface="微软雅黑" pitchFamily="34" charset="-122"/>
                <a:ea typeface="微软雅黑" pitchFamily="34" charset="-122"/>
              </a:rPr>
              <a:t>。</a:t>
            </a:r>
            <a:endParaRPr lang="zh-CN" altLang="en-US" sz="2400" b="1" dirty="0">
              <a:solidFill>
                <a:srgbClr val="0070C0"/>
              </a:solidFill>
              <a:latin typeface="微软雅黑" pitchFamily="34" charset="-122"/>
              <a:ea typeface="微软雅黑" pitchFamily="34" charset="-122"/>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93131" y="1052736"/>
            <a:ext cx="8496944" cy="5109091"/>
          </a:xfrm>
          <a:prstGeom prst="rect">
            <a:avLst/>
          </a:prstGeom>
        </p:spPr>
        <p:txBody>
          <a:bodyPr wrap="square">
            <a:spAutoFit/>
          </a:bodyPr>
          <a:lstStyle/>
          <a:p>
            <a:r>
              <a:rPr lang="zh-CN" altLang="en-US" sz="2800" b="1" dirty="0" smtClean="0">
                <a:solidFill>
                  <a:srgbClr val="3333CC"/>
                </a:solidFill>
                <a:latin typeface="微软雅黑" pitchFamily="34" charset="-122"/>
                <a:ea typeface="微软雅黑" pitchFamily="34" charset="-122"/>
              </a:rPr>
              <a:t>三、关于药品</a:t>
            </a:r>
            <a:r>
              <a:rPr lang="en-US" altLang="zh-CN" sz="2800" b="1" dirty="0" smtClean="0">
                <a:solidFill>
                  <a:srgbClr val="3333CC"/>
                </a:solidFill>
                <a:latin typeface="微软雅黑" pitchFamily="34" charset="-122"/>
                <a:ea typeface="微软雅黑" pitchFamily="34" charset="-122"/>
              </a:rPr>
              <a:t>GMP</a:t>
            </a:r>
            <a:r>
              <a:rPr lang="zh-CN" altLang="en-US" sz="2800" b="1" dirty="0" smtClean="0">
                <a:solidFill>
                  <a:srgbClr val="3333CC"/>
                </a:solidFill>
                <a:latin typeface="微软雅黑" pitchFamily="34" charset="-122"/>
                <a:ea typeface="微软雅黑" pitchFamily="34" charset="-122"/>
              </a:rPr>
              <a:t>、</a:t>
            </a:r>
            <a:r>
              <a:rPr lang="en-US" altLang="zh-CN" sz="2800" b="1" dirty="0" smtClean="0">
                <a:solidFill>
                  <a:srgbClr val="3333CC"/>
                </a:solidFill>
                <a:latin typeface="微软雅黑" pitchFamily="34" charset="-122"/>
                <a:ea typeface="微软雅黑" pitchFamily="34" charset="-122"/>
              </a:rPr>
              <a:t>GSP</a:t>
            </a:r>
            <a:r>
              <a:rPr lang="zh-CN" altLang="en-US" sz="2800" b="1" dirty="0" smtClean="0">
                <a:solidFill>
                  <a:srgbClr val="3333CC"/>
                </a:solidFill>
                <a:latin typeface="微软雅黑" pitchFamily="34" charset="-122"/>
                <a:ea typeface="微软雅黑" pitchFamily="34" charset="-122"/>
              </a:rPr>
              <a:t>管理要求</a:t>
            </a:r>
            <a:r>
              <a:rPr lang="zh-CN" altLang="en-US" sz="2800" b="1" dirty="0" smtClean="0">
                <a:latin typeface="微软雅黑" pitchFamily="34" charset="-122"/>
                <a:ea typeface="微软雅黑" pitchFamily="34" charset="-122"/>
              </a:rPr>
              <a:t/>
            </a:r>
            <a:br>
              <a:rPr lang="zh-CN" altLang="en-US" sz="2800" b="1" dirty="0" smtClean="0">
                <a:latin typeface="微软雅黑" pitchFamily="34" charset="-122"/>
                <a:ea typeface="微软雅黑" pitchFamily="34" charset="-122"/>
              </a:rPr>
            </a:br>
            <a:r>
              <a:rPr lang="zh-CN" altLang="en-US" sz="2800" b="1" dirty="0" smtClean="0">
                <a:latin typeface="微软雅黑" pitchFamily="34" charset="-122"/>
                <a:ea typeface="微软雅黑" pitchFamily="34" charset="-122"/>
              </a:rPr>
              <a:t>　　自</a:t>
            </a:r>
            <a:r>
              <a:rPr lang="en-US" altLang="zh-CN" sz="2800" b="1" dirty="0" smtClean="0">
                <a:latin typeface="微软雅黑" pitchFamily="34" charset="-122"/>
                <a:ea typeface="微软雅黑" pitchFamily="34" charset="-122"/>
              </a:rPr>
              <a:t>2019</a:t>
            </a:r>
            <a:r>
              <a:rPr lang="zh-CN" altLang="en-US" sz="2800" b="1" dirty="0" smtClean="0">
                <a:latin typeface="微软雅黑" pitchFamily="34" charset="-122"/>
                <a:ea typeface="微软雅黑" pitchFamily="34" charset="-122"/>
              </a:rPr>
              <a:t>年</a:t>
            </a:r>
            <a:r>
              <a:rPr lang="en-US" altLang="zh-CN" sz="2800" b="1" dirty="0" smtClean="0">
                <a:latin typeface="微软雅黑" pitchFamily="34" charset="-122"/>
                <a:ea typeface="微软雅黑" pitchFamily="34" charset="-122"/>
              </a:rPr>
              <a:t>12</a:t>
            </a:r>
            <a:r>
              <a:rPr lang="zh-CN" altLang="en-US" sz="2800" b="1" dirty="0" smtClean="0">
                <a:latin typeface="微软雅黑" pitchFamily="34" charset="-122"/>
                <a:ea typeface="微软雅黑" pitchFamily="34" charset="-122"/>
              </a:rPr>
              <a:t>月</a:t>
            </a:r>
            <a:r>
              <a:rPr lang="en-US" altLang="zh-CN" sz="2800" b="1" dirty="0" smtClean="0">
                <a:latin typeface="微软雅黑" pitchFamily="34" charset="-122"/>
                <a:ea typeface="微软雅黑" pitchFamily="34" charset="-122"/>
              </a:rPr>
              <a:t>1</a:t>
            </a:r>
            <a:r>
              <a:rPr lang="zh-CN" altLang="en-US" sz="2800" b="1" dirty="0" smtClean="0">
                <a:latin typeface="微软雅黑" pitchFamily="34" charset="-122"/>
                <a:ea typeface="微软雅黑" pitchFamily="34" charset="-122"/>
              </a:rPr>
              <a:t>日起，</a:t>
            </a:r>
            <a:r>
              <a:rPr lang="zh-CN" altLang="en-US" sz="2800" b="1" dirty="0" smtClean="0">
                <a:solidFill>
                  <a:srgbClr val="FF0000"/>
                </a:solidFill>
                <a:latin typeface="微软雅黑" pitchFamily="34" charset="-122"/>
                <a:ea typeface="微软雅黑" pitchFamily="34" charset="-122"/>
              </a:rPr>
              <a:t>取消药品</a:t>
            </a:r>
            <a:r>
              <a:rPr lang="en-US" altLang="zh-CN" sz="2800" b="1" dirty="0" smtClean="0">
                <a:solidFill>
                  <a:srgbClr val="FF0000"/>
                </a:solidFill>
                <a:latin typeface="微软雅黑" pitchFamily="34" charset="-122"/>
                <a:ea typeface="微软雅黑" pitchFamily="34" charset="-122"/>
              </a:rPr>
              <a:t>GMP</a:t>
            </a:r>
            <a:r>
              <a:rPr lang="zh-CN" altLang="en-US" sz="2800" b="1" dirty="0" smtClean="0">
                <a:solidFill>
                  <a:srgbClr val="FF0000"/>
                </a:solidFill>
                <a:latin typeface="微软雅黑" pitchFamily="34" charset="-122"/>
                <a:ea typeface="微软雅黑" pitchFamily="34" charset="-122"/>
              </a:rPr>
              <a:t>、</a:t>
            </a:r>
            <a:r>
              <a:rPr lang="en-US" altLang="zh-CN" sz="2800" b="1" dirty="0" smtClean="0">
                <a:solidFill>
                  <a:srgbClr val="FF0000"/>
                </a:solidFill>
                <a:latin typeface="微软雅黑" pitchFamily="34" charset="-122"/>
                <a:ea typeface="微软雅黑" pitchFamily="34" charset="-122"/>
              </a:rPr>
              <a:t>GSP</a:t>
            </a:r>
            <a:r>
              <a:rPr lang="zh-CN" altLang="en-US" sz="2800" b="1" dirty="0" smtClean="0">
                <a:solidFill>
                  <a:srgbClr val="FF0000"/>
                </a:solidFill>
                <a:latin typeface="微软雅黑" pitchFamily="34" charset="-122"/>
                <a:ea typeface="微软雅黑" pitchFamily="34" charset="-122"/>
              </a:rPr>
              <a:t>认证，不再受理</a:t>
            </a:r>
            <a:r>
              <a:rPr lang="en-US" altLang="zh-CN" sz="2800" b="1" dirty="0" smtClean="0">
                <a:solidFill>
                  <a:srgbClr val="FF0000"/>
                </a:solidFill>
                <a:latin typeface="微软雅黑" pitchFamily="34" charset="-122"/>
                <a:ea typeface="微软雅黑" pitchFamily="34" charset="-122"/>
              </a:rPr>
              <a:t>GMP</a:t>
            </a:r>
            <a:r>
              <a:rPr lang="zh-CN" altLang="en-US" sz="2800" b="1" dirty="0" smtClean="0">
                <a:solidFill>
                  <a:srgbClr val="FF0000"/>
                </a:solidFill>
                <a:latin typeface="微软雅黑" pitchFamily="34" charset="-122"/>
                <a:ea typeface="微软雅黑" pitchFamily="34" charset="-122"/>
              </a:rPr>
              <a:t>、</a:t>
            </a:r>
            <a:r>
              <a:rPr lang="en-US" altLang="zh-CN" sz="2800" b="1" dirty="0" smtClean="0">
                <a:solidFill>
                  <a:srgbClr val="FF0000"/>
                </a:solidFill>
                <a:latin typeface="微软雅黑" pitchFamily="34" charset="-122"/>
                <a:ea typeface="微软雅黑" pitchFamily="34" charset="-122"/>
              </a:rPr>
              <a:t>GSP</a:t>
            </a:r>
            <a:r>
              <a:rPr lang="zh-CN" altLang="en-US" sz="2800" b="1" dirty="0" smtClean="0">
                <a:solidFill>
                  <a:srgbClr val="FF0000"/>
                </a:solidFill>
                <a:latin typeface="微软雅黑" pitchFamily="34" charset="-122"/>
                <a:ea typeface="微软雅黑" pitchFamily="34" charset="-122"/>
              </a:rPr>
              <a:t>认证申请，不再发放药品</a:t>
            </a:r>
            <a:r>
              <a:rPr lang="en-US" altLang="zh-CN" sz="2800" b="1" dirty="0" smtClean="0">
                <a:solidFill>
                  <a:srgbClr val="FF0000"/>
                </a:solidFill>
                <a:latin typeface="微软雅黑" pitchFamily="34" charset="-122"/>
                <a:ea typeface="微软雅黑" pitchFamily="34" charset="-122"/>
              </a:rPr>
              <a:t>GMP</a:t>
            </a:r>
            <a:r>
              <a:rPr lang="zh-CN" altLang="en-US" sz="2800" b="1" dirty="0" smtClean="0">
                <a:solidFill>
                  <a:srgbClr val="FF0000"/>
                </a:solidFill>
                <a:latin typeface="微软雅黑" pitchFamily="34" charset="-122"/>
                <a:ea typeface="微软雅黑" pitchFamily="34" charset="-122"/>
              </a:rPr>
              <a:t>、</a:t>
            </a:r>
            <a:r>
              <a:rPr lang="en-US" altLang="zh-CN" sz="2800" b="1" dirty="0" smtClean="0">
                <a:solidFill>
                  <a:srgbClr val="FF0000"/>
                </a:solidFill>
                <a:latin typeface="微软雅黑" pitchFamily="34" charset="-122"/>
                <a:ea typeface="微软雅黑" pitchFamily="34" charset="-122"/>
              </a:rPr>
              <a:t>GSP</a:t>
            </a:r>
            <a:r>
              <a:rPr lang="zh-CN" altLang="en-US" sz="2800" b="1" dirty="0" smtClean="0">
                <a:solidFill>
                  <a:srgbClr val="FF0000"/>
                </a:solidFill>
                <a:latin typeface="微软雅黑" pitchFamily="34" charset="-122"/>
                <a:ea typeface="微软雅黑" pitchFamily="34" charset="-122"/>
              </a:rPr>
              <a:t>证书。</a:t>
            </a:r>
            <a:endParaRPr lang="en-US" altLang="zh-CN" sz="2800" b="1" dirty="0" smtClean="0">
              <a:solidFill>
                <a:srgbClr val="FF0000"/>
              </a:solidFill>
              <a:latin typeface="微软雅黑" pitchFamily="34" charset="-122"/>
              <a:ea typeface="微软雅黑" pitchFamily="34" charset="-122"/>
            </a:endParaRPr>
          </a:p>
          <a:p>
            <a:r>
              <a:rPr lang="en-US" altLang="zh-CN" sz="2800" b="1" dirty="0" smtClean="0">
                <a:solidFill>
                  <a:srgbClr val="FF0000"/>
                </a:solidFill>
                <a:latin typeface="微软雅黑" pitchFamily="34" charset="-122"/>
                <a:ea typeface="微软雅黑" pitchFamily="34" charset="-122"/>
              </a:rPr>
              <a:t>      </a:t>
            </a:r>
            <a:r>
              <a:rPr lang="en-US" altLang="zh-CN" sz="2800" b="1" dirty="0" smtClean="0">
                <a:solidFill>
                  <a:srgbClr val="3333CC"/>
                </a:solidFill>
                <a:latin typeface="微软雅黑" pitchFamily="34" charset="-122"/>
                <a:ea typeface="微软雅黑" pitchFamily="34" charset="-122"/>
              </a:rPr>
              <a:t>2019</a:t>
            </a:r>
            <a:r>
              <a:rPr lang="zh-CN" altLang="en-US" sz="2800" b="1" dirty="0" smtClean="0">
                <a:solidFill>
                  <a:srgbClr val="3333CC"/>
                </a:solidFill>
                <a:latin typeface="微软雅黑" pitchFamily="34" charset="-122"/>
                <a:ea typeface="微软雅黑" pitchFamily="34" charset="-122"/>
              </a:rPr>
              <a:t>年</a:t>
            </a:r>
            <a:r>
              <a:rPr lang="en-US" altLang="zh-CN" sz="2800" b="1" dirty="0" smtClean="0">
                <a:solidFill>
                  <a:srgbClr val="3333CC"/>
                </a:solidFill>
                <a:latin typeface="微软雅黑" pitchFamily="34" charset="-122"/>
                <a:ea typeface="微软雅黑" pitchFamily="34" charset="-122"/>
              </a:rPr>
              <a:t>12</a:t>
            </a:r>
            <a:r>
              <a:rPr lang="zh-CN" altLang="en-US" sz="2800" b="1" dirty="0" smtClean="0">
                <a:solidFill>
                  <a:srgbClr val="3333CC"/>
                </a:solidFill>
                <a:latin typeface="微软雅黑" pitchFamily="34" charset="-122"/>
                <a:ea typeface="微软雅黑" pitchFamily="34" charset="-122"/>
              </a:rPr>
              <a:t>月</a:t>
            </a:r>
            <a:r>
              <a:rPr lang="en-US" altLang="zh-CN" sz="2800" b="1" dirty="0" smtClean="0">
                <a:solidFill>
                  <a:srgbClr val="3333CC"/>
                </a:solidFill>
                <a:latin typeface="微软雅黑" pitchFamily="34" charset="-122"/>
                <a:ea typeface="微软雅黑" pitchFamily="34" charset="-122"/>
              </a:rPr>
              <a:t>1</a:t>
            </a:r>
            <a:r>
              <a:rPr lang="zh-CN" altLang="en-US" sz="2800" b="1" dirty="0" smtClean="0">
                <a:solidFill>
                  <a:srgbClr val="3333CC"/>
                </a:solidFill>
                <a:latin typeface="微软雅黑" pitchFamily="34" charset="-122"/>
                <a:ea typeface="微软雅黑" pitchFamily="34" charset="-122"/>
              </a:rPr>
              <a:t>日以前受理</a:t>
            </a:r>
            <a:r>
              <a:rPr lang="zh-CN" altLang="en-US" sz="2800" b="1" dirty="0" smtClean="0">
                <a:latin typeface="微软雅黑" pitchFamily="34" charset="-122"/>
                <a:ea typeface="微软雅黑" pitchFamily="34" charset="-122"/>
              </a:rPr>
              <a:t>的认证申请，按照原药品</a:t>
            </a:r>
            <a:r>
              <a:rPr lang="en-US" altLang="zh-CN" sz="2800" b="1" dirty="0" smtClean="0">
                <a:latin typeface="微软雅黑" pitchFamily="34" charset="-122"/>
                <a:ea typeface="微软雅黑" pitchFamily="34" charset="-122"/>
              </a:rPr>
              <a:t>GMP</a:t>
            </a:r>
            <a:r>
              <a:rPr lang="zh-CN" altLang="en-US" sz="2800" b="1" dirty="0" smtClean="0">
                <a:latin typeface="微软雅黑" pitchFamily="34" charset="-122"/>
                <a:ea typeface="微软雅黑" pitchFamily="34" charset="-122"/>
              </a:rPr>
              <a:t>、</a:t>
            </a:r>
            <a:r>
              <a:rPr lang="en-US" altLang="zh-CN" sz="2800" b="1" dirty="0" smtClean="0">
                <a:latin typeface="微软雅黑" pitchFamily="34" charset="-122"/>
                <a:ea typeface="微软雅黑" pitchFamily="34" charset="-122"/>
              </a:rPr>
              <a:t>GSP</a:t>
            </a:r>
            <a:r>
              <a:rPr lang="zh-CN" altLang="en-US" sz="2800" b="1" dirty="0" smtClean="0">
                <a:latin typeface="微软雅黑" pitchFamily="34" charset="-122"/>
                <a:ea typeface="微软雅黑" pitchFamily="34" charset="-122"/>
              </a:rPr>
              <a:t>认证有关规定办理。</a:t>
            </a:r>
            <a:r>
              <a:rPr lang="en-US" altLang="zh-CN" sz="2800" b="1" dirty="0" smtClean="0">
                <a:latin typeface="微软雅黑" pitchFamily="34" charset="-122"/>
                <a:ea typeface="微软雅黑" pitchFamily="34" charset="-122"/>
              </a:rPr>
              <a:t>2019</a:t>
            </a:r>
            <a:r>
              <a:rPr lang="zh-CN" altLang="en-US" sz="2800" b="1" dirty="0" smtClean="0">
                <a:latin typeface="微软雅黑" pitchFamily="34" charset="-122"/>
                <a:ea typeface="微软雅黑" pitchFamily="34" charset="-122"/>
              </a:rPr>
              <a:t>年</a:t>
            </a:r>
            <a:r>
              <a:rPr lang="en-US" altLang="zh-CN" sz="2800" b="1" dirty="0" smtClean="0">
                <a:latin typeface="微软雅黑" pitchFamily="34" charset="-122"/>
                <a:ea typeface="微软雅黑" pitchFamily="34" charset="-122"/>
              </a:rPr>
              <a:t>12</a:t>
            </a:r>
            <a:r>
              <a:rPr lang="zh-CN" altLang="en-US" sz="2800" b="1" dirty="0" smtClean="0">
                <a:latin typeface="微软雅黑" pitchFamily="34" charset="-122"/>
                <a:ea typeface="微软雅黑" pitchFamily="34" charset="-122"/>
              </a:rPr>
              <a:t>月</a:t>
            </a:r>
            <a:r>
              <a:rPr lang="en-US" altLang="zh-CN" sz="2800" b="1" dirty="0" smtClean="0">
                <a:latin typeface="微软雅黑" pitchFamily="34" charset="-122"/>
                <a:ea typeface="微软雅黑" pitchFamily="34" charset="-122"/>
              </a:rPr>
              <a:t>1</a:t>
            </a:r>
            <a:r>
              <a:rPr lang="zh-CN" altLang="en-US" sz="2800" b="1" dirty="0" smtClean="0">
                <a:latin typeface="微软雅黑" pitchFamily="34" charset="-122"/>
                <a:ea typeface="微软雅黑" pitchFamily="34" charset="-122"/>
              </a:rPr>
              <a:t>日前</a:t>
            </a:r>
            <a:r>
              <a:rPr lang="zh-CN" altLang="en-US" sz="2800" b="1" dirty="0" smtClean="0">
                <a:solidFill>
                  <a:srgbClr val="3333CC"/>
                </a:solidFill>
                <a:latin typeface="微软雅黑" pitchFamily="34" charset="-122"/>
                <a:ea typeface="微软雅黑" pitchFamily="34" charset="-122"/>
              </a:rPr>
              <a:t>完成现场检查并符合要求的</a:t>
            </a:r>
            <a:r>
              <a:rPr lang="zh-CN" altLang="en-US" sz="2800" b="1" dirty="0" smtClean="0">
                <a:latin typeface="微软雅黑" pitchFamily="34" charset="-122"/>
                <a:ea typeface="微软雅黑" pitchFamily="34" charset="-122"/>
              </a:rPr>
              <a:t>，发放药品</a:t>
            </a:r>
            <a:r>
              <a:rPr lang="en-US" altLang="zh-CN" sz="2800" b="1" dirty="0" smtClean="0">
                <a:latin typeface="微软雅黑" pitchFamily="34" charset="-122"/>
                <a:ea typeface="微软雅黑" pitchFamily="34" charset="-122"/>
              </a:rPr>
              <a:t>GMP</a:t>
            </a:r>
            <a:r>
              <a:rPr lang="zh-CN" altLang="en-US" sz="2800" b="1" dirty="0" smtClean="0">
                <a:latin typeface="微软雅黑" pitchFamily="34" charset="-122"/>
                <a:ea typeface="微软雅黑" pitchFamily="34" charset="-122"/>
              </a:rPr>
              <a:t>、</a:t>
            </a:r>
            <a:r>
              <a:rPr lang="en-US" altLang="zh-CN" sz="2800" b="1" dirty="0" smtClean="0">
                <a:latin typeface="微软雅黑" pitchFamily="34" charset="-122"/>
                <a:ea typeface="微软雅黑" pitchFamily="34" charset="-122"/>
              </a:rPr>
              <a:t>GSP</a:t>
            </a:r>
            <a:r>
              <a:rPr lang="zh-CN" altLang="en-US" sz="2800" b="1" dirty="0" smtClean="0">
                <a:latin typeface="微软雅黑" pitchFamily="34" charset="-122"/>
                <a:ea typeface="微软雅黑" pitchFamily="34" charset="-122"/>
              </a:rPr>
              <a:t>证书。</a:t>
            </a:r>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en-US" sz="2800" b="1" dirty="0" smtClean="0">
                <a:solidFill>
                  <a:srgbClr val="3333CC"/>
                </a:solidFill>
                <a:latin typeface="微软雅黑" pitchFamily="34" charset="-122"/>
                <a:ea typeface="微软雅黑" pitchFamily="34" charset="-122"/>
              </a:rPr>
              <a:t>凡现行法规要求进行现场检查的</a:t>
            </a:r>
            <a:r>
              <a:rPr lang="zh-CN" altLang="en-US" sz="2800" b="1" dirty="0" smtClean="0">
                <a:latin typeface="微软雅黑" pitchFamily="34" charset="-122"/>
                <a:ea typeface="微软雅黑" pitchFamily="34" charset="-122"/>
              </a:rPr>
              <a:t>，</a:t>
            </a:r>
            <a:r>
              <a:rPr lang="en-US" altLang="zh-CN" sz="2800" b="1" dirty="0" smtClean="0">
                <a:latin typeface="微软雅黑" pitchFamily="34" charset="-122"/>
                <a:ea typeface="微软雅黑" pitchFamily="34" charset="-122"/>
              </a:rPr>
              <a:t>2019</a:t>
            </a:r>
            <a:r>
              <a:rPr lang="zh-CN" altLang="en-US" sz="2800" b="1" dirty="0" smtClean="0">
                <a:latin typeface="微软雅黑" pitchFamily="34" charset="-122"/>
                <a:ea typeface="微软雅黑" pitchFamily="34" charset="-122"/>
              </a:rPr>
              <a:t>年</a:t>
            </a:r>
            <a:r>
              <a:rPr lang="en-US" altLang="zh-CN" sz="2800" b="1" dirty="0" smtClean="0">
                <a:latin typeface="微软雅黑" pitchFamily="34" charset="-122"/>
                <a:ea typeface="微软雅黑" pitchFamily="34" charset="-122"/>
              </a:rPr>
              <a:t>12</a:t>
            </a:r>
            <a:r>
              <a:rPr lang="zh-CN" altLang="en-US" sz="2800" b="1" dirty="0" smtClean="0">
                <a:latin typeface="微软雅黑" pitchFamily="34" charset="-122"/>
                <a:ea typeface="微软雅黑" pitchFamily="34" charset="-122"/>
              </a:rPr>
              <a:t>月</a:t>
            </a:r>
            <a:r>
              <a:rPr lang="en-US" altLang="zh-CN" sz="2800" b="1" dirty="0" smtClean="0">
                <a:latin typeface="微软雅黑" pitchFamily="34" charset="-122"/>
                <a:ea typeface="微软雅黑" pitchFamily="34" charset="-122"/>
              </a:rPr>
              <a:t>1</a:t>
            </a:r>
            <a:r>
              <a:rPr lang="zh-CN" altLang="en-US" sz="2800" b="1" dirty="0" smtClean="0">
                <a:latin typeface="微软雅黑" pitchFamily="34" charset="-122"/>
                <a:ea typeface="微软雅黑" pitchFamily="34" charset="-122"/>
              </a:rPr>
              <a:t>日后应当继续开展现场检查，并将现场检查结果通知企业；检查不符合要求的，按照规定依法予以处理。</a:t>
            </a:r>
            <a:r>
              <a:rPr lang="zh-CN" altLang="en-US" dirty="0" smtClean="0"/>
              <a:t/>
            </a:r>
            <a:br>
              <a:rPr lang="zh-CN" altLang="en-US" dirty="0" smtClean="0"/>
            </a:br>
            <a:endParaRPr lang="zh-CN" alt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065139" y="836712"/>
            <a:ext cx="8712968" cy="5262979"/>
          </a:xfrm>
          <a:prstGeom prst="rect">
            <a:avLst/>
          </a:prstGeom>
        </p:spPr>
        <p:txBody>
          <a:bodyPr wrap="square">
            <a:spAutoFit/>
          </a:bodyPr>
          <a:lstStyle/>
          <a:p>
            <a:r>
              <a:rPr lang="zh-CN" altLang="en-US" sz="2800" b="1" dirty="0" smtClean="0">
                <a:solidFill>
                  <a:srgbClr val="3333CC"/>
                </a:solidFill>
                <a:latin typeface="微软雅黑" pitchFamily="34" charset="-122"/>
                <a:ea typeface="微软雅黑" pitchFamily="34" charset="-122"/>
              </a:rPr>
              <a:t>四、关于化学原料药一并审评审批</a:t>
            </a:r>
            <a:r>
              <a:rPr lang="zh-CN" altLang="en-US" sz="2800" b="1" dirty="0" smtClean="0">
                <a:latin typeface="微软雅黑" pitchFamily="34" charset="-122"/>
                <a:ea typeface="微软雅黑" pitchFamily="34" charset="-122"/>
              </a:rPr>
              <a:t/>
            </a:r>
            <a:br>
              <a:rPr lang="zh-CN" altLang="en-US" sz="2800" b="1" dirty="0" smtClean="0">
                <a:latin typeface="微软雅黑" pitchFamily="34" charset="-122"/>
                <a:ea typeface="微软雅黑" pitchFamily="34" charset="-122"/>
              </a:rPr>
            </a:br>
            <a:r>
              <a:rPr lang="zh-CN" altLang="en-US" sz="2800" b="1" dirty="0" smtClean="0">
                <a:latin typeface="微软雅黑" pitchFamily="34" charset="-122"/>
                <a:ea typeface="微软雅黑" pitchFamily="34" charset="-122"/>
              </a:rPr>
              <a:t>　　</a:t>
            </a:r>
            <a:r>
              <a:rPr lang="en-US" altLang="zh-CN" sz="2800" b="1" dirty="0" smtClean="0">
                <a:latin typeface="微软雅黑" pitchFamily="34" charset="-122"/>
                <a:ea typeface="微软雅黑" pitchFamily="34" charset="-122"/>
              </a:rPr>
              <a:t>2019</a:t>
            </a:r>
            <a:r>
              <a:rPr lang="zh-CN" altLang="en-US" sz="2800" b="1" dirty="0" smtClean="0">
                <a:latin typeface="微软雅黑" pitchFamily="34" charset="-122"/>
                <a:ea typeface="微软雅黑" pitchFamily="34" charset="-122"/>
              </a:rPr>
              <a:t>年</a:t>
            </a:r>
            <a:r>
              <a:rPr lang="en-US" altLang="zh-CN" sz="2800" b="1" dirty="0" smtClean="0">
                <a:latin typeface="微软雅黑" pitchFamily="34" charset="-122"/>
                <a:ea typeface="微软雅黑" pitchFamily="34" charset="-122"/>
              </a:rPr>
              <a:t>12</a:t>
            </a:r>
            <a:r>
              <a:rPr lang="zh-CN" altLang="en-US" sz="2800" b="1" dirty="0" smtClean="0">
                <a:latin typeface="微软雅黑" pitchFamily="34" charset="-122"/>
                <a:ea typeface="微软雅黑" pitchFamily="34" charset="-122"/>
              </a:rPr>
              <a:t>月</a:t>
            </a:r>
            <a:r>
              <a:rPr lang="en-US" altLang="zh-CN" sz="2800" b="1" dirty="0" smtClean="0">
                <a:latin typeface="微软雅黑" pitchFamily="34" charset="-122"/>
                <a:ea typeface="微软雅黑" pitchFamily="34" charset="-122"/>
              </a:rPr>
              <a:t>1</a:t>
            </a:r>
            <a:r>
              <a:rPr lang="zh-CN" altLang="en-US" sz="2800" b="1" dirty="0" smtClean="0">
                <a:latin typeface="微软雅黑" pitchFamily="34" charset="-122"/>
                <a:ea typeface="微软雅黑" pitchFamily="34" charset="-122"/>
              </a:rPr>
              <a:t>日起，对</a:t>
            </a:r>
            <a:r>
              <a:rPr lang="zh-CN" altLang="en-US" sz="2800" b="1" dirty="0" smtClean="0">
                <a:solidFill>
                  <a:srgbClr val="FF0000"/>
                </a:solidFill>
                <a:latin typeface="微软雅黑" pitchFamily="34" charset="-122"/>
                <a:ea typeface="微软雅黑" pitchFamily="34" charset="-122"/>
              </a:rPr>
              <a:t>化学原料药不再发放药品注册证书，</a:t>
            </a:r>
            <a:r>
              <a:rPr lang="zh-CN" altLang="en-US" sz="2800" b="1" dirty="0" smtClean="0">
                <a:latin typeface="微软雅黑" pitchFamily="34" charset="-122"/>
                <a:ea typeface="微软雅黑" pitchFamily="34" charset="-122"/>
              </a:rPr>
              <a:t>由化学原料药生产企业在原辅包登记平台上登记，实行一并审评审批。</a:t>
            </a:r>
            <a:br>
              <a:rPr lang="zh-CN" altLang="en-US" sz="2800" b="1" dirty="0" smtClean="0">
                <a:latin typeface="微软雅黑" pitchFamily="34" charset="-122"/>
                <a:ea typeface="微软雅黑" pitchFamily="34" charset="-122"/>
              </a:rPr>
            </a:br>
            <a:r>
              <a:rPr lang="zh-CN" altLang="en-US" sz="2800" b="1" dirty="0" smtClean="0">
                <a:latin typeface="微软雅黑" pitchFamily="34" charset="-122"/>
                <a:ea typeface="微软雅黑" pitchFamily="34" charset="-122"/>
              </a:rPr>
              <a:t>　　</a:t>
            </a:r>
            <a:endParaRPr lang="en-US" altLang="zh-CN" sz="2800" b="1" dirty="0" smtClean="0">
              <a:latin typeface="微软雅黑" pitchFamily="34" charset="-122"/>
              <a:ea typeface="微软雅黑" pitchFamily="34" charset="-122"/>
            </a:endParaRPr>
          </a:p>
          <a:p>
            <a:r>
              <a:rPr lang="zh-CN" altLang="en-US" sz="2800" b="1" dirty="0" smtClean="0">
                <a:solidFill>
                  <a:srgbClr val="3333CC"/>
                </a:solidFill>
                <a:latin typeface="微软雅黑" pitchFamily="34" charset="-122"/>
                <a:ea typeface="微软雅黑" pitchFamily="34" charset="-122"/>
              </a:rPr>
              <a:t>五、关于药品违法行为查处</a:t>
            </a:r>
            <a:r>
              <a:rPr lang="zh-CN" altLang="en-US" sz="2800" b="1" dirty="0" smtClean="0">
                <a:latin typeface="微软雅黑" pitchFamily="34" charset="-122"/>
                <a:ea typeface="微软雅黑" pitchFamily="34" charset="-122"/>
              </a:rPr>
              <a:t/>
            </a:r>
            <a:br>
              <a:rPr lang="zh-CN" altLang="en-US" sz="2800" b="1" dirty="0" smtClean="0">
                <a:latin typeface="微软雅黑" pitchFamily="34" charset="-122"/>
                <a:ea typeface="微软雅黑" pitchFamily="34" charset="-122"/>
              </a:rPr>
            </a:br>
            <a:r>
              <a:rPr lang="zh-CN" altLang="en-US" sz="2800" b="1" dirty="0" smtClean="0">
                <a:latin typeface="微软雅黑" pitchFamily="34" charset="-122"/>
                <a:ea typeface="微软雅黑" pitchFamily="34" charset="-122"/>
              </a:rPr>
              <a:t>　　药品研制、生产、经营、使用违法行为发生在</a:t>
            </a:r>
            <a:r>
              <a:rPr lang="en-US" altLang="zh-CN" sz="2800" b="1" dirty="0" smtClean="0">
                <a:latin typeface="微软雅黑" pitchFamily="34" charset="-122"/>
                <a:ea typeface="微软雅黑" pitchFamily="34" charset="-122"/>
              </a:rPr>
              <a:t>2019</a:t>
            </a:r>
            <a:r>
              <a:rPr lang="zh-CN" altLang="en-US" sz="2800" b="1" dirty="0" smtClean="0">
                <a:latin typeface="微软雅黑" pitchFamily="34" charset="-122"/>
                <a:ea typeface="微软雅黑" pitchFamily="34" charset="-122"/>
              </a:rPr>
              <a:t>年</a:t>
            </a:r>
            <a:r>
              <a:rPr lang="en-US" altLang="zh-CN" sz="2800" b="1" dirty="0" smtClean="0">
                <a:latin typeface="微软雅黑" pitchFamily="34" charset="-122"/>
                <a:ea typeface="微软雅黑" pitchFamily="34" charset="-122"/>
              </a:rPr>
              <a:t>12</a:t>
            </a:r>
            <a:r>
              <a:rPr lang="zh-CN" altLang="en-US" sz="2800" b="1" dirty="0" smtClean="0">
                <a:latin typeface="微软雅黑" pitchFamily="34" charset="-122"/>
                <a:ea typeface="微软雅黑" pitchFamily="34" charset="-122"/>
              </a:rPr>
              <a:t>月</a:t>
            </a:r>
            <a:r>
              <a:rPr lang="en-US" altLang="zh-CN" sz="2800" b="1" dirty="0" smtClean="0">
                <a:latin typeface="微软雅黑" pitchFamily="34" charset="-122"/>
                <a:ea typeface="微软雅黑" pitchFamily="34" charset="-122"/>
              </a:rPr>
              <a:t>1</a:t>
            </a:r>
            <a:r>
              <a:rPr lang="zh-CN" altLang="en-US" sz="2800" b="1" dirty="0" smtClean="0">
                <a:latin typeface="微软雅黑" pitchFamily="34" charset="-122"/>
                <a:ea typeface="微软雅黑" pitchFamily="34" charset="-122"/>
              </a:rPr>
              <a:t>日以前的，适用修订前的药品管理法，</a:t>
            </a:r>
            <a:r>
              <a:rPr lang="zh-CN" altLang="en-US" sz="2800" b="1" dirty="0" smtClean="0">
                <a:solidFill>
                  <a:srgbClr val="FF0000"/>
                </a:solidFill>
                <a:latin typeface="微软雅黑" pitchFamily="34" charset="-122"/>
                <a:ea typeface="微软雅黑" pitchFamily="34" charset="-122"/>
              </a:rPr>
              <a:t>但新修订的药品管理法不认为违法或者处罚较轻的，</a:t>
            </a:r>
            <a:r>
              <a:rPr lang="zh-CN" altLang="en-US" sz="2800" b="1" dirty="0" smtClean="0">
                <a:solidFill>
                  <a:srgbClr val="3333CC"/>
                </a:solidFill>
                <a:latin typeface="微软雅黑" pitchFamily="34" charset="-122"/>
                <a:ea typeface="微软雅黑" pitchFamily="34" charset="-122"/>
              </a:rPr>
              <a:t>适用新修订的药品管理法。</a:t>
            </a:r>
            <a:r>
              <a:rPr lang="zh-CN" altLang="en-US" sz="2800" b="1" dirty="0" smtClean="0">
                <a:latin typeface="微软雅黑" pitchFamily="34" charset="-122"/>
                <a:ea typeface="微软雅黑" pitchFamily="34" charset="-122"/>
              </a:rPr>
              <a:t>违法行为发生在</a:t>
            </a:r>
            <a:r>
              <a:rPr lang="en-US" altLang="zh-CN" sz="2800" b="1" dirty="0" smtClean="0">
                <a:latin typeface="微软雅黑" pitchFamily="34" charset="-122"/>
                <a:ea typeface="微软雅黑" pitchFamily="34" charset="-122"/>
              </a:rPr>
              <a:t>12</a:t>
            </a:r>
            <a:r>
              <a:rPr lang="zh-CN" altLang="en-US" sz="2800" b="1" dirty="0" smtClean="0">
                <a:latin typeface="微软雅黑" pitchFamily="34" charset="-122"/>
                <a:ea typeface="微软雅黑" pitchFamily="34" charset="-122"/>
              </a:rPr>
              <a:t>月</a:t>
            </a:r>
            <a:r>
              <a:rPr lang="en-US" altLang="zh-CN" sz="2800" b="1" dirty="0" smtClean="0">
                <a:latin typeface="微软雅黑" pitchFamily="34" charset="-122"/>
                <a:ea typeface="微软雅黑" pitchFamily="34" charset="-122"/>
              </a:rPr>
              <a:t>1</a:t>
            </a:r>
            <a:r>
              <a:rPr lang="zh-CN" altLang="en-US" sz="2800" b="1" dirty="0" smtClean="0">
                <a:latin typeface="微软雅黑" pitchFamily="34" charset="-122"/>
                <a:ea typeface="微软雅黑" pitchFamily="34" charset="-122"/>
              </a:rPr>
              <a:t>日以后的，适用新修订的药品管理法。</a:t>
            </a:r>
            <a:br>
              <a:rPr lang="zh-CN" altLang="en-US" sz="2800" b="1" dirty="0" smtClean="0">
                <a:latin typeface="微软雅黑" pitchFamily="34" charset="-122"/>
                <a:ea typeface="微软雅黑" pitchFamily="34" charset="-122"/>
              </a:rPr>
            </a:br>
            <a:endParaRPr lang="zh-CN" altLang="en-US" sz="2800" b="1" dirty="0">
              <a:latin typeface="微软雅黑" pitchFamily="34" charset="-122"/>
              <a:ea typeface="微软雅黑" pitchFamily="34" charset="-122"/>
            </a:endParaRP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2032529" y="1777365"/>
          <a:ext cx="8130117" cy="4217670"/>
        </p:xfrm>
        <a:graphic>
          <a:graphicData uri="http://schemas.openxmlformats.org/drawingml/2006/table">
            <a:tbl>
              <a:tblPr/>
              <a:tblGrid>
                <a:gridCol w="8130117"/>
              </a:tblGrid>
              <a:tr h="0">
                <a:tc>
                  <a:txBody>
                    <a:bodyPr/>
                    <a:lstStyle/>
                    <a:p>
                      <a:endParaRPr lang="zh-CN" altLang="en-US" dirty="0"/>
                    </a:p>
                  </a:txBody>
                  <a:tcPr marL="0" marR="0" marT="285750" marB="0">
                    <a:lnL>
                      <a:noFill/>
                    </a:lnL>
                    <a:lnR>
                      <a:noFill/>
                    </a:lnR>
                    <a:lnT>
                      <a:noFill/>
                    </a:lnT>
                    <a:lnB>
                      <a:noFill/>
                    </a:lnB>
                  </a:tcPr>
                </a:tc>
              </a:tr>
              <a:tr h="0">
                <a:tc>
                  <a:txBody>
                    <a:bodyPr/>
                    <a:lstStyle/>
                    <a:p>
                      <a:pPr algn="l"/>
                      <a:r>
                        <a:rPr lang="zh-CN" altLang="en-US" sz="2400" b="1" dirty="0" smtClean="0">
                          <a:latin typeface="微软雅黑" pitchFamily="34" charset="-122"/>
                          <a:ea typeface="微软雅黑" pitchFamily="34" charset="-122"/>
                        </a:rPr>
                        <a:t>       各级</a:t>
                      </a:r>
                      <a:r>
                        <a:rPr lang="zh-CN" altLang="en-US" sz="2400" b="1" dirty="0">
                          <a:latin typeface="微软雅黑" pitchFamily="34" charset="-122"/>
                          <a:ea typeface="微软雅黑" pitchFamily="34" charset="-122"/>
                        </a:rPr>
                        <a:t>药品监管部门要坚决贯彻药品安全“四个最严”要求，加强新修订的药品管理法的</a:t>
                      </a:r>
                      <a:r>
                        <a:rPr lang="zh-CN" altLang="en-US" sz="2400" b="1" dirty="0">
                          <a:solidFill>
                            <a:srgbClr val="3333CC"/>
                          </a:solidFill>
                          <a:latin typeface="微软雅黑" pitchFamily="34" charset="-122"/>
                          <a:ea typeface="微软雅黑" pitchFamily="34" charset="-122"/>
                        </a:rPr>
                        <a:t>宣传贯彻</a:t>
                      </a:r>
                      <a:r>
                        <a:rPr lang="zh-CN" altLang="en-US" sz="2400" b="1" dirty="0">
                          <a:latin typeface="微软雅黑" pitchFamily="34" charset="-122"/>
                          <a:ea typeface="微软雅黑" pitchFamily="34" charset="-122"/>
                        </a:rPr>
                        <a:t>工作，</a:t>
                      </a:r>
                      <a:r>
                        <a:rPr lang="zh-CN" altLang="en-US" sz="2400" b="1" dirty="0">
                          <a:solidFill>
                            <a:srgbClr val="FF0000"/>
                          </a:solidFill>
                          <a:latin typeface="微软雅黑" pitchFamily="34" charset="-122"/>
                          <a:ea typeface="微软雅黑" pitchFamily="34" charset="-122"/>
                        </a:rPr>
                        <a:t>进一步加大监督检查力度，督促企业生产经营行为持续合规，依法严厉查处各类违法违规行为，</a:t>
                      </a:r>
                      <a:r>
                        <a:rPr lang="zh-CN" altLang="en-US" sz="2400" b="1" dirty="0">
                          <a:latin typeface="微软雅黑" pitchFamily="34" charset="-122"/>
                          <a:ea typeface="微软雅黑" pitchFamily="34" charset="-122"/>
                        </a:rPr>
                        <a:t>切实维护广大人民群众用药安全。</a:t>
                      </a:r>
                      <a:br>
                        <a:rPr lang="zh-CN" altLang="en-US" sz="2400" b="1" dirty="0">
                          <a:latin typeface="微软雅黑" pitchFamily="34" charset="-122"/>
                          <a:ea typeface="微软雅黑" pitchFamily="34" charset="-122"/>
                        </a:rPr>
                      </a:br>
                      <a:r>
                        <a:rPr lang="zh-CN" altLang="en-US" sz="2400" b="1" dirty="0">
                          <a:latin typeface="微软雅黑" pitchFamily="34" charset="-122"/>
                          <a:ea typeface="微软雅黑" pitchFamily="34" charset="-122"/>
                        </a:rPr>
                        <a:t>　　特此公告。</a:t>
                      </a:r>
                      <a:br>
                        <a:rPr lang="zh-CN" altLang="en-US" sz="2400" b="1" dirty="0">
                          <a:latin typeface="微软雅黑" pitchFamily="34" charset="-122"/>
                          <a:ea typeface="微软雅黑" pitchFamily="34" charset="-122"/>
                        </a:rPr>
                      </a:br>
                      <a:r>
                        <a:rPr lang="zh-CN" altLang="en-US" sz="2400" b="1" dirty="0">
                          <a:latin typeface="微软雅黑" pitchFamily="34" charset="-122"/>
                          <a:ea typeface="微软雅黑" pitchFamily="34" charset="-122"/>
                        </a:rPr>
                        <a:t>　　</a:t>
                      </a:r>
                    </a:p>
                    <a:p>
                      <a:pPr algn="r"/>
                      <a:r>
                        <a:rPr lang="zh-CN" altLang="en-US" sz="2400" b="1" dirty="0">
                          <a:latin typeface="微软雅黑" pitchFamily="34" charset="-122"/>
                          <a:ea typeface="微软雅黑" pitchFamily="34" charset="-122"/>
                        </a:rPr>
                        <a:t/>
                      </a:r>
                      <a:br>
                        <a:rPr lang="zh-CN" altLang="en-US" sz="2400" b="1" dirty="0">
                          <a:latin typeface="微软雅黑" pitchFamily="34" charset="-122"/>
                          <a:ea typeface="微软雅黑" pitchFamily="34" charset="-122"/>
                        </a:rPr>
                      </a:br>
                      <a:r>
                        <a:rPr lang="zh-CN" altLang="en-US" sz="2400" b="1" dirty="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国家</a:t>
                      </a:r>
                      <a:r>
                        <a:rPr lang="zh-CN" altLang="en-US" sz="2400" b="1" dirty="0">
                          <a:latin typeface="微软雅黑" pitchFamily="34" charset="-122"/>
                          <a:ea typeface="微软雅黑" pitchFamily="34" charset="-122"/>
                        </a:rPr>
                        <a:t>药监局</a:t>
                      </a:r>
                      <a:br>
                        <a:rPr lang="zh-CN" altLang="en-US" sz="2400" b="1" dirty="0">
                          <a:latin typeface="微软雅黑" pitchFamily="34" charset="-122"/>
                          <a:ea typeface="微软雅黑" pitchFamily="34" charset="-122"/>
                        </a:rPr>
                      </a:br>
                      <a:r>
                        <a:rPr lang="zh-CN" altLang="en-US" sz="2400" b="1" dirty="0">
                          <a:latin typeface="微软雅黑" pitchFamily="34" charset="-122"/>
                          <a:ea typeface="微软雅黑" pitchFamily="34" charset="-122"/>
                        </a:rPr>
                        <a:t>　　 </a:t>
                      </a:r>
                      <a:r>
                        <a:rPr lang="en-US" altLang="zh-CN" sz="2400" b="1" dirty="0">
                          <a:latin typeface="微软雅黑" pitchFamily="34" charset="-122"/>
                          <a:ea typeface="微软雅黑" pitchFamily="34" charset="-122"/>
                        </a:rPr>
                        <a:t>2019</a:t>
                      </a:r>
                      <a:r>
                        <a:rPr lang="zh-CN" altLang="en-US" sz="2400" b="1" dirty="0">
                          <a:latin typeface="微软雅黑" pitchFamily="34" charset="-122"/>
                          <a:ea typeface="微软雅黑" pitchFamily="34" charset="-122"/>
                        </a:rPr>
                        <a:t>年</a:t>
                      </a:r>
                      <a:r>
                        <a:rPr lang="en-US" altLang="zh-CN" sz="2400" b="1" dirty="0">
                          <a:latin typeface="微软雅黑" pitchFamily="34" charset="-122"/>
                          <a:ea typeface="微软雅黑" pitchFamily="34" charset="-122"/>
                        </a:rPr>
                        <a:t>11</a:t>
                      </a:r>
                      <a:r>
                        <a:rPr lang="zh-CN" altLang="en-US" sz="2400" b="1" dirty="0">
                          <a:latin typeface="微软雅黑" pitchFamily="34" charset="-122"/>
                          <a:ea typeface="微软雅黑" pitchFamily="34" charset="-122"/>
                        </a:rPr>
                        <a:t>月</a:t>
                      </a:r>
                      <a:r>
                        <a:rPr lang="en-US" altLang="zh-CN" sz="2400" b="1" dirty="0">
                          <a:latin typeface="微软雅黑" pitchFamily="34" charset="-122"/>
                          <a:ea typeface="微软雅黑" pitchFamily="34" charset="-122"/>
                        </a:rPr>
                        <a:t>29</a:t>
                      </a:r>
                      <a:r>
                        <a:rPr lang="zh-CN" altLang="en-US" sz="2400" b="1" dirty="0">
                          <a:latin typeface="微软雅黑" pitchFamily="34" charset="-122"/>
                          <a:ea typeface="微软雅黑" pitchFamily="34" charset="-122"/>
                        </a:rPr>
                        <a:t>日</a:t>
                      </a:r>
                    </a:p>
                  </a:txBody>
                  <a:tcPr marL="0" marR="0" marT="0" marB="0">
                    <a:lnL>
                      <a:noFill/>
                    </a:lnL>
                    <a:lnR>
                      <a:noFill/>
                    </a:lnR>
                    <a:lnT>
                      <a:noFill/>
                    </a:lnT>
                    <a:lnB>
                      <a:noFill/>
                    </a:lnB>
                  </a:tcPr>
                </a:tc>
              </a:tr>
              <a:tr h="0">
                <a:tc>
                  <a:txBody>
                    <a:bodyPr/>
                    <a:lstStyle/>
                    <a:p>
                      <a:pPr algn="ctr"/>
                      <a:endParaRPr lang="zh-CN" altLang="en-US" sz="2400" b="1" dirty="0">
                        <a:latin typeface="微软雅黑" pitchFamily="34" charset="-122"/>
                        <a:ea typeface="微软雅黑" pitchFamily="34" charset="-122"/>
                      </a:endParaRPr>
                    </a:p>
                  </a:txBody>
                  <a:tcPr marL="0" marR="0" marT="0" marB="0">
                    <a:lnL>
                      <a:noFill/>
                    </a:lnL>
                    <a:lnR>
                      <a:noFill/>
                    </a:lnR>
                    <a:lnT>
                      <a:noFill/>
                    </a:lnT>
                    <a:lnB>
                      <a:noFill/>
                    </a:lnB>
                  </a:tcPr>
                </a:tc>
              </a:tr>
            </a:tbl>
          </a:graphicData>
        </a:graphic>
      </p:graphicFrame>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rot="10800000" flipV="1">
            <a:off x="1345059" y="1451240"/>
            <a:ext cx="9073008" cy="3970318"/>
          </a:xfrm>
          <a:prstGeom prst="rect">
            <a:avLst/>
          </a:prstGeom>
        </p:spPr>
        <p:txBody>
          <a:bodyPr wrap="square">
            <a:spAutoFit/>
          </a:bodyPr>
          <a:lstStyle/>
          <a:p>
            <a:r>
              <a:rPr lang="zh-CN" altLang="en-US" sz="2800" b="1" dirty="0" smtClean="0">
                <a:solidFill>
                  <a:srgbClr val="3333CC"/>
                </a:solidFill>
                <a:latin typeface="微软雅黑" pitchFamily="34" charset="-122"/>
                <a:ea typeface="微软雅黑" pitchFamily="34" charset="-122"/>
              </a:rPr>
              <a:t>   </a:t>
            </a:r>
            <a:r>
              <a:rPr lang="zh-CN" altLang="en-US" sz="2800" b="1" dirty="0" smtClean="0">
                <a:solidFill>
                  <a:srgbClr val="FF0000"/>
                </a:solidFill>
                <a:latin typeface="微软雅黑" pitchFamily="34" charset="-122"/>
                <a:ea typeface="微软雅黑" pitchFamily="34" charset="-122"/>
              </a:rPr>
              <a:t>三、贯彻实施</a:t>
            </a:r>
            <a:r>
              <a:rPr lang="en-US" altLang="zh-CN" sz="2800" b="1" dirty="0" smtClean="0">
                <a:solidFill>
                  <a:srgbClr val="FF0000"/>
                </a:solidFill>
                <a:latin typeface="微软雅黑" pitchFamily="34" charset="-122"/>
                <a:ea typeface="微软雅黑" pitchFamily="34" charset="-122"/>
              </a:rPr>
              <a:t>《</a:t>
            </a:r>
            <a:r>
              <a:rPr lang="zh-CN" altLang="en-US" sz="2800" b="1" dirty="0" smtClean="0">
                <a:solidFill>
                  <a:srgbClr val="FF0000"/>
                </a:solidFill>
                <a:latin typeface="微软雅黑" pitchFamily="34" charset="-122"/>
                <a:ea typeface="微软雅黑" pitchFamily="34" charset="-122"/>
              </a:rPr>
              <a:t>药品管理法</a:t>
            </a:r>
            <a:r>
              <a:rPr lang="en-US" altLang="zh-CN" sz="2800" b="1" dirty="0" smtClean="0">
                <a:solidFill>
                  <a:srgbClr val="FF0000"/>
                </a:solidFill>
                <a:latin typeface="微软雅黑" pitchFamily="34" charset="-122"/>
                <a:ea typeface="微软雅黑" pitchFamily="34" charset="-122"/>
              </a:rPr>
              <a:t>》</a:t>
            </a:r>
            <a:r>
              <a:rPr lang="zh-CN" altLang="en-US" sz="2800" b="1" dirty="0" smtClean="0">
                <a:solidFill>
                  <a:srgbClr val="FF0000"/>
                </a:solidFill>
                <a:latin typeface="微软雅黑" pitchFamily="34" charset="-122"/>
                <a:ea typeface="微软雅黑" pitchFamily="34" charset="-122"/>
              </a:rPr>
              <a:t>做好药品管理工作的思考</a:t>
            </a:r>
            <a:endParaRPr lang="en-US" altLang="zh-CN" sz="2800" b="1" dirty="0" smtClean="0">
              <a:solidFill>
                <a:srgbClr val="FF0000"/>
              </a:solidFill>
              <a:latin typeface="微软雅黑" pitchFamily="34" charset="-122"/>
              <a:ea typeface="微软雅黑" pitchFamily="34" charset="-122"/>
            </a:endParaRPr>
          </a:p>
          <a:p>
            <a:endParaRPr lang="en-US" altLang="zh-CN" sz="2800" b="1" dirty="0" smtClean="0">
              <a:solidFill>
                <a:srgbClr val="0070C0"/>
              </a:solidFill>
              <a:latin typeface="微软雅黑" pitchFamily="34" charset="-122"/>
              <a:ea typeface="微软雅黑" pitchFamily="34" charset="-122"/>
            </a:endParaRPr>
          </a:p>
          <a:p>
            <a:r>
              <a:rPr lang="en-US" altLang="zh-CN" sz="2800" b="1" dirty="0" smtClean="0">
                <a:solidFill>
                  <a:srgbClr val="0070C0"/>
                </a:solidFill>
                <a:latin typeface="微软雅黑" pitchFamily="34" charset="-122"/>
                <a:ea typeface="微软雅黑" pitchFamily="34" charset="-122"/>
              </a:rPr>
              <a:t>      </a:t>
            </a:r>
            <a:r>
              <a:rPr lang="zh-CN" altLang="en-US" sz="2800" b="1" dirty="0" smtClean="0">
                <a:solidFill>
                  <a:srgbClr val="0070C0"/>
                </a:solidFill>
                <a:latin typeface="微软雅黑" pitchFamily="34" charset="-122"/>
                <a:ea typeface="微软雅黑" pitchFamily="34" charset="-122"/>
              </a:rPr>
              <a:t>（一）</a:t>
            </a:r>
            <a:r>
              <a:rPr lang="zh-CN" altLang="zh-CN" sz="2800" b="1" dirty="0" smtClean="0">
                <a:solidFill>
                  <a:srgbClr val="0070C0"/>
                </a:solidFill>
                <a:latin typeface="微软雅黑" pitchFamily="34" charset="-122"/>
                <a:ea typeface="微软雅黑" pitchFamily="34" charset="-122"/>
              </a:rPr>
              <a:t>认真</a:t>
            </a:r>
            <a:r>
              <a:rPr lang="zh-CN" altLang="en-US" sz="2800" b="1" dirty="0" smtClean="0">
                <a:solidFill>
                  <a:srgbClr val="0070C0"/>
                </a:solidFill>
                <a:latin typeface="微软雅黑" pitchFamily="34" charset="-122"/>
                <a:ea typeface="微软雅黑" pitchFamily="34" charset="-122"/>
              </a:rPr>
              <a:t>学习，做</a:t>
            </a:r>
            <a:r>
              <a:rPr lang="zh-CN" altLang="zh-CN" sz="2800" b="1" dirty="0" smtClean="0">
                <a:solidFill>
                  <a:srgbClr val="0070C0"/>
                </a:solidFill>
                <a:latin typeface="微软雅黑" pitchFamily="34" charset="-122"/>
                <a:ea typeface="微软雅黑" pitchFamily="34" charset="-122"/>
              </a:rPr>
              <a:t>好法律的宣贯培训</a:t>
            </a:r>
            <a:endParaRPr lang="en-US" altLang="zh-CN" sz="2800" b="1" dirty="0" smtClean="0">
              <a:solidFill>
                <a:srgbClr val="0070C0"/>
              </a:solidFill>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p>
          <a:p>
            <a:r>
              <a:rPr lang="en-US" altLang="zh-CN" sz="2800" b="1" dirty="0" smtClean="0">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对监管干部、管理相对人培训学习</a:t>
            </a:r>
            <a:endParaRPr lang="zh-CN" altLang="zh-CN" sz="2800" b="1" dirty="0" smtClean="0">
              <a:latin typeface="微软雅黑" pitchFamily="34" charset="-122"/>
              <a:ea typeface="微软雅黑" pitchFamily="34" charset="-122"/>
            </a:endParaRPr>
          </a:p>
          <a:p>
            <a:r>
              <a:rPr lang="zh-CN" altLang="zh-CN" sz="2800" dirty="0" smtClean="0"/>
              <a:t>　　</a:t>
            </a:r>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开展形式多样的学习宣传活动《药品管理法》</a:t>
            </a:r>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新制度、新举措、新规定、新要求</a:t>
            </a:r>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全面准确、深刻把握《药品管理法》重要内容</a:t>
            </a:r>
            <a:endParaRPr lang="zh-CN" altLang="zh-CN" sz="2800" dirty="0" smtClean="0"/>
          </a:p>
          <a:p>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努力营造良好的法治氛围</a:t>
            </a:r>
            <a:endParaRPr lang="zh-CN" altLang="en-US" sz="2800" b="1" dirty="0">
              <a:latin typeface="微软雅黑" pitchFamily="34" charset="-122"/>
              <a:ea typeface="微软雅黑" pitchFamily="34" charset="-122"/>
            </a:endParaRP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561083" y="764704"/>
            <a:ext cx="8928992" cy="6309420"/>
          </a:xfrm>
          <a:prstGeom prst="rect">
            <a:avLst/>
          </a:prstGeom>
        </p:spPr>
        <p:txBody>
          <a:bodyPr wrap="square">
            <a:spAutoFit/>
          </a:bodyPr>
          <a:lstStyle/>
          <a:p>
            <a:r>
              <a:rPr lang="zh-CN" altLang="en-US" sz="3200" b="1" dirty="0" smtClean="0">
                <a:solidFill>
                  <a:srgbClr val="FF0000"/>
                </a:solidFill>
                <a:latin typeface="微软雅黑" pitchFamily="34" charset="-122"/>
                <a:ea typeface="微软雅黑" pitchFamily="34" charset="-122"/>
                <a:cs typeface="宋体" pitchFamily="2" charset="-122"/>
              </a:rPr>
              <a:t>（二）制定、修订配套的法规、规章</a:t>
            </a:r>
            <a:endParaRPr lang="en-US" altLang="zh-CN" sz="3200" b="1" dirty="0" smtClean="0">
              <a:solidFill>
                <a:srgbClr val="FF0000"/>
              </a:solidFill>
              <a:latin typeface="微软雅黑" pitchFamily="34" charset="-122"/>
              <a:ea typeface="微软雅黑" pitchFamily="34" charset="-122"/>
              <a:cs typeface="宋体" pitchFamily="2" charset="-122"/>
            </a:endParaRPr>
          </a:p>
          <a:p>
            <a:r>
              <a:rPr lang="en-US" altLang="zh-CN" sz="2800" dirty="0" smtClean="0"/>
              <a:t>        </a:t>
            </a:r>
            <a:r>
              <a:rPr lang="zh-CN" altLang="zh-CN" sz="2800" b="1" dirty="0" smtClean="0">
                <a:latin typeface="微软雅黑" pitchFamily="34" charset="-122"/>
                <a:ea typeface="微软雅黑" pitchFamily="34" charset="-122"/>
              </a:rPr>
              <a:t>要加快推进《药品管理法》配套规章和规范性文件的制修订工作，完善相关技术指南体系，确保法律的顺利贯彻实施</a:t>
            </a:r>
            <a:r>
              <a:rPr lang="zh-CN" altLang="en-US" sz="2800" b="1" dirty="0" smtClean="0">
                <a:latin typeface="微软雅黑" pitchFamily="34" charset="-122"/>
                <a:ea typeface="微软雅黑" pitchFamily="34" charset="-122"/>
              </a:rPr>
              <a:t>，</a:t>
            </a:r>
            <a:r>
              <a:rPr lang="zh-CN" altLang="zh-CN" sz="2800" b="1" dirty="0" smtClean="0">
                <a:solidFill>
                  <a:srgbClr val="333333"/>
                </a:solidFill>
                <a:latin typeface="微软雅黑" pitchFamily="34" charset="-122"/>
                <a:ea typeface="微软雅黑" pitchFamily="34" charset="-122"/>
                <a:cs typeface="宋体" pitchFamily="2" charset="-122"/>
              </a:rPr>
              <a:t>各项新制度有效落实</a:t>
            </a:r>
            <a:r>
              <a:rPr lang="zh-CN" altLang="zh-CN" sz="2800" b="1" dirty="0" smtClean="0">
                <a:latin typeface="微软雅黑" pitchFamily="34" charset="-122"/>
                <a:ea typeface="微软雅黑" pitchFamily="34" charset="-122"/>
              </a:rPr>
              <a:t>。</a:t>
            </a:r>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a:t>
            </a:r>
            <a:r>
              <a:rPr lang="zh-CN" altLang="zh-CN" sz="2800" dirty="0" smtClean="0">
                <a:latin typeface="微软雅黑" pitchFamily="34" charset="-122"/>
                <a:ea typeface="微软雅黑" pitchFamily="34" charset="-122"/>
              </a:rPr>
              <a:t>按照</a:t>
            </a:r>
            <a:r>
              <a:rPr lang="en-US" altLang="zh-CN" sz="2800" dirty="0" smtClean="0">
                <a:latin typeface="微软雅黑" pitchFamily="34" charset="-122"/>
                <a:ea typeface="微软雅黑" pitchFamily="34" charset="-122"/>
              </a:rPr>
              <a:t>2020</a:t>
            </a:r>
            <a:r>
              <a:rPr lang="zh-CN" altLang="zh-CN" sz="2800" dirty="0" smtClean="0">
                <a:latin typeface="微软雅黑" pitchFamily="34" charset="-122"/>
                <a:ea typeface="微软雅黑" pitchFamily="34" charset="-122"/>
              </a:rPr>
              <a:t>年</a:t>
            </a:r>
            <a:r>
              <a:rPr lang="en-US" altLang="zh-CN" sz="2800" dirty="0" smtClean="0">
                <a:latin typeface="微软雅黑" pitchFamily="34" charset="-122"/>
                <a:ea typeface="微软雅黑" pitchFamily="34" charset="-122"/>
              </a:rPr>
              <a:t>12</a:t>
            </a:r>
            <a:r>
              <a:rPr lang="zh-CN" altLang="zh-CN" sz="2800" dirty="0" smtClean="0">
                <a:latin typeface="微软雅黑" pitchFamily="34" charset="-122"/>
                <a:ea typeface="微软雅黑" pitchFamily="34" charset="-122"/>
              </a:rPr>
              <a:t>月</a:t>
            </a:r>
            <a:r>
              <a:rPr lang="en-US" altLang="zh-CN" sz="2800" dirty="0" smtClean="0">
                <a:latin typeface="微软雅黑" pitchFamily="34" charset="-122"/>
                <a:ea typeface="微软雅黑" pitchFamily="34" charset="-122"/>
              </a:rPr>
              <a:t>1</a:t>
            </a:r>
            <a:r>
              <a:rPr lang="zh-CN" altLang="zh-CN" sz="2800" dirty="0" smtClean="0">
                <a:latin typeface="微软雅黑" pitchFamily="34" charset="-122"/>
                <a:ea typeface="微软雅黑" pitchFamily="34" charset="-122"/>
              </a:rPr>
              <a:t>日前实施的目标</a:t>
            </a:r>
            <a:r>
              <a:rPr lang="zh-CN" altLang="en-US" sz="2800" b="1" dirty="0" smtClean="0">
                <a:latin typeface="微软雅黑" pitchFamily="34" charset="-122"/>
                <a:ea typeface="微软雅黑" pitchFamily="34" charset="-122"/>
              </a:rPr>
              <a:t>）</a:t>
            </a:r>
            <a:endParaRPr lang="en-US" altLang="zh-CN" sz="2800" b="1" dirty="0" smtClean="0">
              <a:solidFill>
                <a:srgbClr val="2F5EB0"/>
              </a:solidFill>
              <a:latin typeface="微软雅黑" pitchFamily="34" charset="-122"/>
              <a:ea typeface="微软雅黑" pitchFamily="34" charset="-122"/>
              <a:cs typeface="宋体" pitchFamily="2" charset="-122"/>
            </a:endParaRPr>
          </a:p>
          <a:p>
            <a:endParaRPr lang="en-US" altLang="zh-CN" sz="2800" b="1" dirty="0" smtClean="0">
              <a:solidFill>
                <a:srgbClr val="2F5EB0"/>
              </a:solidFill>
              <a:latin typeface="微软雅黑" pitchFamily="34" charset="-122"/>
              <a:ea typeface="微软雅黑" pitchFamily="34" charset="-122"/>
            </a:endParaRPr>
          </a:p>
          <a:p>
            <a:r>
              <a:rPr lang="en-US" altLang="zh-CN" sz="2800" b="1" dirty="0" smtClean="0">
                <a:solidFill>
                  <a:srgbClr val="0070C0"/>
                </a:solidFill>
                <a:latin typeface="微软雅黑" pitchFamily="34" charset="-122"/>
                <a:ea typeface="微软雅黑" pitchFamily="34" charset="-122"/>
              </a:rPr>
              <a:t>《</a:t>
            </a:r>
            <a:r>
              <a:rPr lang="zh-CN" altLang="en-US" sz="2800" b="1" dirty="0" smtClean="0">
                <a:solidFill>
                  <a:srgbClr val="0070C0"/>
                </a:solidFill>
                <a:latin typeface="微软雅黑" pitchFamily="34" charset="-122"/>
                <a:ea typeface="微软雅黑" pitchFamily="34" charset="-122"/>
              </a:rPr>
              <a:t>药品管理法实施条例</a:t>
            </a:r>
            <a:r>
              <a:rPr lang="en-US" altLang="zh-CN" sz="2800" b="1" dirty="0" smtClean="0">
                <a:solidFill>
                  <a:srgbClr val="0070C0"/>
                </a:solidFill>
                <a:latin typeface="微软雅黑" pitchFamily="34" charset="-122"/>
                <a:ea typeface="微软雅黑" pitchFamily="34" charset="-122"/>
              </a:rPr>
              <a:t>》</a:t>
            </a:r>
          </a:p>
          <a:p>
            <a:r>
              <a:rPr lang="en-US" altLang="zh-CN" sz="2800" b="1" dirty="0" smtClean="0">
                <a:solidFill>
                  <a:srgbClr val="0070C0"/>
                </a:solidFill>
                <a:latin typeface="微软雅黑" pitchFamily="34" charset="-122"/>
                <a:ea typeface="微软雅黑" pitchFamily="34" charset="-122"/>
              </a:rPr>
              <a:t>《</a:t>
            </a:r>
            <a:r>
              <a:rPr lang="zh-CN" altLang="en-US" sz="2800" b="1" dirty="0" smtClean="0">
                <a:solidFill>
                  <a:srgbClr val="0070C0"/>
                </a:solidFill>
                <a:latin typeface="微软雅黑" pitchFamily="34" charset="-122"/>
                <a:ea typeface="微软雅黑" pitchFamily="34" charset="-122"/>
              </a:rPr>
              <a:t>药品注册管理办法</a:t>
            </a:r>
            <a:r>
              <a:rPr lang="en-US" altLang="zh-CN" sz="2800" b="1" dirty="0" smtClean="0">
                <a:solidFill>
                  <a:srgbClr val="0070C0"/>
                </a:solidFill>
                <a:latin typeface="微软雅黑" pitchFamily="34" charset="-122"/>
                <a:ea typeface="微软雅黑" pitchFamily="34" charset="-122"/>
              </a:rPr>
              <a:t>》</a:t>
            </a:r>
          </a:p>
          <a:p>
            <a:r>
              <a:rPr lang="en-US" altLang="zh-CN" sz="2800" b="1" dirty="0" smtClean="0">
                <a:solidFill>
                  <a:srgbClr val="0070C0"/>
                </a:solidFill>
                <a:latin typeface="微软雅黑" pitchFamily="34" charset="-122"/>
                <a:ea typeface="微软雅黑" pitchFamily="34" charset="-122"/>
              </a:rPr>
              <a:t>《</a:t>
            </a:r>
            <a:r>
              <a:rPr lang="zh-CN" altLang="en-US" sz="2800" b="1" dirty="0" smtClean="0">
                <a:solidFill>
                  <a:srgbClr val="0070C0"/>
                </a:solidFill>
                <a:latin typeface="微软雅黑" pitchFamily="34" charset="-122"/>
                <a:ea typeface="微软雅黑" pitchFamily="34" charset="-122"/>
              </a:rPr>
              <a:t>药品生产监督管理办法</a:t>
            </a:r>
            <a:r>
              <a:rPr lang="en-US" altLang="zh-CN" sz="2800" b="1" dirty="0" smtClean="0">
                <a:solidFill>
                  <a:srgbClr val="0070C0"/>
                </a:solidFill>
                <a:latin typeface="微软雅黑" pitchFamily="34" charset="-122"/>
                <a:ea typeface="微软雅黑" pitchFamily="34" charset="-122"/>
              </a:rPr>
              <a:t>》</a:t>
            </a:r>
          </a:p>
          <a:p>
            <a:r>
              <a:rPr lang="en-US" altLang="zh-CN" sz="2800" b="1" dirty="0" smtClean="0">
                <a:solidFill>
                  <a:srgbClr val="0070C0"/>
                </a:solidFill>
                <a:latin typeface="微软雅黑" pitchFamily="34" charset="-122"/>
                <a:ea typeface="微软雅黑" pitchFamily="34" charset="-122"/>
              </a:rPr>
              <a:t>《</a:t>
            </a:r>
            <a:r>
              <a:rPr lang="zh-CN" altLang="en-US" sz="2800" b="1" dirty="0" smtClean="0">
                <a:solidFill>
                  <a:srgbClr val="0070C0"/>
                </a:solidFill>
                <a:latin typeface="微软雅黑" pitchFamily="34" charset="-122"/>
                <a:ea typeface="微软雅黑" pitchFamily="34" charset="-122"/>
              </a:rPr>
              <a:t>药品经营监督管理办法</a:t>
            </a:r>
            <a:r>
              <a:rPr lang="en-US" altLang="zh-CN" sz="2800" b="1" dirty="0" smtClean="0">
                <a:solidFill>
                  <a:srgbClr val="0070C0"/>
                </a:solidFill>
                <a:latin typeface="微软雅黑" pitchFamily="34" charset="-122"/>
                <a:ea typeface="微软雅黑" pitchFamily="34" charset="-122"/>
              </a:rPr>
              <a:t>》</a:t>
            </a:r>
          </a:p>
          <a:p>
            <a:r>
              <a:rPr lang="en-US" altLang="zh-CN" sz="2800" b="1" dirty="0" smtClean="0">
                <a:solidFill>
                  <a:srgbClr val="0070C0"/>
                </a:solidFill>
                <a:latin typeface="微软雅黑" pitchFamily="34" charset="-122"/>
                <a:ea typeface="微软雅黑" pitchFamily="34" charset="-122"/>
              </a:rPr>
              <a:t>《</a:t>
            </a:r>
            <a:r>
              <a:rPr lang="zh-CN" altLang="zh-CN" sz="2800" b="1" dirty="0" smtClean="0">
                <a:solidFill>
                  <a:srgbClr val="0070C0"/>
                </a:solidFill>
                <a:latin typeface="微软雅黑" pitchFamily="34" charset="-122"/>
                <a:ea typeface="微软雅黑" pitchFamily="34" charset="-122"/>
              </a:rPr>
              <a:t>药品上市后监督管理办法</a:t>
            </a:r>
            <a:r>
              <a:rPr lang="en-US" altLang="zh-CN" sz="2800" b="1" dirty="0" smtClean="0">
                <a:solidFill>
                  <a:srgbClr val="0070C0"/>
                </a:solidFill>
                <a:latin typeface="微软雅黑" pitchFamily="34" charset="-122"/>
                <a:ea typeface="微软雅黑" pitchFamily="34" charset="-122"/>
              </a:rPr>
              <a:t>》</a:t>
            </a:r>
            <a:r>
              <a:rPr lang="zh-CN" altLang="zh-CN" sz="2800" dirty="0" smtClean="0">
                <a:solidFill>
                  <a:srgbClr val="0070C0"/>
                </a:solidFill>
              </a:rPr>
              <a:t> </a:t>
            </a:r>
            <a:endParaRPr lang="en-US" altLang="zh-CN" sz="2800" dirty="0" smtClean="0">
              <a:solidFill>
                <a:srgbClr val="0070C0"/>
              </a:solidFill>
            </a:endParaRPr>
          </a:p>
          <a:p>
            <a:r>
              <a:rPr lang="zh-CN" altLang="zh-CN" sz="2800" b="1" dirty="0" smtClean="0">
                <a:solidFill>
                  <a:srgbClr val="0070C0"/>
                </a:solidFill>
                <a:latin typeface="微软雅黑" pitchFamily="34" charset="-122"/>
                <a:ea typeface="微软雅黑" pitchFamily="34" charset="-122"/>
              </a:rPr>
              <a:t>《药物临床试验机构管理规定》</a:t>
            </a:r>
            <a:endParaRPr lang="en-US" altLang="zh-CN" sz="2800" b="1" dirty="0" smtClean="0">
              <a:solidFill>
                <a:srgbClr val="0070C0"/>
              </a:solidFill>
              <a:latin typeface="微软雅黑" pitchFamily="34" charset="-122"/>
              <a:ea typeface="微软雅黑" pitchFamily="34" charset="-122"/>
            </a:endParaRPr>
          </a:p>
          <a:p>
            <a:r>
              <a:rPr lang="en-US" altLang="zh-CN" sz="3600" b="1" dirty="0" smtClean="0">
                <a:solidFill>
                  <a:srgbClr val="0070C0"/>
                </a:solidFill>
                <a:latin typeface="微软雅黑" pitchFamily="34" charset="-122"/>
                <a:ea typeface="微软雅黑" pitchFamily="34" charset="-122"/>
              </a:rPr>
              <a:t>  ……</a:t>
            </a:r>
          </a:p>
          <a:p>
            <a:endParaRPr lang="zh-CN" altLang="en-US" sz="3200" dirty="0">
              <a:solidFill>
                <a:srgbClr val="2F5EB0"/>
              </a:solidFill>
            </a:endParaRP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rot="10800000" flipV="1">
            <a:off x="1201042" y="810924"/>
            <a:ext cx="1022513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04800" fontAlgn="base">
              <a:spcBef>
                <a:spcPct val="0"/>
              </a:spcBef>
              <a:spcAft>
                <a:spcPct val="0"/>
              </a:spcAft>
            </a:pPr>
            <a:r>
              <a:rPr lang="zh-CN" altLang="en-US" sz="2800" b="1" dirty="0" smtClean="0">
                <a:solidFill>
                  <a:srgbClr val="FF0000"/>
                </a:solidFill>
                <a:latin typeface="微软雅黑" pitchFamily="34" charset="-122"/>
                <a:ea typeface="微软雅黑" pitchFamily="34" charset="-122"/>
                <a:cs typeface="宋体" pitchFamily="2" charset="-122"/>
              </a:rPr>
              <a:t>（三）</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加强监管</a:t>
            </a:r>
            <a:r>
              <a:rPr lang="zh-CN" altLang="zh-CN" sz="2800" b="1" dirty="0" smtClean="0">
                <a:solidFill>
                  <a:srgbClr val="FF0000"/>
                </a:solidFill>
                <a:latin typeface="微软雅黑" pitchFamily="34" charset="-122"/>
                <a:ea typeface="微软雅黑" pitchFamily="34" charset="-122"/>
              </a:rPr>
              <a:t>技术机构</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能力建设</a:t>
            </a:r>
            <a:endPar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a:p>
            <a:pPr indent="304800" fontAlgn="base">
              <a:spcBef>
                <a:spcPct val="0"/>
              </a:spcBef>
              <a:spcAft>
                <a:spcPct val="0"/>
              </a:spcAft>
            </a:pPr>
            <a:r>
              <a:rPr lang="en-US" altLang="zh-CN" sz="2800" b="1" dirty="0" smtClean="0">
                <a:solidFill>
                  <a:srgbClr val="333333"/>
                </a:solidFill>
                <a:latin typeface="微软雅黑" pitchFamily="34" charset="-122"/>
                <a:ea typeface="微软雅黑" pitchFamily="34" charset="-122"/>
                <a:cs typeface="宋体" pitchFamily="2" charset="-122"/>
              </a:rPr>
              <a:t>   </a:t>
            </a:r>
            <a:r>
              <a:rPr lang="zh-CN" altLang="zh-CN" sz="2800" b="1" dirty="0" smtClean="0">
                <a:latin typeface="微软雅黑" pitchFamily="34" charset="-122"/>
                <a:ea typeface="微软雅黑" pitchFamily="34" charset="-122"/>
              </a:rPr>
              <a:t>《药品管理法》明确了</a:t>
            </a:r>
            <a:r>
              <a:rPr lang="zh-CN" altLang="zh-CN" sz="2800" b="1" dirty="0" smtClean="0">
                <a:solidFill>
                  <a:srgbClr val="0070C0"/>
                </a:solidFill>
                <a:latin typeface="微软雅黑" pitchFamily="34" charset="-122"/>
                <a:ea typeface="微软雅黑" pitchFamily="34" charset="-122"/>
              </a:rPr>
              <a:t>审评、检验、核查、监测与评价</a:t>
            </a:r>
            <a:r>
              <a:rPr lang="zh-CN" altLang="zh-CN" sz="2800" b="1" dirty="0" smtClean="0">
                <a:latin typeface="微软雅黑" pitchFamily="34" charset="-122"/>
                <a:ea typeface="微软雅黑" pitchFamily="34" charset="-122"/>
              </a:rPr>
              <a:t>等技术机构的地位，要求加强审评审批能力建设，建立</a:t>
            </a:r>
            <a:r>
              <a:rPr lang="zh-CN" altLang="zh-CN" sz="2800" b="1" dirty="0" smtClean="0">
                <a:solidFill>
                  <a:srgbClr val="FF0000"/>
                </a:solidFill>
                <a:latin typeface="微软雅黑" pitchFamily="34" charset="-122"/>
                <a:ea typeface="微软雅黑" pitchFamily="34" charset="-122"/>
              </a:rPr>
              <a:t>职业化、专业化检查员队伍。</a:t>
            </a:r>
          </a:p>
          <a:p>
            <a:pPr indent="304800" fontAlgn="base">
              <a:spcBef>
                <a:spcPct val="0"/>
              </a:spcBef>
              <a:spcAft>
                <a:spcPct val="0"/>
              </a:spcAft>
            </a:pPr>
            <a:r>
              <a:rPr lang="en-US" altLang="zh-CN" sz="2800" b="1" dirty="0" smtClean="0">
                <a:solidFill>
                  <a:srgbClr val="333333"/>
                </a:solidFill>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solidFill>
                  <a:srgbClr val="333333"/>
                </a:solidFill>
                <a:effectLst/>
                <a:latin typeface="微软雅黑" pitchFamily="34" charset="-122"/>
                <a:ea typeface="微软雅黑" pitchFamily="34" charset="-122"/>
                <a:cs typeface="宋体" pitchFamily="2" charset="-122"/>
              </a:rPr>
              <a:t>抓好职业化、专业化药品检查员队伍和监管技术机构建设</a:t>
            </a:r>
            <a:r>
              <a:rPr kumimoji="0" lang="zh-CN" altLang="en-US" sz="2800" b="1" i="0" u="none" strike="noStrike" cap="none" normalizeH="0" baseline="0" dirty="0" smtClean="0">
                <a:ln>
                  <a:noFill/>
                </a:ln>
                <a:solidFill>
                  <a:srgbClr val="333333"/>
                </a:solidFill>
                <a:effectLst/>
                <a:latin typeface="微软雅黑" pitchFamily="34" charset="-122"/>
                <a:ea typeface="微软雅黑" pitchFamily="34" charset="-122"/>
                <a:cs typeface="宋体" pitchFamily="2" charset="-122"/>
              </a:rPr>
              <a:t>是当前和今后一段时间的主要任务</a:t>
            </a:r>
            <a:r>
              <a:rPr lang="zh-CN" altLang="en-US" sz="2800" b="1" dirty="0" smtClean="0">
                <a:solidFill>
                  <a:srgbClr val="333333"/>
                </a:solidFill>
                <a:latin typeface="微软雅黑" pitchFamily="34" charset="-122"/>
                <a:ea typeface="微软雅黑" pitchFamily="34" charset="-122"/>
                <a:cs typeface="宋体" pitchFamily="2" charset="-122"/>
              </a:rPr>
              <a:t>。</a:t>
            </a:r>
            <a:endParaRPr lang="en-US" altLang="zh-CN" sz="2800" b="1" dirty="0" smtClean="0">
              <a:solidFill>
                <a:srgbClr val="333333"/>
              </a:solidFill>
              <a:latin typeface="微软雅黑" pitchFamily="34" charset="-122"/>
              <a:ea typeface="微软雅黑" pitchFamily="34" charset="-122"/>
              <a:cs typeface="宋体" pitchFamily="2" charset="-122"/>
            </a:endParaRPr>
          </a:p>
          <a:p>
            <a:pPr indent="304800" fontAlgn="base">
              <a:spcBef>
                <a:spcPct val="0"/>
              </a:spcBef>
              <a:spcAft>
                <a:spcPct val="0"/>
              </a:spcAft>
            </a:pPr>
            <a:r>
              <a:rPr lang="en-US" altLang="zh-CN" sz="2800" b="1" dirty="0" smtClean="0">
                <a:solidFill>
                  <a:srgbClr val="333333"/>
                </a:solidFill>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深化药品审评审批制度改革，进一步健全</a:t>
            </a:r>
            <a:r>
              <a:rPr lang="zh-CN" altLang="zh-CN" sz="2800" b="1" dirty="0" smtClean="0">
                <a:solidFill>
                  <a:srgbClr val="FF0000"/>
                </a:solidFill>
                <a:latin typeface="微软雅黑" pitchFamily="34" charset="-122"/>
                <a:ea typeface="微软雅黑" pitchFamily="34" charset="-122"/>
              </a:rPr>
              <a:t>沟通交流、专家咨询</a:t>
            </a:r>
            <a:r>
              <a:rPr lang="zh-CN" altLang="zh-CN" sz="2800" b="1" dirty="0" smtClean="0">
                <a:latin typeface="微软雅黑" pitchFamily="34" charset="-122"/>
                <a:ea typeface="微软雅黑" pitchFamily="34" charset="-122"/>
              </a:rPr>
              <a:t>等机制，优化审评审批流程，</a:t>
            </a:r>
            <a:r>
              <a:rPr kumimoji="0" lang="zh-CN" sz="2800" b="1" i="0" u="none" strike="noStrike" cap="none" normalizeH="0" baseline="0" dirty="0" smtClean="0">
                <a:ln>
                  <a:noFill/>
                </a:ln>
                <a:solidFill>
                  <a:srgbClr val="333333"/>
                </a:solidFill>
                <a:effectLst/>
                <a:latin typeface="微软雅黑" pitchFamily="34" charset="-122"/>
                <a:ea typeface="微软雅黑" pitchFamily="34" charset="-122"/>
                <a:cs typeface="宋体" pitchFamily="2" charset="-122"/>
              </a:rPr>
              <a:t>提高审评审批、检验核查、监测评价等能力，不断推进药品监管体系和监管能力现代化。</a:t>
            </a:r>
            <a:endPar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45059" y="1412776"/>
            <a:ext cx="9073008" cy="3970318"/>
          </a:xfrm>
          <a:prstGeom prst="rect">
            <a:avLst/>
          </a:prstGeom>
        </p:spPr>
        <p:txBody>
          <a:bodyPr wrap="square">
            <a:spAutoFit/>
          </a:bodyPr>
          <a:lstStyle/>
          <a:p>
            <a:r>
              <a:rPr lang="zh-CN" altLang="en-US" sz="2800" b="1" dirty="0" smtClean="0">
                <a:solidFill>
                  <a:srgbClr val="FF0000"/>
                </a:solidFill>
                <a:latin typeface="微软雅黑" pitchFamily="34" charset="-122"/>
                <a:ea typeface="微软雅黑" pitchFamily="34" charset="-122"/>
              </a:rPr>
              <a:t>（</a:t>
            </a:r>
            <a:r>
              <a:rPr lang="zh-CN" altLang="zh-CN" sz="2800" b="1" dirty="0" smtClean="0">
                <a:solidFill>
                  <a:srgbClr val="FF0000"/>
                </a:solidFill>
                <a:latin typeface="微软雅黑" pitchFamily="34" charset="-122"/>
                <a:ea typeface="微软雅黑" pitchFamily="34" charset="-122"/>
              </a:rPr>
              <a:t>四</a:t>
            </a:r>
            <a:r>
              <a:rPr lang="zh-CN" altLang="en-US" sz="2800" b="1" dirty="0" smtClean="0">
                <a:solidFill>
                  <a:srgbClr val="FF0000"/>
                </a:solidFill>
                <a:latin typeface="微软雅黑" pitchFamily="34" charset="-122"/>
                <a:ea typeface="微软雅黑" pitchFamily="34" charset="-122"/>
              </a:rPr>
              <a:t>）</a:t>
            </a:r>
            <a:r>
              <a:rPr lang="zh-CN" altLang="zh-CN" sz="2800" b="1" dirty="0" smtClean="0">
                <a:solidFill>
                  <a:srgbClr val="FF0000"/>
                </a:solidFill>
                <a:latin typeface="微软雅黑" pitchFamily="34" charset="-122"/>
                <a:ea typeface="微软雅黑" pitchFamily="34" charset="-122"/>
              </a:rPr>
              <a:t>要强化药品监管执法</a:t>
            </a:r>
            <a:r>
              <a:rPr lang="zh-CN" altLang="en-US" sz="2800" b="1" dirty="0" smtClean="0">
                <a:solidFill>
                  <a:srgbClr val="FF0000"/>
                </a:solidFill>
                <a:latin typeface="微软雅黑" pitchFamily="34" charset="-122"/>
                <a:ea typeface="微软雅黑" pitchFamily="34" charset="-122"/>
              </a:rPr>
              <a:t>的研究</a:t>
            </a:r>
            <a:endParaRPr lang="en-US" altLang="zh-CN" sz="2800" b="1" dirty="0" smtClean="0">
              <a:solidFill>
                <a:srgbClr val="FF0000"/>
              </a:solidFill>
              <a:latin typeface="微软雅黑" pitchFamily="34" charset="-122"/>
              <a:ea typeface="微软雅黑" pitchFamily="34" charset="-122"/>
            </a:endParaRPr>
          </a:p>
          <a:p>
            <a:r>
              <a:rPr lang="en-US" altLang="zh-CN" sz="2800" b="1" dirty="0" smtClean="0">
                <a:solidFill>
                  <a:srgbClr val="FF0000"/>
                </a:solidFill>
                <a:latin typeface="微软雅黑" pitchFamily="34" charset="-122"/>
                <a:ea typeface="微软雅黑" pitchFamily="34" charset="-122"/>
              </a:rPr>
              <a:t>      </a:t>
            </a:r>
          </a:p>
          <a:p>
            <a:r>
              <a:rPr lang="en-US" altLang="zh-CN" sz="2800" b="1" dirty="0" smtClean="0">
                <a:latin typeface="微软雅黑" pitchFamily="34" charset="-122"/>
                <a:ea typeface="微软雅黑" pitchFamily="34" charset="-122"/>
              </a:rPr>
              <a:t>      </a:t>
            </a:r>
          </a:p>
          <a:p>
            <a:r>
              <a:rPr lang="en-US" altLang="zh-CN" sz="2800" dirty="0" smtClean="0">
                <a:solidFill>
                  <a:srgbClr val="333333"/>
                </a:solidFill>
                <a:latin typeface="Arial" pitchFamily="34" charset="0"/>
                <a:ea typeface="宋体" pitchFamily="2" charset="-122"/>
                <a:cs typeface="宋体" pitchFamily="2" charset="-122"/>
              </a:rPr>
              <a:t>       </a:t>
            </a:r>
            <a:r>
              <a:rPr lang="zh-CN" altLang="zh-CN" sz="2800" b="1" dirty="0" smtClean="0">
                <a:solidFill>
                  <a:srgbClr val="333333"/>
                </a:solidFill>
                <a:latin typeface="微软雅黑" pitchFamily="34" charset="-122"/>
                <a:ea typeface="微软雅黑" pitchFamily="34" charset="-122"/>
                <a:cs typeface="宋体" pitchFamily="2" charset="-122"/>
              </a:rPr>
              <a:t>围绕鼓励</a:t>
            </a:r>
            <a:r>
              <a:rPr lang="zh-CN" altLang="zh-CN" sz="2800" b="1" dirty="0" smtClean="0">
                <a:solidFill>
                  <a:srgbClr val="0070C0"/>
                </a:solidFill>
                <a:latin typeface="微软雅黑" pitchFamily="34" charset="-122"/>
                <a:ea typeface="微软雅黑" pitchFamily="34" charset="-122"/>
                <a:cs typeface="宋体" pitchFamily="2" charset="-122"/>
              </a:rPr>
              <a:t>创新、全生命周期管理</a:t>
            </a:r>
            <a:r>
              <a:rPr lang="zh-CN" altLang="zh-CN" sz="2800" b="1" dirty="0" smtClean="0">
                <a:solidFill>
                  <a:srgbClr val="333333"/>
                </a:solidFill>
                <a:latin typeface="微软雅黑" pitchFamily="34" charset="-122"/>
                <a:ea typeface="微软雅黑" pitchFamily="34" charset="-122"/>
                <a:cs typeface="宋体" pitchFamily="2" charset="-122"/>
              </a:rPr>
              <a:t>要求，药品上市许可持有人、药品追溯、药物警戒、药品安全信息统一公布、处罚到人等多项重大制度创新</a:t>
            </a:r>
            <a:r>
              <a:rPr lang="zh-CN" altLang="en-US" sz="2800" b="1" dirty="0" smtClean="0">
                <a:solidFill>
                  <a:srgbClr val="333333"/>
                </a:solidFill>
                <a:latin typeface="微软雅黑" pitchFamily="34" charset="-122"/>
                <a:ea typeface="微软雅黑" pitchFamily="34" charset="-122"/>
                <a:cs typeface="宋体" pitchFamily="2" charset="-122"/>
              </a:rPr>
              <a:t>的实施开展研究</a:t>
            </a:r>
            <a:endParaRPr lang="en-US" altLang="zh-CN" sz="2800" b="1" dirty="0" smtClean="0">
              <a:solidFill>
                <a:srgbClr val="333333"/>
              </a:solidFill>
              <a:latin typeface="微软雅黑" pitchFamily="34" charset="-122"/>
              <a:ea typeface="微软雅黑" pitchFamily="34" charset="-122"/>
              <a:cs typeface="宋体" pitchFamily="2" charset="-122"/>
            </a:endParaRPr>
          </a:p>
          <a:p>
            <a:r>
              <a:rPr lang="en-US" altLang="zh-CN" sz="2800" b="1" dirty="0" smtClean="0">
                <a:solidFill>
                  <a:srgbClr val="333333"/>
                </a:solidFill>
                <a:latin typeface="微软雅黑" pitchFamily="34" charset="-122"/>
                <a:ea typeface="微软雅黑" pitchFamily="34" charset="-122"/>
              </a:rPr>
              <a:t>      </a:t>
            </a:r>
            <a:r>
              <a:rPr lang="en-US" altLang="zh-CN" sz="2800" b="1" dirty="0" smtClean="0">
                <a:solidFill>
                  <a:srgbClr val="FF0000"/>
                </a:solidFill>
                <a:latin typeface="微软雅黑" pitchFamily="34" charset="-122"/>
                <a:ea typeface="微软雅黑" pitchFamily="34" charset="-122"/>
              </a:rPr>
              <a:t>GMP</a:t>
            </a:r>
            <a:r>
              <a:rPr lang="zh-CN" altLang="zh-CN" sz="2800" b="1" dirty="0" smtClean="0">
                <a:solidFill>
                  <a:srgbClr val="FF0000"/>
                </a:solidFill>
                <a:latin typeface="微软雅黑" pitchFamily="34" charset="-122"/>
                <a:ea typeface="微软雅黑" pitchFamily="34" charset="-122"/>
              </a:rPr>
              <a:t>和</a:t>
            </a:r>
            <a:r>
              <a:rPr lang="en-US" altLang="zh-CN" sz="2800" b="1" dirty="0" smtClean="0">
                <a:solidFill>
                  <a:srgbClr val="FF0000"/>
                </a:solidFill>
                <a:latin typeface="微软雅黑" pitchFamily="34" charset="-122"/>
                <a:ea typeface="微软雅黑" pitchFamily="34" charset="-122"/>
              </a:rPr>
              <a:t>GSP</a:t>
            </a:r>
            <a:r>
              <a:rPr lang="zh-CN" altLang="zh-CN" sz="2800" b="1" dirty="0" smtClean="0">
                <a:solidFill>
                  <a:srgbClr val="FF0000"/>
                </a:solidFill>
                <a:latin typeface="微软雅黑" pitchFamily="34" charset="-122"/>
                <a:ea typeface="微软雅黑" pitchFamily="34" charset="-122"/>
              </a:rPr>
              <a:t>认证取消后药品生产经营的</a:t>
            </a:r>
            <a:r>
              <a:rPr lang="zh-CN" altLang="en-US" sz="2800" b="1" dirty="0" smtClean="0">
                <a:solidFill>
                  <a:srgbClr val="FF0000"/>
                </a:solidFill>
                <a:latin typeface="微软雅黑" pitchFamily="34" charset="-122"/>
                <a:ea typeface="微软雅黑" pitchFamily="34" charset="-122"/>
              </a:rPr>
              <a:t>管理</a:t>
            </a:r>
            <a:endParaRPr lang="en-US" altLang="zh-CN" sz="2800" b="1" dirty="0" smtClean="0">
              <a:solidFill>
                <a:srgbClr val="FF0000"/>
              </a:solidFill>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行政处罚幅度大幅提升后自由裁量权的规范等问题</a:t>
            </a:r>
            <a:endParaRPr lang="en-US" altLang="zh-CN" sz="2800" b="1" dirty="0" smtClean="0">
              <a:latin typeface="微软雅黑" pitchFamily="34" charset="-122"/>
              <a:ea typeface="微软雅黑" pitchFamily="34" charset="-122"/>
            </a:endParaRPr>
          </a:p>
          <a:p>
            <a:endParaRPr lang="zh-CN" altLang="en-US" sz="2800" b="1" dirty="0">
              <a:latin typeface="微软雅黑" pitchFamily="34" charset="-122"/>
              <a:ea typeface="微软雅黑" pitchFamily="34" charset="-122"/>
            </a:endParaRPr>
          </a:p>
        </p:txBody>
      </p:sp>
      <p:sp>
        <p:nvSpPr>
          <p:cNvPr id="3" name="矩形 2"/>
          <p:cNvSpPr/>
          <p:nvPr/>
        </p:nvSpPr>
        <p:spPr>
          <a:xfrm>
            <a:off x="3049588" y="2967335"/>
            <a:ext cx="6096000" cy="646331"/>
          </a:xfrm>
          <a:prstGeom prst="rect">
            <a:avLst/>
          </a:prstGeom>
        </p:spPr>
        <p:txBody>
          <a:bodyPr>
            <a:spAutoFit/>
          </a:bodyPr>
          <a:lstStyle/>
          <a:p>
            <a:r>
              <a:rPr lang="zh-CN" altLang="en-US" b="1" dirty="0" smtClean="0">
                <a:solidFill>
                  <a:srgbClr val="2F5EB0"/>
                </a:solidFill>
                <a:latin typeface="微软雅黑" pitchFamily="34" charset="-122"/>
                <a:ea typeface="微软雅黑" pitchFamily="34" charset="-122"/>
                <a:cs typeface="宋体" pitchFamily="2" charset="-122"/>
              </a:rPr>
              <a:t>  </a:t>
            </a:r>
            <a:endParaRPr lang="zh-CN" altLang="en-US" dirty="0" smtClean="0">
              <a:solidFill>
                <a:srgbClr val="2F5EB0"/>
              </a:solidFill>
            </a:endParaRPr>
          </a:p>
          <a:p>
            <a:pPr fontAlgn="t">
              <a:spcBef>
                <a:spcPct val="0"/>
              </a:spcBef>
              <a:spcAft>
                <a:spcPct val="0"/>
              </a:spcAft>
            </a:pPr>
            <a:r>
              <a:rPr lang="en-US" altLang="zh-CN" b="1" dirty="0" smtClean="0">
                <a:solidFill>
                  <a:srgbClr val="FF0000"/>
                </a:solidFill>
                <a:latin typeface="微软雅黑" pitchFamily="34" charset="-122"/>
                <a:ea typeface="微软雅黑" pitchFamily="34" charset="-122"/>
                <a:cs typeface="宋体" pitchFamily="2" charset="-122"/>
              </a:rPr>
              <a:t>      </a:t>
            </a:r>
            <a:endParaRPr lang="zh-CN" altLang="zh-CN" dirty="0" smtClean="0">
              <a:latin typeface="微软雅黑" pitchFamily="34" charset="-122"/>
              <a:ea typeface="微软雅黑" pitchFamily="34" charset="-122"/>
            </a:endParaRPr>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137147" y="764704"/>
            <a:ext cx="7920880" cy="7719036"/>
          </a:xfrm>
          <a:prstGeom prst="rect">
            <a:avLst/>
          </a:prstGeom>
        </p:spPr>
        <p:txBody>
          <a:bodyPr wrap="square">
            <a:spAutoFit/>
          </a:bodyPr>
          <a:lstStyle/>
          <a:p>
            <a:r>
              <a:rPr lang="zh-CN" altLang="en-US" sz="2400" b="1" dirty="0" smtClean="0">
                <a:solidFill>
                  <a:srgbClr val="2F5EB0"/>
                </a:solidFill>
                <a:latin typeface="微软雅黑" pitchFamily="34" charset="-122"/>
                <a:ea typeface="微软雅黑" pitchFamily="34" charset="-122"/>
                <a:cs typeface="宋体" pitchFamily="2" charset="-122"/>
              </a:rPr>
              <a:t>（五）</a:t>
            </a:r>
            <a:r>
              <a:rPr lang="zh-CN" altLang="zh-CN" sz="2400" b="1" dirty="0" smtClean="0">
                <a:solidFill>
                  <a:srgbClr val="0D6FB8"/>
                </a:solidFill>
                <a:latin typeface="微软雅黑" pitchFamily="34" charset="-122"/>
                <a:ea typeface="微软雅黑" pitchFamily="34" charset="-122"/>
              </a:rPr>
              <a:t>企业</a:t>
            </a:r>
            <a:r>
              <a:rPr lang="zh-CN" altLang="en-US" sz="2400" b="1" dirty="0" smtClean="0">
                <a:solidFill>
                  <a:srgbClr val="0D6FB8"/>
                </a:solidFill>
                <a:latin typeface="微软雅黑" pitchFamily="34" charset="-122"/>
                <a:ea typeface="微软雅黑" pitchFamily="34" charset="-122"/>
              </a:rPr>
              <a:t>、事业单位</a:t>
            </a:r>
            <a:r>
              <a:rPr lang="zh-CN" altLang="en-US" sz="2400" b="1" dirty="0" smtClean="0">
                <a:solidFill>
                  <a:srgbClr val="2F5EB0"/>
                </a:solidFill>
                <a:latin typeface="微软雅黑" pitchFamily="34" charset="-122"/>
                <a:ea typeface="微软雅黑" pitchFamily="34" charset="-122"/>
                <a:cs typeface="宋体" pitchFamily="2" charset="-122"/>
              </a:rPr>
              <a:t>落实好</a:t>
            </a:r>
            <a:r>
              <a:rPr lang="zh-CN" altLang="zh-CN" sz="2400" b="1" dirty="0" smtClean="0">
                <a:solidFill>
                  <a:srgbClr val="0D6FB8"/>
                </a:solidFill>
                <a:latin typeface="微软雅黑" pitchFamily="34" charset="-122"/>
                <a:ea typeface="微软雅黑" pitchFamily="34" charset="-122"/>
              </a:rPr>
              <a:t>主体责任</a:t>
            </a:r>
            <a:r>
              <a:rPr lang="zh-CN" altLang="en-US" sz="2400" b="1" dirty="0" smtClean="0">
                <a:solidFill>
                  <a:srgbClr val="0D6FB8"/>
                </a:solidFill>
                <a:latin typeface="微软雅黑" pitchFamily="34" charset="-122"/>
                <a:ea typeface="微软雅黑" pitchFamily="34" charset="-122"/>
              </a:rPr>
              <a:t>，依法生产、经营、使用药品</a:t>
            </a:r>
            <a:endParaRPr lang="en-US" altLang="zh-CN" sz="2400" b="1" dirty="0" smtClean="0">
              <a:solidFill>
                <a:srgbClr val="0D6FB8"/>
              </a:solidFill>
              <a:latin typeface="微软雅黑" pitchFamily="34" charset="-122"/>
              <a:ea typeface="微软雅黑" pitchFamily="34" charset="-122"/>
            </a:endParaRPr>
          </a:p>
          <a:p>
            <a:r>
              <a:rPr lang="en-US" altLang="zh-CN" sz="2400" b="1" dirty="0" smtClean="0">
                <a:solidFill>
                  <a:srgbClr val="0D6FB8"/>
                </a:solidFill>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从事药品生产活动应当遵守的规定</a:t>
            </a:r>
            <a:endParaRPr lang="en-US" altLang="zh-CN" sz="2400" b="1" dirty="0" smtClean="0">
              <a:solidFill>
                <a:srgbClr val="FF0000"/>
              </a:solidFill>
              <a:latin typeface="微软雅黑" pitchFamily="34" charset="-122"/>
              <a:ea typeface="微软雅黑" pitchFamily="34" charset="-122"/>
            </a:endParaRPr>
          </a:p>
          <a:p>
            <a:pPr>
              <a:lnSpc>
                <a:spcPct val="150000"/>
              </a:lnSpc>
              <a:defRPr/>
            </a:pPr>
            <a:r>
              <a:rPr lang="en-US" altLang="zh-CN" sz="2400" b="1" dirty="0" smtClean="0">
                <a:solidFill>
                  <a:srgbClr val="FF0000"/>
                </a:solidFill>
                <a:latin typeface="微软雅黑" pitchFamily="34" charset="-122"/>
                <a:ea typeface="微软雅黑" pitchFamily="34" charset="-122"/>
              </a:rPr>
              <a:t>       </a:t>
            </a:r>
            <a:r>
              <a:rPr lang="en-US" altLang="zh-CN" sz="2400" b="1" dirty="0" smtClean="0">
                <a:solidFill>
                  <a:srgbClr val="0070C0"/>
                </a:solidFill>
                <a:latin typeface="微软雅黑" pitchFamily="34" charset="-122"/>
                <a:ea typeface="微软雅黑" pitchFamily="34" charset="-122"/>
              </a:rPr>
              <a:t>1.</a:t>
            </a:r>
            <a:r>
              <a:rPr lang="zh-CN" altLang="en-US" sz="2400" b="1" dirty="0" smtClean="0">
                <a:solidFill>
                  <a:srgbClr val="0070C0"/>
                </a:solidFill>
                <a:latin typeface="微软雅黑" pitchFamily="34" charset="-122"/>
                <a:ea typeface="微软雅黑" pitchFamily="34" charset="-122"/>
              </a:rPr>
              <a:t>遵守</a:t>
            </a:r>
            <a:r>
              <a:rPr lang="en-US" altLang="zh-CN" sz="2400" b="1" dirty="0" smtClean="0">
                <a:solidFill>
                  <a:srgbClr val="0070C0"/>
                </a:solidFill>
                <a:latin typeface="微软雅黑" pitchFamily="34" charset="-122"/>
                <a:ea typeface="微软雅黑" pitchFamily="34" charset="-122"/>
              </a:rPr>
              <a:t>GMP</a:t>
            </a:r>
          </a:p>
          <a:p>
            <a:pPr>
              <a:lnSpc>
                <a:spcPct val="150000"/>
              </a:lnSpc>
              <a:defRPr/>
            </a:pPr>
            <a:r>
              <a:rPr lang="zh-CN" altLang="en-US" sz="2400" b="1" dirty="0" smtClean="0">
                <a:solidFill>
                  <a:srgbClr val="0070C0"/>
                </a:solidFill>
                <a:latin typeface="微软雅黑" pitchFamily="34" charset="-122"/>
                <a:ea typeface="微软雅黑" pitchFamily="34" charset="-122"/>
              </a:rPr>
              <a:t>       </a:t>
            </a:r>
            <a:r>
              <a:rPr lang="en-US" altLang="zh-CN" sz="2400" b="1" dirty="0" smtClean="0">
                <a:solidFill>
                  <a:srgbClr val="0070C0"/>
                </a:solidFill>
                <a:latin typeface="微软雅黑" pitchFamily="34" charset="-122"/>
                <a:ea typeface="微软雅黑" pitchFamily="34" charset="-122"/>
              </a:rPr>
              <a:t>2.</a:t>
            </a:r>
            <a:r>
              <a:rPr lang="zh-CN" altLang="zh-CN" sz="2400" b="1" dirty="0" smtClean="0">
                <a:solidFill>
                  <a:srgbClr val="0070C0"/>
                </a:solidFill>
                <a:latin typeface="微软雅黑" pitchFamily="34" charset="-122"/>
                <a:ea typeface="微软雅黑" pitchFamily="34" charset="-122"/>
                <a:cs typeface="宋体" pitchFamily="2" charset="-122"/>
              </a:rPr>
              <a:t>关键人员对药品质量负</a:t>
            </a:r>
            <a:r>
              <a:rPr lang="zh-CN" altLang="en-US" sz="2400" b="1" dirty="0" smtClean="0">
                <a:solidFill>
                  <a:srgbClr val="0070C0"/>
                </a:solidFill>
                <a:latin typeface="微软雅黑" pitchFamily="34" charset="-122"/>
                <a:ea typeface="微软雅黑" pitchFamily="34" charset="-122"/>
                <a:cs typeface="宋体" pitchFamily="2" charset="-122"/>
              </a:rPr>
              <a:t>全</a:t>
            </a:r>
            <a:r>
              <a:rPr lang="zh-CN" altLang="zh-CN" sz="2400" b="1" dirty="0" smtClean="0">
                <a:solidFill>
                  <a:srgbClr val="0070C0"/>
                </a:solidFill>
                <a:latin typeface="微软雅黑" pitchFamily="34" charset="-122"/>
                <a:ea typeface="微软雅黑" pitchFamily="34" charset="-122"/>
                <a:cs typeface="宋体" pitchFamily="2" charset="-122"/>
              </a:rPr>
              <a:t>责</a:t>
            </a:r>
            <a:endParaRPr lang="en-US" altLang="zh-CN" sz="2400" b="1" dirty="0" smtClean="0">
              <a:solidFill>
                <a:srgbClr val="0070C0"/>
              </a:solidFill>
              <a:latin typeface="微软雅黑" pitchFamily="34" charset="-122"/>
              <a:ea typeface="微软雅黑" pitchFamily="34" charset="-122"/>
              <a:cs typeface="宋体" pitchFamily="2" charset="-122"/>
            </a:endParaRPr>
          </a:p>
          <a:p>
            <a:pPr>
              <a:lnSpc>
                <a:spcPct val="120000"/>
              </a:lnSpc>
              <a:defRPr/>
            </a:pPr>
            <a:r>
              <a:rPr lang="en-US" altLang="zh-CN" sz="2400" b="1" dirty="0" smtClean="0">
                <a:solidFill>
                  <a:srgbClr val="0070C0"/>
                </a:solidFill>
                <a:latin typeface="微软雅黑" pitchFamily="34" charset="-122"/>
                <a:ea typeface="微软雅黑" pitchFamily="34" charset="-122"/>
              </a:rPr>
              <a:t>       3.</a:t>
            </a:r>
            <a:r>
              <a:rPr lang="zh-CN" altLang="en-US" sz="2400" b="1" dirty="0" smtClean="0">
                <a:solidFill>
                  <a:srgbClr val="0070C0"/>
                </a:solidFill>
                <a:latin typeface="微软雅黑" pitchFamily="34" charset="-122"/>
                <a:ea typeface="微软雅黑" pitchFamily="34" charset="-122"/>
              </a:rPr>
              <a:t>按照生产工艺生产 </a:t>
            </a:r>
            <a:r>
              <a:rPr lang="en-US" altLang="zh-CN" sz="2400" b="1" dirty="0" smtClean="0">
                <a:latin typeface="微软雅黑" pitchFamily="34" charset="-122"/>
                <a:ea typeface="微软雅黑" pitchFamily="34" charset="-122"/>
              </a:rPr>
              <a:t> </a:t>
            </a:r>
          </a:p>
          <a:p>
            <a:pPr>
              <a:lnSpc>
                <a:spcPct val="120000"/>
              </a:lnSpc>
              <a:defRPr/>
            </a:pPr>
            <a:r>
              <a:rPr lang="en-US" altLang="zh-CN" sz="2400" b="1" dirty="0" smtClean="0">
                <a:solidFill>
                  <a:srgbClr val="FF0000"/>
                </a:solidFill>
                <a:latin typeface="微软雅黑" pitchFamily="34" charset="-122"/>
                <a:ea typeface="微软雅黑" pitchFamily="34" charset="-122"/>
              </a:rPr>
              <a:t>       4.</a:t>
            </a:r>
            <a:r>
              <a:rPr lang="zh-CN" altLang="en-US" sz="2400" b="1" dirty="0" smtClean="0">
                <a:solidFill>
                  <a:srgbClr val="FF0000"/>
                </a:solidFill>
                <a:latin typeface="微软雅黑" pitchFamily="34" charset="-122"/>
                <a:ea typeface="微软雅黑" pitchFamily="34" charset="-122"/>
              </a:rPr>
              <a:t>生产、检验记录应当完整准确，不得编造。</a:t>
            </a:r>
            <a:endParaRPr lang="en-US" altLang="zh-CN" sz="2400" b="1" dirty="0" smtClean="0">
              <a:solidFill>
                <a:srgbClr val="0070C0"/>
              </a:solidFill>
              <a:latin typeface="微软雅黑" pitchFamily="34" charset="-122"/>
              <a:ea typeface="微软雅黑" pitchFamily="34" charset="-122"/>
            </a:endParaRPr>
          </a:p>
          <a:p>
            <a:pPr>
              <a:lnSpc>
                <a:spcPct val="150000"/>
              </a:lnSpc>
              <a:defRPr/>
            </a:pPr>
            <a:r>
              <a:rPr lang="en-US" altLang="zh-CN" sz="2400" b="1" dirty="0" smtClean="0">
                <a:solidFill>
                  <a:srgbClr val="0070C0"/>
                </a:solidFill>
                <a:latin typeface="微软雅黑" pitchFamily="34" charset="-122"/>
                <a:ea typeface="微软雅黑" pitchFamily="34" charset="-122"/>
              </a:rPr>
              <a:t>       5.</a:t>
            </a:r>
            <a:r>
              <a:rPr lang="zh-CN" altLang="en-US" sz="2400" b="1" dirty="0" smtClean="0">
                <a:solidFill>
                  <a:srgbClr val="0070C0"/>
                </a:solidFill>
                <a:latin typeface="微软雅黑" pitchFamily="34" charset="-122"/>
                <a:ea typeface="微软雅黑" pitchFamily="34" charset="-122"/>
              </a:rPr>
              <a:t>对中药饮片炮制的规定</a:t>
            </a:r>
            <a:endParaRPr lang="en-US" altLang="zh-CN" sz="2400" b="1" dirty="0" smtClean="0">
              <a:solidFill>
                <a:srgbClr val="0070C0"/>
              </a:solidFill>
              <a:latin typeface="微软雅黑" pitchFamily="34" charset="-122"/>
              <a:ea typeface="微软雅黑" pitchFamily="34" charset="-122"/>
            </a:endParaRPr>
          </a:p>
          <a:p>
            <a:pPr marL="514350" indent="-514350">
              <a:lnSpc>
                <a:spcPct val="150000"/>
              </a:lnSpc>
              <a:defRPr/>
            </a:pPr>
            <a:r>
              <a:rPr lang="en-US" altLang="zh-CN" sz="2400" b="1" dirty="0" smtClean="0">
                <a:solidFill>
                  <a:srgbClr val="0070C0"/>
                </a:solidFill>
                <a:latin typeface="微软雅黑" pitchFamily="34" charset="-122"/>
                <a:ea typeface="微软雅黑" pitchFamily="34" charset="-122"/>
              </a:rPr>
              <a:t>       6.</a:t>
            </a:r>
            <a:r>
              <a:rPr lang="zh-CN" altLang="zh-CN" sz="2400" b="1" dirty="0" smtClean="0">
                <a:solidFill>
                  <a:srgbClr val="0070C0"/>
                </a:solidFill>
                <a:latin typeface="微软雅黑" pitchFamily="34" charset="-122"/>
                <a:ea typeface="微软雅黑" pitchFamily="34" charset="-122"/>
              </a:rPr>
              <a:t>对生产所需原料、辅料的</a:t>
            </a:r>
            <a:r>
              <a:rPr lang="zh-CN" altLang="en-US" sz="2400" b="1" dirty="0" smtClean="0">
                <a:solidFill>
                  <a:srgbClr val="0070C0"/>
                </a:solidFill>
                <a:latin typeface="微软雅黑" pitchFamily="34" charset="-122"/>
                <a:ea typeface="微软雅黑" pitchFamily="34" charset="-122"/>
              </a:rPr>
              <a:t>要求</a:t>
            </a:r>
            <a:endParaRPr lang="en-US" altLang="zh-CN" sz="2400" b="1" dirty="0" smtClean="0">
              <a:solidFill>
                <a:srgbClr val="0070C0"/>
              </a:solidFill>
              <a:latin typeface="微软雅黑" pitchFamily="34" charset="-122"/>
              <a:ea typeface="微软雅黑" pitchFamily="34" charset="-122"/>
            </a:endParaRPr>
          </a:p>
          <a:p>
            <a:pPr marL="514350" indent="-514350">
              <a:lnSpc>
                <a:spcPct val="150000"/>
              </a:lnSpc>
              <a:defRPr/>
            </a:pPr>
            <a:r>
              <a:rPr lang="en-US" altLang="zh-CN" sz="2400" b="1" dirty="0" smtClean="0">
                <a:solidFill>
                  <a:srgbClr val="0070C0"/>
                </a:solidFill>
                <a:latin typeface="微软雅黑" pitchFamily="34" charset="-122"/>
                <a:ea typeface="微软雅黑" pitchFamily="34" charset="-122"/>
              </a:rPr>
              <a:t>       7.</a:t>
            </a:r>
            <a:r>
              <a:rPr lang="zh-CN" altLang="zh-CN" sz="2400" b="1" dirty="0" smtClean="0">
                <a:solidFill>
                  <a:srgbClr val="0070C0"/>
                </a:solidFill>
                <a:latin typeface="微软雅黑" pitchFamily="34" charset="-122"/>
                <a:ea typeface="微软雅黑" pitchFamily="34" charset="-122"/>
              </a:rPr>
              <a:t>药品生产检验的规定</a:t>
            </a:r>
            <a:endParaRPr lang="en-US" altLang="zh-CN" sz="2400" b="1" dirty="0" smtClean="0">
              <a:solidFill>
                <a:srgbClr val="0070C0"/>
              </a:solidFill>
              <a:latin typeface="微软雅黑" pitchFamily="34" charset="-122"/>
              <a:ea typeface="微软雅黑" pitchFamily="34" charset="-122"/>
            </a:endParaRPr>
          </a:p>
          <a:p>
            <a:pPr marL="514350" indent="-514350">
              <a:lnSpc>
                <a:spcPct val="150000"/>
              </a:lnSpc>
              <a:defRPr/>
            </a:pPr>
            <a:r>
              <a:rPr lang="en-US" altLang="zh-CN" sz="2400" b="1" dirty="0" smtClean="0">
                <a:solidFill>
                  <a:srgbClr val="0070C0"/>
                </a:solidFill>
                <a:latin typeface="微软雅黑" pitchFamily="34" charset="-122"/>
                <a:ea typeface="微软雅黑" pitchFamily="34" charset="-122"/>
              </a:rPr>
              <a:t>       8.</a:t>
            </a:r>
            <a:r>
              <a:rPr lang="zh-CN" altLang="zh-CN" sz="2400" b="1" dirty="0" smtClean="0">
                <a:solidFill>
                  <a:srgbClr val="0070C0"/>
                </a:solidFill>
                <a:latin typeface="微软雅黑" pitchFamily="34" charset="-122"/>
                <a:ea typeface="微软雅黑" pitchFamily="34" charset="-122"/>
              </a:rPr>
              <a:t>药品</a:t>
            </a:r>
            <a:r>
              <a:rPr lang="zh-CN" altLang="en-US" sz="2400" b="1" dirty="0" smtClean="0">
                <a:solidFill>
                  <a:srgbClr val="0070C0"/>
                </a:solidFill>
                <a:latin typeface="微软雅黑" pitchFamily="34" charset="-122"/>
                <a:ea typeface="微软雅黑" pitchFamily="34" charset="-122"/>
              </a:rPr>
              <a:t>包装规定</a:t>
            </a:r>
            <a:endParaRPr lang="en-US" altLang="zh-CN" sz="2400" b="1" dirty="0" smtClean="0">
              <a:solidFill>
                <a:srgbClr val="0070C0"/>
              </a:solidFill>
              <a:latin typeface="微软雅黑" pitchFamily="34" charset="-122"/>
              <a:ea typeface="微软雅黑" pitchFamily="34" charset="-122"/>
            </a:endParaRPr>
          </a:p>
          <a:p>
            <a:pPr marL="514350" indent="-514350">
              <a:lnSpc>
                <a:spcPct val="150000"/>
              </a:lnSpc>
              <a:defRPr/>
            </a:pPr>
            <a:r>
              <a:rPr lang="en-US" altLang="zh-CN" sz="2400" b="1" dirty="0" smtClean="0">
                <a:solidFill>
                  <a:srgbClr val="0070C0"/>
                </a:solidFill>
                <a:latin typeface="微软雅黑" pitchFamily="34" charset="-122"/>
                <a:ea typeface="微软雅黑" pitchFamily="34" charset="-122"/>
              </a:rPr>
              <a:t>       9.</a:t>
            </a:r>
            <a:r>
              <a:rPr lang="zh-CN" altLang="en-US" sz="2400" b="1" dirty="0" smtClean="0">
                <a:solidFill>
                  <a:srgbClr val="0070C0"/>
                </a:solidFill>
                <a:latin typeface="微软雅黑" pitchFamily="34" charset="-122"/>
                <a:ea typeface="微软雅黑" pitchFamily="34" charset="-122"/>
              </a:rPr>
              <a:t>对工作人员健康检查的规定　　</a:t>
            </a:r>
            <a:endParaRPr lang="en-US" altLang="zh-CN" sz="2400" b="1" dirty="0" smtClean="0">
              <a:solidFill>
                <a:srgbClr val="0070C0"/>
              </a:solidFill>
              <a:latin typeface="微软雅黑" pitchFamily="34" charset="-122"/>
              <a:ea typeface="微软雅黑" pitchFamily="34" charset="-122"/>
              <a:cs typeface="宋体" pitchFamily="2" charset="-122"/>
            </a:endParaRPr>
          </a:p>
          <a:p>
            <a:pPr>
              <a:lnSpc>
                <a:spcPct val="150000"/>
              </a:lnSpc>
              <a:defRPr/>
            </a:pPr>
            <a:r>
              <a:rPr lang="zh-CN" altLang="en-US" sz="2400" b="1" dirty="0" smtClean="0">
                <a:solidFill>
                  <a:srgbClr val="0070C0"/>
                </a:solidFill>
                <a:latin typeface="微软雅黑" pitchFamily="34" charset="-122"/>
                <a:ea typeface="微软雅黑" pitchFamily="34" charset="-122"/>
              </a:rPr>
              <a:t>        </a:t>
            </a:r>
          </a:p>
          <a:p>
            <a:endParaRPr lang="zh-CN" altLang="en-US" sz="2400" dirty="0" smtClean="0">
              <a:solidFill>
                <a:srgbClr val="FF0000"/>
              </a:solidFill>
              <a:latin typeface="微软雅黑" pitchFamily="34" charset="-122"/>
              <a:ea typeface="微软雅黑" pitchFamily="34" charset="-122"/>
            </a:endParaRPr>
          </a:p>
          <a:p>
            <a:endParaRPr lang="en-US" altLang="zh-CN" b="1" dirty="0" smtClean="0">
              <a:solidFill>
                <a:srgbClr val="0D6FB8"/>
              </a:solidFill>
              <a:latin typeface="微软雅黑" pitchFamily="34" charset="-122"/>
              <a:ea typeface="微软雅黑" pitchFamily="34" charset="-122"/>
            </a:endParaRPr>
          </a:p>
          <a:p>
            <a:r>
              <a:rPr lang="zh-CN" altLang="en-US" b="1" dirty="0" smtClean="0">
                <a:solidFill>
                  <a:srgbClr val="2F5EB0"/>
                </a:solidFill>
                <a:latin typeface="微软雅黑" pitchFamily="34" charset="-122"/>
                <a:ea typeface="微软雅黑" pitchFamily="34" charset="-122"/>
                <a:cs typeface="宋体" pitchFamily="2" charset="-122"/>
              </a:rPr>
              <a:t>  </a:t>
            </a:r>
            <a:endParaRPr lang="zh-CN" altLang="en-US" dirty="0" smtClean="0">
              <a:solidFill>
                <a:srgbClr val="2F5EB0"/>
              </a:solidFill>
            </a:endParaRPr>
          </a:p>
          <a:p>
            <a:pPr fontAlgn="t">
              <a:spcBef>
                <a:spcPct val="0"/>
              </a:spcBef>
              <a:spcAft>
                <a:spcPct val="0"/>
              </a:spcAft>
            </a:pPr>
            <a:r>
              <a:rPr lang="en-US" altLang="zh-CN" b="1" dirty="0" smtClean="0">
                <a:solidFill>
                  <a:srgbClr val="FF0000"/>
                </a:solidFill>
                <a:latin typeface="微软雅黑" pitchFamily="34" charset="-122"/>
                <a:ea typeface="微软雅黑" pitchFamily="34" charset="-122"/>
                <a:cs typeface="宋体" pitchFamily="2" charset="-122"/>
              </a:rPr>
              <a:t>       </a:t>
            </a:r>
            <a:endParaRPr lang="zh-CN" altLang="zh-CN" dirty="0" smtClean="0">
              <a:latin typeface="微软雅黑" pitchFamily="34" charset="-122"/>
              <a:ea typeface="微软雅黑" pitchFamily="34" charset="-122"/>
            </a:endParaRP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29035" y="1238697"/>
            <a:ext cx="9937104" cy="36379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t">
              <a:lnSpc>
                <a:spcPct val="120000"/>
              </a:lnSpc>
              <a:spcBef>
                <a:spcPct val="0"/>
              </a:spcBef>
              <a:spcAft>
                <a:spcPct val="0"/>
              </a:spcAft>
            </a:pPr>
            <a:r>
              <a:rPr kumimoji="0" lang="en-US" altLang="zh-CN"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新</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版法律实施后，</a:t>
            </a:r>
            <a:r>
              <a:rPr lang="en-US" altLang="zh-CN" sz="2400" b="1" dirty="0" smtClean="0">
                <a:latin typeface="微软雅黑" pitchFamily="34" charset="-122"/>
                <a:ea typeface="微软雅黑" pitchFamily="34" charset="-122"/>
                <a:cs typeface="宋体" pitchFamily="2" charset="-122"/>
              </a:rPr>
              <a:t> </a:t>
            </a:r>
            <a:r>
              <a:rPr lang="zh-CN" altLang="zh-CN" sz="2400" b="1" dirty="0" smtClean="0">
                <a:latin typeface="微软雅黑" pitchFamily="34" charset="-122"/>
                <a:ea typeface="微软雅黑" pitchFamily="34" charset="-122"/>
                <a:cs typeface="宋体" pitchFamily="2" charset="-122"/>
              </a:rPr>
              <a:t>药品生产企业</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面对的</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挑战。</a:t>
            </a:r>
            <a:endParaRPr kumimoji="0" lang="en-US" altLang="zh-CN" sz="2400" b="1" i="0" u="none" strike="noStrike" cap="none" normalizeH="0" baseline="0" dirty="0" smtClean="0">
              <a:ln>
                <a:noFill/>
              </a:ln>
              <a:effectLst/>
              <a:latin typeface="微软雅黑" pitchFamily="34" charset="-122"/>
              <a:ea typeface="微软雅黑" pitchFamily="34" charset="-122"/>
              <a:cs typeface="宋体" pitchFamily="2" charset="-122"/>
            </a:endParaRPr>
          </a:p>
          <a:p>
            <a:pPr marL="0" marR="0" lvl="0" indent="0" algn="l" defTabSz="914400" rtl="0" eaLnBrk="1" fontAlgn="t" latinLnBrk="0" hangingPunct="1">
              <a:lnSpc>
                <a:spcPct val="120000"/>
              </a:lnSpc>
              <a:spcBef>
                <a:spcPct val="0"/>
              </a:spcBef>
              <a:spcAft>
                <a:spcPct val="0"/>
              </a:spcAft>
              <a:buClrTx/>
              <a:buSzTx/>
              <a:buFontTx/>
              <a:buNone/>
              <a:tabLst/>
            </a:pPr>
            <a:r>
              <a:rPr kumimoji="0" lang="en-US" altLang="zh-CN" sz="2400" b="1" i="0" u="none" strike="noStrike" cap="none" normalizeH="0" dirty="0" smtClean="0">
                <a:ln>
                  <a:noFill/>
                </a:ln>
                <a:solidFill>
                  <a:srgbClr val="FF0000"/>
                </a:solidFill>
                <a:effectLst/>
                <a:latin typeface="微软雅黑" pitchFamily="34" charset="-122"/>
                <a:ea typeface="微软雅黑" pitchFamily="34" charset="-122"/>
                <a:cs typeface="宋体" pitchFamily="2" charset="-122"/>
              </a:rPr>
              <a:t>       </a:t>
            </a:r>
            <a:r>
              <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1. </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责任</a:t>
            </a:r>
            <a:r>
              <a:rPr lang="en-US" altLang="zh-CN" sz="2400" b="1" dirty="0" smtClean="0">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需要</a:t>
            </a:r>
            <a:r>
              <a:rPr kumimoji="0" 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对药品全生命周期的安全、有效和质量可控承担责任</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；对上游供应商和下游的销售、储运企业开展评估、审核和监督；</a:t>
            </a:r>
            <a:r>
              <a:rPr kumimoji="0" 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法定代表人、主要负责人等关键人员对药品质量要全面负责。</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marL="0" marR="0" lvl="0" indent="0" algn="l" defTabSz="914400" rtl="0" eaLnBrk="1" fontAlgn="t" latinLnBrk="0" hangingPunct="1">
              <a:lnSpc>
                <a:spcPct val="120000"/>
              </a:lnSpc>
              <a:spcBef>
                <a:spcPct val="0"/>
              </a:spcBef>
              <a:spcAft>
                <a:spcPct val="0"/>
              </a:spcAft>
              <a:buClrTx/>
              <a:buSzTx/>
              <a:buFontTx/>
              <a:buNone/>
              <a:tabLst/>
            </a:pPr>
            <a:r>
              <a:rPr kumimoji="0" lang="en-US" altLang="zh-CN" sz="2400" b="1" i="0" u="none" strike="noStrike" cap="none" normalizeH="0" baseline="0" dirty="0" smtClean="0">
                <a:ln>
                  <a:noFill/>
                </a:ln>
                <a:effectLst/>
                <a:latin typeface="微软雅黑" pitchFamily="34" charset="-122"/>
                <a:ea typeface="微软雅黑" pitchFamily="34" charset="-122"/>
                <a:cs typeface="宋体" pitchFamily="2" charset="-122"/>
              </a:rPr>
              <a:t>      </a:t>
            </a:r>
            <a:r>
              <a:rPr lang="en-US" altLang="zh-CN" sz="2400" b="1" dirty="0" smtClean="0">
                <a:solidFill>
                  <a:srgbClr val="FF0000"/>
                </a:solidFill>
                <a:latin typeface="微软雅黑" pitchFamily="34" charset="-122"/>
                <a:ea typeface="微软雅黑" pitchFamily="34" charset="-122"/>
                <a:cs typeface="宋体" pitchFamily="2" charset="-122"/>
              </a:rPr>
              <a:t> </a:t>
            </a:r>
            <a:r>
              <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2. </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制度</a:t>
            </a:r>
            <a:r>
              <a:rPr lang="en-US" altLang="zh-CN" sz="2400" b="1" dirty="0" smtClean="0">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建立药品质量保证体系，制定药品上市放行规程、全程追溯制度、变更管理制度、药物警戒制度、年度报告制度等全新制度。</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lvl="0" fontAlgn="t">
              <a:lnSpc>
                <a:spcPct val="120000"/>
              </a:lnSpc>
              <a:spcBef>
                <a:spcPct val="0"/>
              </a:spcBef>
              <a:spcAft>
                <a:spcPct val="0"/>
              </a:spcAft>
            </a:pPr>
            <a:r>
              <a:rPr kumimoji="0" lang="en-US" altLang="zh-CN" sz="2400" b="1" i="0" u="none" strike="noStrike" cap="none" normalizeH="0" baseline="0" dirty="0" smtClean="0">
                <a:ln>
                  <a:noFill/>
                </a:ln>
                <a:effectLst/>
                <a:latin typeface="微软雅黑" pitchFamily="34" charset="-122"/>
                <a:ea typeface="微软雅黑" pitchFamily="34" charset="-122"/>
                <a:cs typeface="宋体" pitchFamily="2" charset="-122"/>
              </a:rPr>
              <a:t>      </a:t>
            </a:r>
            <a:r>
              <a:rPr lang="en-US" altLang="zh-CN" sz="2400" b="1" dirty="0" smtClean="0">
                <a:solidFill>
                  <a:srgbClr val="FF0000"/>
                </a:solidFill>
                <a:latin typeface="微软雅黑" pitchFamily="34" charset="-122"/>
                <a:ea typeface="微软雅黑" pitchFamily="34" charset="-122"/>
                <a:cs typeface="宋体" pitchFamily="2" charset="-122"/>
              </a:rPr>
              <a:t> </a:t>
            </a:r>
            <a:r>
              <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3. </a:t>
            </a:r>
            <a:r>
              <a:rPr lang="zh-CN" altLang="zh-CN" sz="2400" b="1" dirty="0" smtClean="0">
                <a:solidFill>
                  <a:srgbClr val="FF0000"/>
                </a:solidFill>
                <a:latin typeface="微软雅黑" pitchFamily="34" charset="-122"/>
                <a:ea typeface="微软雅黑" pitchFamily="34" charset="-122"/>
                <a:cs typeface="宋体" pitchFamily="2" charset="-122"/>
              </a:rPr>
              <a:t>严厉的</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处罚</a:t>
            </a:r>
            <a:r>
              <a:rPr lang="en-US" altLang="zh-CN" sz="2400" b="1" dirty="0" smtClean="0">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财产罚额度明显提高，增设自由罚，加大资格罚，严格“处罚到人”，民事赔偿、刑事责任等各类法律责任</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a:t>
            </a:r>
            <a:endParaRPr kumimoji="0" lang="zh-CN" sz="2400" b="1" i="0" u="none" strike="noStrike" cap="none" normalizeH="0" baseline="0" dirty="0" smtClean="0">
              <a:ln>
                <a:noFill/>
              </a:ln>
              <a:effectLst/>
              <a:latin typeface="微软雅黑" pitchFamily="34" charset="-122"/>
              <a:ea typeface="微软雅黑" pitchFamily="34" charset="-122"/>
              <a:cs typeface="宋体" pitchFamily="2" charset="-122"/>
            </a:endParaRPr>
          </a:p>
        </p:txBody>
      </p:sp>
      <p:sp>
        <p:nvSpPr>
          <p:cNvPr id="3" name="矩形 2"/>
          <p:cNvSpPr/>
          <p:nvPr/>
        </p:nvSpPr>
        <p:spPr>
          <a:xfrm>
            <a:off x="5312758" y="3244334"/>
            <a:ext cx="184731" cy="369332"/>
          </a:xfrm>
          <a:prstGeom prst="rect">
            <a:avLst/>
          </a:prstGeom>
        </p:spPr>
        <p:txBody>
          <a:bodyPr wrap="none">
            <a:spAutoFit/>
          </a:bodyPr>
          <a:lstStyle/>
          <a:p>
            <a:endParaRPr lang="zh-CN" alt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AutoShape 51"/>
          <p:cNvSpPr>
            <a:spLocks noChangeArrowheads="1"/>
          </p:cNvSpPr>
          <p:nvPr/>
        </p:nvSpPr>
        <p:spPr bwMode="gray">
          <a:xfrm>
            <a:off x="1488406" y="5516563"/>
            <a:ext cx="8869025" cy="512762"/>
          </a:xfrm>
          <a:prstGeom prst="roundRect">
            <a:avLst>
              <a:gd name="adj" fmla="val 16667"/>
            </a:avLst>
          </a:prstGeom>
          <a:solidFill>
            <a:srgbClr val="FFFFFF">
              <a:alpha val="30196"/>
            </a:srgbClr>
          </a:solidFill>
          <a:ln w="9525">
            <a:noFill/>
            <a:round/>
            <a:headEnd/>
            <a:tailEnd/>
          </a:ln>
        </p:spPr>
        <p:txBody>
          <a:bodyPr wrap="none" anchor="ctr"/>
          <a:lstStyle/>
          <a:p>
            <a:endParaRPr lang="zh-CN" altLang="en-US"/>
          </a:p>
        </p:txBody>
      </p:sp>
      <p:sp>
        <p:nvSpPr>
          <p:cNvPr id="75781" name="Rectangle 90"/>
          <p:cNvSpPr>
            <a:spLocks noChangeArrowheads="1"/>
          </p:cNvSpPr>
          <p:nvPr/>
        </p:nvSpPr>
        <p:spPr bwMode="gray">
          <a:xfrm>
            <a:off x="1871621" y="5229227"/>
            <a:ext cx="4062942" cy="396875"/>
          </a:xfrm>
          <a:prstGeom prst="rect">
            <a:avLst/>
          </a:prstGeom>
          <a:noFill/>
          <a:ln w="9525">
            <a:noFill/>
            <a:miter lim="800000"/>
            <a:headEnd/>
            <a:tailEnd/>
          </a:ln>
        </p:spPr>
        <p:txBody>
          <a:bodyPr>
            <a:spAutoFit/>
          </a:bodyPr>
          <a:lstStyle/>
          <a:p>
            <a:pPr algn="ctr">
              <a:spcBef>
                <a:spcPct val="50000"/>
              </a:spcBef>
              <a:buClr>
                <a:srgbClr val="1F3F5F"/>
              </a:buClr>
            </a:pPr>
            <a:r>
              <a:rPr lang="en-US" altLang="zh-CN" sz="2000" b="1">
                <a:solidFill>
                  <a:schemeClr val="bg1"/>
                </a:solidFill>
                <a:latin typeface="黑体" pitchFamily="49" charset="-122"/>
                <a:ea typeface="黑体" pitchFamily="49" charset="-122"/>
              </a:rPr>
              <a:t>4</a:t>
            </a:r>
          </a:p>
        </p:txBody>
      </p:sp>
      <p:sp>
        <p:nvSpPr>
          <p:cNvPr id="7" name="矩形 6"/>
          <p:cNvSpPr/>
          <p:nvPr/>
        </p:nvSpPr>
        <p:spPr>
          <a:xfrm>
            <a:off x="1811996" y="335578"/>
            <a:ext cx="8355103" cy="980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defRPr/>
            </a:pP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8" name="矩形 7"/>
          <p:cNvSpPr/>
          <p:nvPr/>
        </p:nvSpPr>
        <p:spPr>
          <a:xfrm>
            <a:off x="3742193" y="564332"/>
            <a:ext cx="4134465" cy="523220"/>
          </a:xfrm>
          <a:prstGeom prst="rect">
            <a:avLst/>
          </a:prstGeom>
        </p:spPr>
        <p:txBody>
          <a:bodyPr wrap="none">
            <a:spAutoFit/>
          </a:bodyPr>
          <a:lstStyle/>
          <a:p>
            <a:r>
              <a:rPr lang="zh-CN" altLang="en-US" sz="2800" b="1" dirty="0" smtClean="0">
                <a:solidFill>
                  <a:srgbClr val="FF0000"/>
                </a:solidFill>
                <a:latin typeface="微软雅黑" pitchFamily="34" charset="-122"/>
                <a:ea typeface="微软雅黑" pitchFamily="34" charset="-122"/>
              </a:rPr>
              <a:t>从事药品经营活动的规定</a:t>
            </a:r>
            <a:endParaRPr lang="zh-CN" altLang="en-US" sz="2800" dirty="0"/>
          </a:p>
        </p:txBody>
      </p:sp>
      <p:sp>
        <p:nvSpPr>
          <p:cNvPr id="9" name="矩形 8"/>
          <p:cNvSpPr/>
          <p:nvPr/>
        </p:nvSpPr>
        <p:spPr>
          <a:xfrm>
            <a:off x="911661" y="1462762"/>
            <a:ext cx="10155772" cy="493974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rot="10800000" flipV="1">
            <a:off x="1345059" y="852970"/>
            <a:ext cx="9219424" cy="5853910"/>
          </a:xfrm>
          <a:prstGeom prst="rect">
            <a:avLst/>
          </a:prstGeom>
        </p:spPr>
        <p:txBody>
          <a:bodyPr wrap="square">
            <a:spAutoFit/>
          </a:bodyPr>
          <a:lstStyle/>
          <a:p>
            <a:pPr>
              <a:lnSpc>
                <a:spcPct val="120000"/>
              </a:lnSpc>
            </a:pPr>
            <a:endParaRPr lang="en-US" altLang="zh-CN" sz="2400" dirty="0" smtClean="0"/>
          </a:p>
          <a:p>
            <a:pPr>
              <a:lnSpc>
                <a:spcPct val="120000"/>
              </a:lnSpc>
            </a:pPr>
            <a:endParaRPr lang="en-US" altLang="zh-CN" sz="2400" dirty="0" smtClean="0"/>
          </a:p>
          <a:p>
            <a:pPr>
              <a:lnSpc>
                <a:spcPct val="120000"/>
              </a:lnSpc>
            </a:pPr>
            <a:r>
              <a:rPr lang="en-US" altLang="zh-CN" sz="2400" b="1" dirty="0" smtClean="0">
                <a:solidFill>
                  <a:srgbClr val="0070C0"/>
                </a:solidFill>
                <a:latin typeface="微软雅黑" pitchFamily="34" charset="-122"/>
                <a:ea typeface="微软雅黑" pitchFamily="34" charset="-122"/>
              </a:rPr>
              <a:t>1. </a:t>
            </a:r>
            <a:r>
              <a:rPr lang="zh-CN" altLang="en-US" sz="2400" b="1" dirty="0" smtClean="0">
                <a:solidFill>
                  <a:srgbClr val="0070C0"/>
                </a:solidFill>
                <a:latin typeface="微软雅黑" pitchFamily="34" charset="-122"/>
                <a:ea typeface="微软雅黑" pitchFamily="34" charset="-122"/>
              </a:rPr>
              <a:t>配备</a:t>
            </a:r>
            <a:r>
              <a:rPr lang="zh-CN" altLang="zh-CN" sz="2400" b="1" dirty="0" smtClean="0">
                <a:solidFill>
                  <a:srgbClr val="0070C0"/>
                </a:solidFill>
                <a:latin typeface="微软雅黑" pitchFamily="34" charset="-122"/>
                <a:ea typeface="微软雅黑" pitchFamily="34" charset="-122"/>
              </a:rPr>
              <a:t>依法经过资格认定的药师或者其他药学技术人员</a:t>
            </a:r>
            <a:endParaRPr lang="en-US" altLang="zh-CN" sz="2400" b="1" dirty="0" smtClean="0">
              <a:solidFill>
                <a:srgbClr val="0070C0"/>
              </a:solidFill>
              <a:latin typeface="微软雅黑" pitchFamily="34" charset="-122"/>
              <a:ea typeface="微软雅黑" pitchFamily="34" charset="-122"/>
            </a:endParaRPr>
          </a:p>
          <a:p>
            <a:pPr>
              <a:lnSpc>
                <a:spcPct val="120000"/>
              </a:lnSpc>
            </a:pPr>
            <a:r>
              <a:rPr lang="en-US" altLang="zh-CN" sz="2400" b="1" dirty="0" smtClean="0">
                <a:solidFill>
                  <a:srgbClr val="0070C0"/>
                </a:solidFill>
                <a:latin typeface="微软雅黑" pitchFamily="34" charset="-122"/>
                <a:ea typeface="微软雅黑" pitchFamily="34" charset="-122"/>
              </a:rPr>
              <a:t>    </a:t>
            </a:r>
            <a:r>
              <a:rPr lang="zh-CN" altLang="zh-CN" sz="2400" b="1" dirty="0" smtClean="0">
                <a:solidFill>
                  <a:srgbClr val="0070C0"/>
                </a:solidFill>
                <a:latin typeface="微软雅黑" pitchFamily="34" charset="-122"/>
                <a:ea typeface="微软雅黑" pitchFamily="34" charset="-122"/>
              </a:rPr>
              <a:t>负责本企业的药品管理、处方审核和调配、合理用药指导等工作</a:t>
            </a:r>
          </a:p>
          <a:p>
            <a:pPr>
              <a:lnSpc>
                <a:spcPct val="120000"/>
              </a:lnSpc>
            </a:pPr>
            <a:r>
              <a:rPr lang="en-US" altLang="zh-CN" sz="2400" b="1" dirty="0" smtClean="0">
                <a:solidFill>
                  <a:srgbClr val="0070C0"/>
                </a:solidFill>
                <a:latin typeface="微软雅黑" pitchFamily="34" charset="-122"/>
                <a:ea typeface="微软雅黑" pitchFamily="34" charset="-122"/>
              </a:rPr>
              <a:t>2. </a:t>
            </a:r>
            <a:r>
              <a:rPr lang="zh-CN" altLang="en-US" sz="2400" b="1" dirty="0" smtClean="0">
                <a:solidFill>
                  <a:srgbClr val="0070C0"/>
                </a:solidFill>
                <a:latin typeface="微软雅黑" pitchFamily="34" charset="-122"/>
                <a:ea typeface="微软雅黑" pitchFamily="34" charset="-122"/>
              </a:rPr>
              <a:t>应当建立并执行进货验收制度</a:t>
            </a:r>
          </a:p>
          <a:p>
            <a:pPr>
              <a:lnSpc>
                <a:spcPct val="120000"/>
              </a:lnSpc>
            </a:pPr>
            <a:r>
              <a:rPr lang="en-US" altLang="zh-CN" sz="2400" b="1" dirty="0" smtClean="0">
                <a:solidFill>
                  <a:srgbClr val="0070C0"/>
                </a:solidFill>
                <a:latin typeface="微软雅黑" pitchFamily="34" charset="-122"/>
                <a:ea typeface="微软雅黑" pitchFamily="34" charset="-122"/>
              </a:rPr>
              <a:t>3. </a:t>
            </a:r>
            <a:r>
              <a:rPr lang="zh-CN" altLang="en-US" sz="2400" b="1" dirty="0" smtClean="0">
                <a:solidFill>
                  <a:srgbClr val="0070C0"/>
                </a:solidFill>
                <a:latin typeface="微软雅黑" pitchFamily="34" charset="-122"/>
                <a:ea typeface="微软雅黑" pitchFamily="34" charset="-122"/>
              </a:rPr>
              <a:t>应当有真实完整的购销记录</a:t>
            </a:r>
            <a:endParaRPr lang="en-US" altLang="zh-CN" sz="2400" b="1" dirty="0" smtClean="0">
              <a:solidFill>
                <a:srgbClr val="0070C0"/>
              </a:solidFill>
              <a:latin typeface="微软雅黑" pitchFamily="34" charset="-122"/>
              <a:ea typeface="微软雅黑" pitchFamily="34" charset="-122"/>
            </a:endParaRPr>
          </a:p>
          <a:p>
            <a:pPr>
              <a:lnSpc>
                <a:spcPct val="120000"/>
              </a:lnSpc>
            </a:pPr>
            <a:r>
              <a:rPr lang="en-US" altLang="zh-CN" sz="2400" b="1" dirty="0" smtClean="0">
                <a:solidFill>
                  <a:srgbClr val="0070C0"/>
                </a:solidFill>
                <a:latin typeface="微软雅黑" pitchFamily="34" charset="-122"/>
                <a:ea typeface="微软雅黑" pitchFamily="34" charset="-122"/>
              </a:rPr>
              <a:t>4. </a:t>
            </a:r>
            <a:r>
              <a:rPr lang="zh-CN" altLang="en-US" sz="2400" b="1" dirty="0" smtClean="0">
                <a:solidFill>
                  <a:srgbClr val="0070C0"/>
                </a:solidFill>
                <a:latin typeface="微软雅黑" pitchFamily="34" charset="-122"/>
                <a:ea typeface="微软雅黑" pitchFamily="34" charset="-122"/>
              </a:rPr>
              <a:t>销售药品应当准确无误</a:t>
            </a:r>
            <a:endParaRPr lang="en-US" altLang="zh-CN" sz="2400" b="1" dirty="0" smtClean="0">
              <a:solidFill>
                <a:srgbClr val="0070C0"/>
              </a:solidFill>
              <a:latin typeface="微软雅黑" pitchFamily="34" charset="-122"/>
              <a:ea typeface="微软雅黑" pitchFamily="34" charset="-122"/>
            </a:endParaRPr>
          </a:p>
          <a:p>
            <a:pPr>
              <a:lnSpc>
                <a:spcPct val="120000"/>
              </a:lnSpc>
            </a:pPr>
            <a:r>
              <a:rPr lang="en-US" altLang="zh-CN" sz="2400" b="1" dirty="0" smtClean="0">
                <a:solidFill>
                  <a:srgbClr val="0070C0"/>
                </a:solidFill>
                <a:latin typeface="微软雅黑" pitchFamily="34" charset="-122"/>
                <a:ea typeface="微软雅黑" pitchFamily="34" charset="-122"/>
              </a:rPr>
              <a:t>5. </a:t>
            </a:r>
            <a:r>
              <a:rPr lang="zh-CN" altLang="zh-CN" sz="2400" b="1" dirty="0" smtClean="0">
                <a:solidFill>
                  <a:srgbClr val="0070C0"/>
                </a:solidFill>
                <a:latin typeface="微软雅黑" pitchFamily="34" charset="-122"/>
                <a:ea typeface="微软雅黑" pitchFamily="34" charset="-122"/>
              </a:rPr>
              <a:t>药品经营企业销售中药材，应当标明产地</a:t>
            </a:r>
            <a:endParaRPr lang="en-US" altLang="zh-CN" sz="2400" b="1" dirty="0" smtClean="0">
              <a:solidFill>
                <a:srgbClr val="0070C0"/>
              </a:solidFill>
              <a:latin typeface="微软雅黑" pitchFamily="34" charset="-122"/>
              <a:ea typeface="微软雅黑" pitchFamily="34" charset="-122"/>
            </a:endParaRPr>
          </a:p>
          <a:p>
            <a:pPr>
              <a:lnSpc>
                <a:spcPct val="120000"/>
              </a:lnSpc>
            </a:pPr>
            <a:r>
              <a:rPr lang="en-US" altLang="zh-CN" sz="2400" b="1" dirty="0" smtClean="0">
                <a:solidFill>
                  <a:srgbClr val="0070C0"/>
                </a:solidFill>
                <a:latin typeface="微软雅黑" pitchFamily="34" charset="-122"/>
                <a:ea typeface="微软雅黑" pitchFamily="34" charset="-122"/>
              </a:rPr>
              <a:t>6. </a:t>
            </a:r>
            <a:r>
              <a:rPr lang="zh-CN" altLang="en-US" sz="2400" b="1" dirty="0" smtClean="0">
                <a:solidFill>
                  <a:srgbClr val="0070C0"/>
                </a:solidFill>
                <a:latin typeface="微软雅黑" pitchFamily="34" charset="-122"/>
                <a:ea typeface="微软雅黑" pitchFamily="34" charset="-122"/>
              </a:rPr>
              <a:t>应当制定与执行药品保管制度</a:t>
            </a:r>
            <a:endParaRPr lang="en-US" altLang="zh-CN" sz="2400" b="1" dirty="0" smtClean="0">
              <a:solidFill>
                <a:srgbClr val="0070C0"/>
              </a:solidFill>
              <a:latin typeface="微软雅黑" pitchFamily="34" charset="-122"/>
              <a:ea typeface="微软雅黑" pitchFamily="34" charset="-122"/>
            </a:endParaRPr>
          </a:p>
          <a:p>
            <a:pPr>
              <a:lnSpc>
                <a:spcPct val="120000"/>
              </a:lnSpc>
              <a:buNone/>
            </a:pPr>
            <a:r>
              <a:rPr lang="en-US" altLang="zh-CN" sz="2400" b="1" dirty="0" smtClean="0">
                <a:solidFill>
                  <a:srgbClr val="0070C0"/>
                </a:solidFill>
                <a:latin typeface="微软雅黑" pitchFamily="34" charset="-122"/>
                <a:ea typeface="微软雅黑" pitchFamily="34" charset="-122"/>
              </a:rPr>
              <a:t>7. </a:t>
            </a:r>
            <a:r>
              <a:rPr lang="zh-CN" altLang="zh-CN" sz="2400" b="1" dirty="0" smtClean="0">
                <a:solidFill>
                  <a:srgbClr val="0070C0"/>
                </a:solidFill>
                <a:latin typeface="微软雅黑" pitchFamily="34" charset="-122"/>
                <a:ea typeface="微软雅黑" pitchFamily="34" charset="-122"/>
              </a:rPr>
              <a:t>网络销售药品</a:t>
            </a:r>
            <a:r>
              <a:rPr lang="zh-CN" altLang="en-US" sz="2400" b="1" dirty="0" smtClean="0">
                <a:solidFill>
                  <a:srgbClr val="0070C0"/>
                </a:solidFill>
                <a:latin typeface="微软雅黑" pitchFamily="34" charset="-122"/>
                <a:ea typeface="微软雅黑" pitchFamily="34" charset="-122"/>
              </a:rPr>
              <a:t>的规定</a:t>
            </a:r>
            <a:endParaRPr lang="en-US" altLang="zh-CN" sz="2400" b="1" dirty="0" smtClean="0">
              <a:solidFill>
                <a:srgbClr val="0070C0"/>
              </a:solidFill>
              <a:latin typeface="微软雅黑" pitchFamily="34" charset="-122"/>
              <a:ea typeface="微软雅黑" pitchFamily="34" charset="-122"/>
            </a:endParaRPr>
          </a:p>
          <a:p>
            <a:pPr>
              <a:lnSpc>
                <a:spcPct val="120000"/>
              </a:lnSpc>
              <a:buNone/>
            </a:pPr>
            <a:r>
              <a:rPr lang="zh-CN" altLang="zh-CN" sz="2400" b="1" dirty="0" smtClean="0">
                <a:solidFill>
                  <a:srgbClr val="0070C0"/>
                </a:solidFill>
                <a:latin typeface="微软雅黑" pitchFamily="34" charset="-122"/>
                <a:ea typeface="微软雅黑" pitchFamily="34" charset="-122"/>
              </a:rPr>
              <a:t>不得在网络上销售</a:t>
            </a:r>
            <a:r>
              <a:rPr lang="zh-CN" altLang="en-US" sz="2400" b="1" dirty="0" smtClean="0">
                <a:solidFill>
                  <a:srgbClr val="0070C0"/>
                </a:solidFill>
                <a:latin typeface="微软雅黑" pitchFamily="34" charset="-122"/>
                <a:ea typeface="微软雅黑" pitchFamily="34" charset="-122"/>
              </a:rPr>
              <a:t>的药品   </a:t>
            </a:r>
            <a:r>
              <a:rPr lang="zh-CN" altLang="zh-CN" sz="2400" b="1" dirty="0" smtClean="0">
                <a:solidFill>
                  <a:srgbClr val="FF0000"/>
                </a:solidFill>
                <a:latin typeface="微软雅黑" pitchFamily="34" charset="-122"/>
                <a:ea typeface="微软雅黑" pitchFamily="34" charset="-122"/>
              </a:rPr>
              <a:t>疫苗、血液制品、麻醉药品、精神药品、医疗用毒性药品、放射性药品、药品类易制毒化学品</a:t>
            </a:r>
            <a:endParaRPr lang="zh-CN" altLang="en-US" sz="2400" b="1" dirty="0" smtClean="0">
              <a:solidFill>
                <a:srgbClr val="FF0000"/>
              </a:solidFill>
              <a:latin typeface="微软雅黑" pitchFamily="34" charset="-122"/>
              <a:ea typeface="微软雅黑" pitchFamily="34" charset="-122"/>
            </a:endParaRPr>
          </a:p>
          <a:p>
            <a:pPr>
              <a:lnSpc>
                <a:spcPct val="120000"/>
              </a:lnSpc>
            </a:pPr>
            <a:r>
              <a:rPr lang="zh-CN" altLang="en-US" sz="2400" b="1" dirty="0" smtClean="0">
                <a:latin typeface="微软雅黑" pitchFamily="34" charset="-122"/>
                <a:ea typeface="微软雅黑" pitchFamily="34" charset="-122"/>
              </a:rPr>
              <a:t>　　</a:t>
            </a:r>
            <a:endParaRPr lang="zh-CN" altLang="en-US" sz="2400" dirty="0" smtClean="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rot="10800000" flipV="1">
            <a:off x="1201043" y="161995"/>
            <a:ext cx="10153128"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全程管控原则</a:t>
            </a:r>
          </a:p>
          <a:p>
            <a:pPr lvl="0" eaLnBrk="0" fontAlgn="t" hangingPunct="0">
              <a:lnSpc>
                <a:spcPct val="150000"/>
              </a:lnSpc>
              <a:spcBef>
                <a:spcPct val="0"/>
              </a:spcBef>
              <a:spcAft>
                <a:spcPct val="0"/>
              </a:spcAft>
            </a:pP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　　保障药品安全，需要实现从实验室到医院的全程管控。</a:t>
            </a:r>
            <a:r>
              <a:rPr lang="zh-CN" altLang="en-US" sz="2400" b="1" dirty="0" smtClean="0">
                <a:solidFill>
                  <a:srgbClr val="0070C0"/>
                </a:solidFill>
                <a:latin typeface="微软雅黑" pitchFamily="34" charset="-122"/>
                <a:ea typeface="微软雅黑" pitchFamily="34" charset="-122"/>
              </a:rPr>
              <a:t>药品质量管理的有效性依赖强大的质量管理体系，</a:t>
            </a:r>
            <a:r>
              <a:rPr lang="zh-CN" altLang="en-US" sz="2400" b="1" dirty="0" smtClean="0">
                <a:latin typeface="微软雅黑" pitchFamily="34" charset="-122"/>
                <a:ea typeface="微软雅黑" pitchFamily="34" charset="-122"/>
              </a:rPr>
              <a:t>包括药品监管的质量管理体系和研制、生产、流通、使用全过程的质量管理体系。</a:t>
            </a:r>
            <a:r>
              <a:rPr lang="zh-CN" altLang="en-US" sz="2400" b="1" dirty="0" smtClean="0">
                <a:solidFill>
                  <a:srgbClr val="0070C0"/>
                </a:solidFill>
                <a:latin typeface="微软雅黑" pitchFamily="34" charset="-122"/>
                <a:ea typeface="微软雅黑" pitchFamily="34" charset="-122"/>
              </a:rPr>
              <a:t>保证持续合规的责任主体是相对人，药品监管机构的职责是监督相对人持续符合法定要求。</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marL="0" marR="0" lvl="0" indent="0" algn="l" defTabSz="914400" rtl="0" eaLnBrk="0" fontAlgn="t" latinLnBrk="0" hangingPunct="0">
              <a:lnSpc>
                <a:spcPct val="150000"/>
              </a:lnSpc>
              <a:spcBef>
                <a:spcPct val="0"/>
              </a:spcBef>
              <a:spcAft>
                <a:spcPct val="0"/>
              </a:spcAft>
              <a:buClrTx/>
              <a:buSzTx/>
              <a:buFontTx/>
              <a:buNone/>
              <a:tabLst/>
            </a:pPr>
            <a:r>
              <a:rPr kumimoji="0" lang="zh-CN" altLang="en-US" sz="2400" b="1" i="0" u="none" strike="noStrike" cap="none" normalizeH="0" dirty="0" smtClean="0">
                <a:ln>
                  <a:noFill/>
                </a:ln>
                <a:solidFill>
                  <a:srgbClr val="FF0000"/>
                </a:solidFill>
                <a:effectLst/>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药品上市许可持有人</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依法对药品研制、生产、经营、使用全过程中药品的安全性、有效性和质量可控性负责。</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a:t>
            </a:r>
            <a:r>
              <a:rPr lang="zh-CN" altLang="zh-CN" sz="2400" b="1" dirty="0" smtClean="0">
                <a:solidFill>
                  <a:srgbClr val="0070C0"/>
                </a:solidFill>
                <a:latin typeface="微软雅黑" pitchFamily="34" charset="-122"/>
                <a:ea typeface="微软雅黑" pitchFamily="34" charset="-122"/>
                <a:cs typeface="宋体" pitchFamily="2" charset="-122"/>
              </a:rPr>
              <a:t>产品全程管控</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a:t>
            </a:r>
          </a:p>
          <a:p>
            <a:pPr marL="0" marR="0" lvl="0" indent="0" algn="l" defTabSz="914400" rtl="0" eaLnBrk="0" fontAlgn="t" latinLnBrk="0" hangingPunct="0">
              <a:lnSpc>
                <a:spcPct val="150000"/>
              </a:lnSpc>
              <a:spcBef>
                <a:spcPct val="0"/>
              </a:spcBef>
              <a:spcAft>
                <a:spcPct val="0"/>
              </a:spcAft>
              <a:buClrTx/>
              <a:buSzTx/>
              <a:buFontTx/>
              <a:buNone/>
              <a:tabLst/>
            </a:pP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　</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lvl="0" eaLnBrk="0" fontAlgn="t" hangingPunct="0">
              <a:lnSpc>
                <a:spcPct val="150000"/>
              </a:lnSpc>
              <a:spcBef>
                <a:spcPct val="0"/>
              </a:spcBef>
              <a:spcAft>
                <a:spcPct val="0"/>
              </a:spcAft>
            </a:pP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    </a:t>
            </a:r>
            <a:r>
              <a:rPr kumimoji="0" lang="zh-CN" altLang="en-US"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从事药品</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研制、生产、经营、使用活动</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，应当遵守法律、法规、规章、标准和规范，</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保证全过程信息真实、准确、完整和可追溯。</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a:t>
            </a:r>
            <a:r>
              <a:rPr lang="zh-CN" altLang="en-US" sz="2400" b="1" dirty="0" smtClean="0">
                <a:solidFill>
                  <a:srgbClr val="0070C0"/>
                </a:solidFill>
                <a:latin typeface="微软雅黑" pitchFamily="34" charset="-122"/>
                <a:ea typeface="微软雅黑" pitchFamily="34" charset="-122"/>
                <a:cs typeface="宋体" pitchFamily="2" charset="-122"/>
              </a:rPr>
              <a:t>信息全程管控</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a:t>
            </a: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83688" y="91684"/>
            <a:ext cx="11211487" cy="637097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50000"/>
              </a:lnSpc>
              <a:spcBef>
                <a:spcPct val="0"/>
              </a:spcBef>
              <a:spcAft>
                <a:spcPct val="0"/>
              </a:spcAft>
              <a:buClrTx/>
              <a:buSzTx/>
              <a:buFontTx/>
              <a:buNone/>
              <a:tabLst/>
            </a:pPr>
            <a:r>
              <a:rPr kumimoji="0" lang="zh-CN" sz="1000" b="1" i="0" u="none" strike="noStrike" cap="none" normalizeH="0" baseline="0" dirty="0" smtClean="0">
                <a:ln>
                  <a:noFill/>
                </a:ln>
                <a:solidFill>
                  <a:srgbClr val="717171"/>
                </a:solidFill>
                <a:effectLst/>
                <a:latin typeface="Calibri" pitchFamily="34" charset="0"/>
                <a:ea typeface="宋体" pitchFamily="2" charset="-122"/>
                <a:cs typeface="宋体" pitchFamily="2" charset="-122"/>
              </a:rPr>
              <a:t>　</a:t>
            </a:r>
            <a:r>
              <a:rPr kumimoji="0" lang="zh-CN" sz="1000" b="1" u="none" strike="noStrike" cap="none" normalizeH="0" baseline="0" dirty="0" smtClean="0">
                <a:ln>
                  <a:noFill/>
                </a:ln>
                <a:solidFill>
                  <a:srgbClr val="717171"/>
                </a:solidFill>
                <a:effectLst/>
                <a:latin typeface="微软雅黑" pitchFamily="34" charset="-122"/>
                <a:ea typeface="微软雅黑" pitchFamily="34" charset="-122"/>
                <a:cs typeface="宋体" pitchFamily="2" charset="-122"/>
              </a:rPr>
              <a:t>　</a:t>
            </a:r>
            <a:r>
              <a:rPr kumimoji="0" lang="en-US" altLang="zh-CN" sz="1000" b="1" u="none" strike="noStrike" cap="none" normalizeH="0" dirty="0" smtClean="0">
                <a:ln>
                  <a:noFill/>
                </a:ln>
                <a:solidFill>
                  <a:srgbClr val="717171"/>
                </a:solidFill>
                <a:effectLst/>
                <a:latin typeface="微软雅黑" pitchFamily="34" charset="-122"/>
                <a:ea typeface="微软雅黑" pitchFamily="34" charset="-122"/>
                <a:cs typeface="宋体" pitchFamily="2" charset="-122"/>
              </a:rPr>
              <a:t>           </a:t>
            </a:r>
            <a:r>
              <a:rPr kumimoji="0" lang="zh-CN" altLang="en-US" sz="2800" b="1"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医疗机构药事管理的规定</a:t>
            </a:r>
            <a:endParaRPr kumimoji="0" lang="zh-CN" sz="2800" b="1"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a:p>
            <a:pPr lvl="0" eaLnBrk="0" fontAlgn="t" hangingPunct="0">
              <a:lnSpc>
                <a:spcPct val="150000"/>
              </a:lnSpc>
              <a:spcBef>
                <a:spcPct val="0"/>
              </a:spcBef>
              <a:spcAft>
                <a:spcPct val="0"/>
              </a:spcAft>
            </a:pPr>
            <a:r>
              <a:rPr kumimoji="0" lang="zh-CN" sz="28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400" b="1" u="none" strike="noStrike" cap="none" normalizeH="0" baseline="0" dirty="0" smtClean="0">
                <a:ln>
                  <a:noFill/>
                </a:ln>
                <a:effectLst/>
                <a:latin typeface="微软雅黑" pitchFamily="34" charset="-122"/>
                <a:ea typeface="微软雅黑" pitchFamily="34" charset="-122"/>
                <a:cs typeface="宋体" pitchFamily="2" charset="-122"/>
              </a:rPr>
              <a:t>1.</a:t>
            </a:r>
            <a:r>
              <a:rPr lang="zh-CN" altLang="zh-CN" sz="2400" b="1" dirty="0" smtClean="0">
                <a:latin typeface="微软雅黑" pitchFamily="34" charset="-122"/>
                <a:ea typeface="微软雅黑" pitchFamily="34" charset="-122"/>
              </a:rPr>
              <a:t>医疗机构应当配备</a:t>
            </a:r>
            <a:r>
              <a:rPr lang="zh-CN" altLang="zh-CN" sz="2400" b="1" dirty="0" smtClean="0">
                <a:solidFill>
                  <a:srgbClr val="0070C0"/>
                </a:solidFill>
                <a:latin typeface="微软雅黑" pitchFamily="34" charset="-122"/>
                <a:ea typeface="微软雅黑" pitchFamily="34" charset="-122"/>
              </a:rPr>
              <a:t>依法经过资格认定的药师或者其他药学技术人员</a:t>
            </a:r>
            <a:r>
              <a:rPr lang="zh-CN" altLang="zh-CN" sz="2400" b="1" dirty="0" smtClean="0">
                <a:latin typeface="微软雅黑" pitchFamily="34" charset="-122"/>
                <a:ea typeface="微软雅黑" pitchFamily="34" charset="-122"/>
              </a:rPr>
              <a:t>，</a:t>
            </a:r>
            <a:endParaRPr lang="en-US" altLang="zh-CN" sz="2400" b="1" dirty="0" smtClean="0">
              <a:latin typeface="微软雅黑" pitchFamily="34" charset="-122"/>
              <a:ea typeface="微软雅黑" pitchFamily="34" charset="-122"/>
            </a:endParaRPr>
          </a:p>
          <a:p>
            <a:pPr lvl="0" eaLnBrk="0" fontAlgn="t" hangingPunct="0">
              <a:lnSpc>
                <a:spcPct val="150000"/>
              </a:lnSpc>
              <a:spcBef>
                <a:spcPct val="0"/>
              </a:spcBef>
              <a:spcAft>
                <a:spcPct val="0"/>
              </a:spcAft>
            </a:pPr>
            <a:r>
              <a:rPr lang="zh-CN" altLang="zh-CN" sz="2400" b="1" dirty="0" smtClean="0">
                <a:latin typeface="微软雅黑" pitchFamily="34" charset="-122"/>
                <a:ea typeface="微软雅黑" pitchFamily="34" charset="-122"/>
              </a:rPr>
              <a:t>负责本单位的</a:t>
            </a:r>
            <a:r>
              <a:rPr lang="zh-CN" altLang="zh-CN" sz="2400" b="1" dirty="0" smtClean="0">
                <a:solidFill>
                  <a:srgbClr val="FF0000"/>
                </a:solidFill>
                <a:latin typeface="微软雅黑" pitchFamily="34" charset="-122"/>
                <a:ea typeface="微软雅黑" pitchFamily="34" charset="-122"/>
              </a:rPr>
              <a:t>药品管理、处方审核和调配、合理用药指导</a:t>
            </a:r>
            <a:r>
              <a:rPr lang="zh-CN" altLang="zh-CN" sz="2400" b="1" dirty="0" smtClean="0">
                <a:latin typeface="微软雅黑" pitchFamily="34" charset="-122"/>
                <a:ea typeface="微软雅黑" pitchFamily="34" charset="-122"/>
              </a:rPr>
              <a:t>等工作。</a:t>
            </a:r>
            <a:endParaRPr kumimoji="0" lang="zh-CN" altLang="en-US" sz="2400" b="1" u="none" strike="noStrike" cap="none" normalizeH="0" baseline="0" dirty="0" smtClean="0">
              <a:ln>
                <a:noFill/>
              </a:ln>
              <a:effectLst/>
              <a:latin typeface="微软雅黑" pitchFamily="34" charset="-122"/>
              <a:ea typeface="微软雅黑" pitchFamily="34" charset="-122"/>
              <a:cs typeface="宋体" pitchFamily="2" charset="-122"/>
            </a:endParaRPr>
          </a:p>
          <a:p>
            <a:pPr eaLnBrk="0" fontAlgn="t" hangingPunct="0">
              <a:lnSpc>
                <a:spcPct val="150000"/>
              </a:lnSpc>
              <a:spcBef>
                <a:spcPct val="0"/>
              </a:spcBef>
              <a:spcAft>
                <a:spcPct val="0"/>
              </a:spcAft>
            </a:pPr>
            <a:r>
              <a:rPr kumimoji="0" lang="zh-CN" altLang="en-US" sz="24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400" b="1" u="none" strike="noStrike" cap="none" normalizeH="0" baseline="0" dirty="0" smtClean="0">
                <a:ln>
                  <a:noFill/>
                </a:ln>
                <a:effectLst/>
                <a:latin typeface="微软雅黑" pitchFamily="34" charset="-122"/>
                <a:ea typeface="微软雅黑" pitchFamily="34" charset="-122"/>
                <a:cs typeface="宋体" pitchFamily="2" charset="-122"/>
              </a:rPr>
              <a:t>2.</a:t>
            </a:r>
            <a:r>
              <a:rPr lang="zh-CN" altLang="zh-CN" sz="2400" b="1" dirty="0" smtClean="0">
                <a:latin typeface="微软雅黑" pitchFamily="34" charset="-122"/>
                <a:ea typeface="微软雅黑" pitchFamily="34" charset="-122"/>
              </a:rPr>
              <a:t>医疗机构购进药品，</a:t>
            </a:r>
            <a:r>
              <a:rPr lang="zh-CN" altLang="zh-CN" sz="2400" b="1" dirty="0" smtClean="0">
                <a:solidFill>
                  <a:srgbClr val="0070C0"/>
                </a:solidFill>
                <a:latin typeface="微软雅黑" pitchFamily="34" charset="-122"/>
                <a:ea typeface="微软雅黑" pitchFamily="34" charset="-122"/>
              </a:rPr>
              <a:t>应当建立并执行进货检查验收制</a:t>
            </a:r>
            <a:r>
              <a:rPr lang="zh-CN" altLang="zh-CN" sz="2400" b="1" dirty="0" smtClean="0">
                <a:latin typeface="微软雅黑" pitchFamily="34" charset="-122"/>
                <a:ea typeface="微软雅黑" pitchFamily="34" charset="-122"/>
              </a:rPr>
              <a:t>度，验明药品合格</a:t>
            </a:r>
            <a:endParaRPr lang="en-US" altLang="zh-CN" sz="2400" b="1" dirty="0" smtClean="0">
              <a:latin typeface="微软雅黑" pitchFamily="34" charset="-122"/>
              <a:ea typeface="微软雅黑" pitchFamily="34" charset="-122"/>
            </a:endParaRPr>
          </a:p>
          <a:p>
            <a:pPr eaLnBrk="0" fontAlgn="t" hangingPunct="0">
              <a:lnSpc>
                <a:spcPct val="150000"/>
              </a:lnSpc>
              <a:spcBef>
                <a:spcPct val="0"/>
              </a:spcBef>
              <a:spcAft>
                <a:spcPct val="0"/>
              </a:spcAft>
            </a:pPr>
            <a:r>
              <a:rPr lang="zh-CN" altLang="zh-CN" sz="2400" b="1" dirty="0" smtClean="0">
                <a:latin typeface="微软雅黑" pitchFamily="34" charset="-122"/>
                <a:ea typeface="微软雅黑" pitchFamily="34" charset="-122"/>
              </a:rPr>
              <a:t>证明和其他标识；不符合规定要求的，不得购进和使用。</a:t>
            </a:r>
          </a:p>
          <a:p>
            <a:pPr eaLnBrk="0" fontAlgn="t" hangingPunct="0">
              <a:lnSpc>
                <a:spcPct val="150000"/>
              </a:lnSpc>
              <a:spcBef>
                <a:spcPct val="0"/>
              </a:spcBef>
              <a:spcAft>
                <a:spcPct val="0"/>
              </a:spcAft>
            </a:pPr>
            <a:r>
              <a:rPr kumimoji="0" lang="zh-CN" altLang="en-US" sz="24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400" b="1" u="none" strike="noStrike" cap="none" normalizeH="0" baseline="0" dirty="0" smtClean="0">
                <a:ln>
                  <a:noFill/>
                </a:ln>
                <a:effectLst/>
                <a:latin typeface="微软雅黑" pitchFamily="34" charset="-122"/>
                <a:ea typeface="微软雅黑" pitchFamily="34" charset="-122"/>
                <a:cs typeface="宋体" pitchFamily="2" charset="-122"/>
              </a:rPr>
              <a:t>3.</a:t>
            </a:r>
            <a:r>
              <a:rPr lang="zh-CN" altLang="zh-CN" sz="2400" b="1" dirty="0" smtClean="0">
                <a:latin typeface="微软雅黑" pitchFamily="34" charset="-122"/>
                <a:ea typeface="微软雅黑" pitchFamily="34" charset="-122"/>
              </a:rPr>
              <a:t>医疗机构应当坚持</a:t>
            </a:r>
            <a:r>
              <a:rPr lang="zh-CN" altLang="zh-CN" sz="2400" b="1" dirty="0" smtClean="0">
                <a:solidFill>
                  <a:srgbClr val="FF0000"/>
                </a:solidFill>
                <a:latin typeface="微软雅黑" pitchFamily="34" charset="-122"/>
                <a:ea typeface="微软雅黑" pitchFamily="34" charset="-122"/>
              </a:rPr>
              <a:t>安全有效、经济合理的用药原则</a:t>
            </a:r>
            <a:r>
              <a:rPr lang="zh-CN" altLang="zh-CN" sz="2400" b="1" dirty="0" smtClean="0">
                <a:latin typeface="微软雅黑" pitchFamily="34" charset="-122"/>
                <a:ea typeface="微软雅黑" pitchFamily="34" charset="-122"/>
              </a:rPr>
              <a:t>，遵循药品临床应用</a:t>
            </a:r>
            <a:endParaRPr lang="en-US" altLang="zh-CN" sz="2400" b="1" dirty="0" smtClean="0">
              <a:latin typeface="微软雅黑" pitchFamily="34" charset="-122"/>
              <a:ea typeface="微软雅黑" pitchFamily="34" charset="-122"/>
            </a:endParaRPr>
          </a:p>
          <a:p>
            <a:pPr eaLnBrk="0" fontAlgn="t" hangingPunct="0">
              <a:lnSpc>
                <a:spcPct val="150000"/>
              </a:lnSpc>
              <a:spcBef>
                <a:spcPct val="0"/>
              </a:spcBef>
              <a:spcAft>
                <a:spcPct val="0"/>
              </a:spcAft>
            </a:pPr>
            <a:r>
              <a:rPr lang="zh-CN" altLang="zh-CN" sz="2400" b="1" dirty="0" smtClean="0">
                <a:latin typeface="微软雅黑" pitchFamily="34" charset="-122"/>
                <a:ea typeface="微软雅黑" pitchFamily="34" charset="-122"/>
              </a:rPr>
              <a:t>指导原则、临床诊疗指南和药品说明书等合理用药，对医师处方、用药医嘱的</a:t>
            </a:r>
            <a:endParaRPr lang="en-US" altLang="zh-CN" sz="2400" b="1" dirty="0" smtClean="0">
              <a:latin typeface="微软雅黑" pitchFamily="34" charset="-122"/>
              <a:ea typeface="微软雅黑" pitchFamily="34" charset="-122"/>
            </a:endParaRPr>
          </a:p>
          <a:p>
            <a:pPr eaLnBrk="0" fontAlgn="t" hangingPunct="0">
              <a:lnSpc>
                <a:spcPct val="150000"/>
              </a:lnSpc>
              <a:spcBef>
                <a:spcPct val="0"/>
              </a:spcBef>
              <a:spcAft>
                <a:spcPct val="0"/>
              </a:spcAft>
            </a:pPr>
            <a:r>
              <a:rPr lang="zh-CN" altLang="zh-CN" sz="2400" b="1" dirty="0" smtClean="0">
                <a:latin typeface="微软雅黑" pitchFamily="34" charset="-122"/>
                <a:ea typeface="微软雅黑" pitchFamily="34" charset="-122"/>
              </a:rPr>
              <a:t>适宜性进行审核。</a:t>
            </a:r>
            <a:endParaRPr lang="en-US" altLang="zh-CN" sz="2400" b="1" dirty="0" smtClean="0">
              <a:latin typeface="微软雅黑" pitchFamily="34" charset="-122"/>
              <a:ea typeface="微软雅黑" pitchFamily="34" charset="-122"/>
            </a:endParaRPr>
          </a:p>
          <a:p>
            <a:pPr eaLnBrk="0" fontAlgn="t" hangingPunct="0">
              <a:lnSpc>
                <a:spcPct val="150000"/>
              </a:lnSpc>
              <a:spcBef>
                <a:spcPct val="0"/>
              </a:spcBef>
              <a:spcAft>
                <a:spcPct val="0"/>
              </a:spcAft>
            </a:pPr>
            <a:r>
              <a:rPr lang="zh-CN" altLang="en-US" sz="2400" b="1" dirty="0" smtClean="0">
                <a:latin typeface="微软雅黑" pitchFamily="34" charset="-122"/>
                <a:ea typeface="微软雅黑" pitchFamily="34" charset="-122"/>
                <a:cs typeface="宋体" pitchFamily="2" charset="-122"/>
              </a:rPr>
              <a:t>     </a:t>
            </a:r>
            <a:r>
              <a:rPr kumimoji="0" lang="zh-CN" altLang="en-US" sz="2400" b="1" u="none" strike="noStrike" cap="none" normalizeH="0" baseline="0" dirty="0" smtClean="0">
                <a:ln>
                  <a:noFill/>
                </a:ln>
                <a:effectLst/>
                <a:latin typeface="微软雅黑" pitchFamily="34" charset="-122"/>
                <a:ea typeface="微软雅黑" pitchFamily="34" charset="-122"/>
                <a:cs typeface="宋体" pitchFamily="2" charset="-122"/>
              </a:rPr>
              <a:t> </a:t>
            </a:r>
            <a:r>
              <a:rPr kumimoji="0" lang="en-US" altLang="zh-CN" sz="2400" b="1" u="none" strike="noStrike" cap="none" normalizeH="0" baseline="0" dirty="0" smtClean="0">
                <a:ln>
                  <a:noFill/>
                </a:ln>
                <a:effectLst/>
                <a:latin typeface="微软雅黑" pitchFamily="34" charset="-122"/>
                <a:ea typeface="微软雅黑" pitchFamily="34" charset="-122"/>
                <a:cs typeface="宋体" pitchFamily="2" charset="-122"/>
              </a:rPr>
              <a:t>4.</a:t>
            </a:r>
            <a:r>
              <a:rPr lang="zh-CN" altLang="zh-CN" sz="2400" b="1" dirty="0" smtClean="0">
                <a:latin typeface="微软雅黑" pitchFamily="34" charset="-122"/>
                <a:ea typeface="微软雅黑" pitchFamily="34" charset="-122"/>
              </a:rPr>
              <a:t>医疗机构配制制剂，</a:t>
            </a:r>
            <a:r>
              <a:rPr lang="zh-CN" altLang="zh-CN" sz="2400" b="1" dirty="0" smtClean="0">
                <a:solidFill>
                  <a:srgbClr val="0D6FB8"/>
                </a:solidFill>
                <a:latin typeface="微软雅黑" pitchFamily="34" charset="-122"/>
                <a:ea typeface="微软雅黑" pitchFamily="34" charset="-122"/>
              </a:rPr>
              <a:t>应当取得医疗机构制剂许可证</a:t>
            </a:r>
            <a:r>
              <a:rPr lang="zh-CN" altLang="zh-CN" sz="2400" b="1" dirty="0" smtClean="0">
                <a:latin typeface="微软雅黑" pitchFamily="34" charset="-122"/>
                <a:ea typeface="微软雅黑" pitchFamily="34" charset="-122"/>
              </a:rPr>
              <a:t>。</a:t>
            </a:r>
            <a:endParaRPr lang="en-US" altLang="zh-CN" sz="2400" b="1" dirty="0" smtClean="0">
              <a:latin typeface="微软雅黑" pitchFamily="34" charset="-122"/>
              <a:ea typeface="微软雅黑" pitchFamily="34" charset="-122"/>
            </a:endParaRPr>
          </a:p>
          <a:p>
            <a:pPr eaLnBrk="0" fontAlgn="t" hangingPunct="0">
              <a:lnSpc>
                <a:spcPct val="150000"/>
              </a:lnSpc>
              <a:spcBef>
                <a:spcPct val="0"/>
              </a:spcBef>
              <a:spcAft>
                <a:spcPct val="0"/>
              </a:spcAft>
            </a:pPr>
            <a:r>
              <a:rPr lang="en-US" altLang="zh-CN" sz="2400" b="1" dirty="0" smtClean="0">
                <a:latin typeface="微软雅黑" pitchFamily="34" charset="-122"/>
                <a:ea typeface="微软雅黑" pitchFamily="34" charset="-122"/>
              </a:rPr>
              <a:t>      5.</a:t>
            </a:r>
            <a:r>
              <a:rPr lang="zh-CN" altLang="zh-CN" sz="2400" b="1" dirty="0" smtClean="0">
                <a:latin typeface="微软雅黑" pitchFamily="34" charset="-122"/>
                <a:ea typeface="微软雅黑" pitchFamily="34" charset="-122"/>
              </a:rPr>
              <a:t>医疗机构配制的制剂</a:t>
            </a:r>
            <a:r>
              <a:rPr lang="zh-CN" altLang="zh-CN" sz="2400" b="1" dirty="0" smtClean="0">
                <a:solidFill>
                  <a:srgbClr val="0D6FB8"/>
                </a:solidFill>
                <a:latin typeface="微软雅黑" pitchFamily="34" charset="-122"/>
                <a:ea typeface="微软雅黑" pitchFamily="34" charset="-122"/>
              </a:rPr>
              <a:t>应当按照规定进行质量检验</a:t>
            </a:r>
            <a:r>
              <a:rPr lang="zh-CN" altLang="zh-CN" sz="2400" b="1" dirty="0" smtClean="0">
                <a:latin typeface="微软雅黑" pitchFamily="34" charset="-122"/>
                <a:ea typeface="微软雅黑" pitchFamily="34" charset="-122"/>
              </a:rPr>
              <a:t>；合格的，凭医师处方在</a:t>
            </a:r>
            <a:endParaRPr lang="en-US" altLang="zh-CN" sz="2400" b="1" dirty="0" smtClean="0">
              <a:latin typeface="微软雅黑" pitchFamily="34" charset="-122"/>
              <a:ea typeface="微软雅黑" pitchFamily="34" charset="-122"/>
            </a:endParaRPr>
          </a:p>
          <a:p>
            <a:pPr eaLnBrk="0" fontAlgn="t" hangingPunct="0">
              <a:lnSpc>
                <a:spcPct val="150000"/>
              </a:lnSpc>
              <a:spcBef>
                <a:spcPct val="0"/>
              </a:spcBef>
              <a:spcAft>
                <a:spcPct val="0"/>
              </a:spcAft>
            </a:pPr>
            <a:r>
              <a:rPr lang="zh-CN" altLang="zh-CN" sz="2400" b="1" dirty="0" smtClean="0">
                <a:latin typeface="微软雅黑" pitchFamily="34" charset="-122"/>
                <a:ea typeface="微软雅黑" pitchFamily="34" charset="-122"/>
              </a:rPr>
              <a:t>本单位使用。</a:t>
            </a:r>
            <a:r>
              <a:rPr lang="zh-CN" altLang="zh-CN" sz="2400" b="1" dirty="0" smtClean="0">
                <a:solidFill>
                  <a:srgbClr val="0D6FB8"/>
                </a:solidFill>
                <a:latin typeface="微软雅黑" pitchFamily="34" charset="-122"/>
                <a:ea typeface="微软雅黑" pitchFamily="34" charset="-122"/>
              </a:rPr>
              <a:t>医疗机构配制的制剂不得在市场上销售。</a:t>
            </a:r>
            <a:endParaRPr kumimoji="0" lang="zh-CN" altLang="en-US" sz="2400" b="1"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913011" y="620688"/>
            <a:ext cx="10831642" cy="5318051"/>
          </a:xfrm>
        </p:spPr>
        <p:txBody>
          <a:bodyPr/>
          <a:lstStyle/>
          <a:p>
            <a:pPr>
              <a:buNone/>
            </a:pPr>
            <a:r>
              <a:rPr lang="zh-CN" altLang="en-US" sz="2800" b="1" dirty="0" smtClean="0">
                <a:solidFill>
                  <a:srgbClr val="FF0000"/>
                </a:solidFill>
                <a:latin typeface="微软雅黑" pitchFamily="34" charset="-122"/>
                <a:ea typeface="微软雅黑" pitchFamily="34" charset="-122"/>
              </a:rPr>
              <a:t>（六）社会共治，发挥好学会、协会的作用</a:t>
            </a:r>
            <a:endParaRPr lang="en-US" altLang="zh-CN" sz="2800" b="1" dirty="0" smtClean="0">
              <a:solidFill>
                <a:srgbClr val="FF0000"/>
              </a:solidFill>
              <a:latin typeface="微软雅黑" pitchFamily="34" charset="-122"/>
              <a:ea typeface="微软雅黑" pitchFamily="34" charset="-122"/>
            </a:endParaRPr>
          </a:p>
          <a:p>
            <a:pPr>
              <a:buNone/>
            </a:pPr>
            <a:r>
              <a:rPr lang="en-US" altLang="zh-CN" sz="2800" b="1" dirty="0" smtClean="0">
                <a:latin typeface="微软雅黑" pitchFamily="34" charset="-122"/>
                <a:ea typeface="微软雅黑" pitchFamily="34" charset="-122"/>
              </a:rPr>
              <a:t>           </a:t>
            </a:r>
            <a:r>
              <a:rPr lang="zh-CN" altLang="zh-CN" sz="2800" b="1" dirty="0" smtClean="0">
                <a:solidFill>
                  <a:srgbClr val="0070C0"/>
                </a:solidFill>
                <a:latin typeface="微软雅黑" pitchFamily="34" charset="-122"/>
                <a:ea typeface="微软雅黑" pitchFamily="34" charset="-122"/>
              </a:rPr>
              <a:t>宣传教育</a:t>
            </a:r>
            <a:r>
              <a:rPr lang="zh-CN" altLang="en-US" sz="2800" b="1" dirty="0" smtClean="0">
                <a:solidFill>
                  <a:srgbClr val="0070C0"/>
                </a:solidFill>
                <a:latin typeface="微软雅黑" pitchFamily="34" charset="-122"/>
                <a:ea typeface="微软雅黑" pitchFamily="34" charset="-122"/>
              </a:rPr>
              <a:t>，</a:t>
            </a:r>
            <a:r>
              <a:rPr lang="zh-CN" altLang="zh-CN" sz="2800" b="1" dirty="0" smtClean="0">
                <a:solidFill>
                  <a:srgbClr val="0070C0"/>
                </a:solidFill>
                <a:latin typeface="微软雅黑" pitchFamily="34" charset="-122"/>
                <a:ea typeface="微软雅黑" pitchFamily="34" charset="-122"/>
              </a:rPr>
              <a:t>法律法规知识普及</a:t>
            </a:r>
            <a:endParaRPr lang="en-US" altLang="zh-CN" sz="2800" b="1" dirty="0" smtClean="0">
              <a:solidFill>
                <a:srgbClr val="0070C0"/>
              </a:solidFill>
              <a:latin typeface="微软雅黑" pitchFamily="34" charset="-122"/>
              <a:ea typeface="微软雅黑" pitchFamily="34" charset="-122"/>
            </a:endParaRPr>
          </a:p>
          <a:p>
            <a:pPr>
              <a:buNone/>
            </a:pPr>
            <a:r>
              <a:rPr lang="en-US" altLang="zh-CN" sz="2800" b="1" dirty="0" smtClean="0">
                <a:solidFill>
                  <a:srgbClr val="0070C0"/>
                </a:solidFill>
                <a:latin typeface="微软雅黑" pitchFamily="34" charset="-122"/>
                <a:ea typeface="微软雅黑" pitchFamily="34" charset="-122"/>
              </a:rPr>
              <a:t>           </a:t>
            </a:r>
            <a:r>
              <a:rPr lang="zh-CN" altLang="zh-CN" sz="2800" b="1" dirty="0" smtClean="0">
                <a:solidFill>
                  <a:srgbClr val="0070C0"/>
                </a:solidFill>
                <a:latin typeface="微软雅黑" pitchFamily="34" charset="-122"/>
                <a:ea typeface="微软雅黑" pitchFamily="34" charset="-122"/>
              </a:rPr>
              <a:t>行业自律</a:t>
            </a:r>
            <a:r>
              <a:rPr lang="zh-CN" altLang="en-US" sz="2800" b="1" dirty="0" smtClean="0">
                <a:solidFill>
                  <a:srgbClr val="0070C0"/>
                </a:solidFill>
                <a:latin typeface="微软雅黑" pitchFamily="34" charset="-122"/>
                <a:ea typeface="微软雅黑" pitchFamily="34" charset="-122"/>
              </a:rPr>
              <a:t>，</a:t>
            </a:r>
            <a:r>
              <a:rPr lang="zh-CN" altLang="zh-CN" sz="2800" b="1" dirty="0" smtClean="0">
                <a:solidFill>
                  <a:srgbClr val="0070C0"/>
                </a:solidFill>
                <a:latin typeface="微软雅黑" pitchFamily="34" charset="-122"/>
                <a:ea typeface="微软雅黑" pitchFamily="34" charset="-122"/>
              </a:rPr>
              <a:t>依法开展药品生产经营活动</a:t>
            </a:r>
            <a:endParaRPr lang="en-US" altLang="zh-CN" sz="2800" b="1" dirty="0" smtClean="0">
              <a:solidFill>
                <a:srgbClr val="0070C0"/>
              </a:solidFill>
              <a:latin typeface="微软雅黑" pitchFamily="34" charset="-122"/>
              <a:ea typeface="微软雅黑" pitchFamily="34" charset="-122"/>
            </a:endParaRPr>
          </a:p>
          <a:p>
            <a:pPr>
              <a:buNone/>
            </a:pPr>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第十三条　各级人民政府及其有关部门、药品行业协会等应当加强药品安全宣传教育，开展药品安全法律法规等知识的普及工作。</a:t>
            </a:r>
            <a:endParaRPr lang="en-US" altLang="zh-CN" sz="2800" b="1" dirty="0" smtClean="0">
              <a:latin typeface="微软雅黑" pitchFamily="34" charset="-122"/>
              <a:ea typeface="微软雅黑" pitchFamily="34" charset="-122"/>
            </a:endParaRPr>
          </a:p>
          <a:p>
            <a:pPr>
              <a:buNone/>
            </a:pPr>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第十四条　药品行业协会应当加强行业自律，建立健全行业规范，推动行业诚信体系建设，引导和督促会员依法开展药品生产经营等活动。</a:t>
            </a:r>
          </a:p>
          <a:p>
            <a:endParaRPr lang="zh-CN" altLang="en-US" sz="2800" b="1" dirty="0">
              <a:latin typeface="微软雅黑" pitchFamily="34" charset="-122"/>
              <a:ea typeface="微软雅黑" pitchFamily="34" charset="-122"/>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flipH="1">
            <a:off x="0" y="4522187"/>
            <a:ext cx="4032448" cy="2198473"/>
            <a:chOff x="5917425" y="3435846"/>
            <a:chExt cx="3226575" cy="1707654"/>
          </a:xfrm>
        </p:grpSpPr>
        <p:pic>
          <p:nvPicPr>
            <p:cNvPr id="3" name="Picture 2"/>
            <p:cNvPicPr>
              <a:picLocks noChangeAspect="1" noChangeArrowheads="1"/>
            </p:cNvPicPr>
            <p:nvPr/>
          </p:nvPicPr>
          <p:blipFill rotWithShape="1">
            <a:blip r:embed="rId3" cstate="print">
              <a:extLst>
                <a:ext uri="{BEBA8EAE-BF5A-486C-A8C5-ECC9F3942E4B}">
                  <a14:imgProps xmlns="" xmlns:a14="http://schemas.microsoft.com/office/drawing/2010/main">
                    <a14:imgLayer r:embed="rId4">
                      <a14:imgEffect>
                        <a14:brightnessContrast bright="-40000" contrast="-40000"/>
                      </a14:imgEffect>
                    </a14:imgLayer>
                  </a14:imgProps>
                </a:ext>
                <a:ext uri="{28A0092B-C50C-407E-A947-70E740481C1C}">
                  <a14:useLocalDpi xmlns="" xmlns:a14="http://schemas.microsoft.com/office/drawing/2010/main" val="0"/>
                </a:ext>
              </a:extLst>
            </a:blip>
            <a:srcRect r="13647" b="26929"/>
            <a:stretch>
              <a:fillRect/>
            </a:stretch>
          </p:blipFill>
          <p:spPr bwMode="auto">
            <a:xfrm>
              <a:off x="5917425" y="3435846"/>
              <a:ext cx="3226575" cy="1707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rotWithShape="1">
            <a:blip r:embed="rId3" cstate="print">
              <a:extLst>
                <a:ext uri="{BEBA8EAE-BF5A-486C-A8C5-ECC9F3942E4B}">
                  <a14:imgProps xmlns="" xmlns:a14="http://schemas.microsoft.com/office/drawing/2010/main">
                    <a14:imgLayer r:embed="rId4">
                      <a14:imgEffect>
                        <a14:brightnessContrast bright="-40000" contrast="-40000"/>
                      </a14:imgEffect>
                    </a14:imgLayer>
                  </a14:imgProps>
                </a:ext>
                <a:ext uri="{28A0092B-C50C-407E-A947-70E740481C1C}">
                  <a14:useLocalDpi xmlns="" xmlns:a14="http://schemas.microsoft.com/office/drawing/2010/main" val="0"/>
                </a:ext>
              </a:extLst>
            </a:blip>
            <a:srcRect r="13647" b="26929"/>
            <a:stretch>
              <a:fillRect/>
            </a:stretch>
          </p:blipFill>
          <p:spPr bwMode="auto">
            <a:xfrm>
              <a:off x="5917425" y="3435846"/>
              <a:ext cx="3226575" cy="1707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grpSp>
        <p:nvGrpSpPr>
          <p:cNvPr id="12" name="组合 11"/>
          <p:cNvGrpSpPr/>
          <p:nvPr/>
        </p:nvGrpSpPr>
        <p:grpSpPr>
          <a:xfrm>
            <a:off x="7916827" y="4483162"/>
            <a:ext cx="4301440" cy="2276522"/>
            <a:chOff x="5917425" y="3435846"/>
            <a:chExt cx="3226575" cy="1707654"/>
          </a:xfrm>
        </p:grpSpPr>
        <p:pic>
          <p:nvPicPr>
            <p:cNvPr id="13" name="Picture 2"/>
            <p:cNvPicPr>
              <a:picLocks noChangeAspect="1" noChangeArrowheads="1"/>
            </p:cNvPicPr>
            <p:nvPr/>
          </p:nvPicPr>
          <p:blipFill rotWithShape="1">
            <a:blip r:embed="rId3" cstate="print">
              <a:extLst>
                <a:ext uri="{BEBA8EAE-BF5A-486C-A8C5-ECC9F3942E4B}">
                  <a14:imgProps xmlns="" xmlns:a14="http://schemas.microsoft.com/office/drawing/2010/main">
                    <a14:imgLayer r:embed="rId4">
                      <a14:imgEffect>
                        <a14:brightnessContrast bright="-40000" contrast="-40000"/>
                      </a14:imgEffect>
                    </a14:imgLayer>
                  </a14:imgProps>
                </a:ext>
                <a:ext uri="{28A0092B-C50C-407E-A947-70E740481C1C}">
                  <a14:useLocalDpi xmlns="" xmlns:a14="http://schemas.microsoft.com/office/drawing/2010/main" val="0"/>
                </a:ext>
              </a:extLst>
            </a:blip>
            <a:srcRect r="13647" b="26929"/>
            <a:stretch>
              <a:fillRect/>
            </a:stretch>
          </p:blipFill>
          <p:spPr bwMode="auto">
            <a:xfrm>
              <a:off x="5917425" y="3435846"/>
              <a:ext cx="3226575" cy="1707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rotWithShape="1">
            <a:blip r:embed="rId3" cstate="print">
              <a:extLst>
                <a:ext uri="{BEBA8EAE-BF5A-486C-A8C5-ECC9F3942E4B}">
                  <a14:imgProps xmlns="" xmlns:a14="http://schemas.microsoft.com/office/drawing/2010/main">
                    <a14:imgLayer r:embed="rId4">
                      <a14:imgEffect>
                        <a14:brightnessContrast bright="-40000" contrast="-40000"/>
                      </a14:imgEffect>
                    </a14:imgLayer>
                  </a14:imgProps>
                </a:ext>
                <a:ext uri="{28A0092B-C50C-407E-A947-70E740481C1C}">
                  <a14:useLocalDpi xmlns="" xmlns:a14="http://schemas.microsoft.com/office/drawing/2010/main" val="0"/>
                </a:ext>
              </a:extLst>
            </a:blip>
            <a:srcRect r="13647" b="26929"/>
            <a:stretch>
              <a:fillRect/>
            </a:stretch>
          </p:blipFill>
          <p:spPr bwMode="auto">
            <a:xfrm>
              <a:off x="5917425" y="3435846"/>
              <a:ext cx="3226575" cy="17076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pSp>
      <p:sp>
        <p:nvSpPr>
          <p:cNvPr id="19" name="矩形 18"/>
          <p:cNvSpPr/>
          <p:nvPr/>
        </p:nvSpPr>
        <p:spPr>
          <a:xfrm>
            <a:off x="0" y="6741368"/>
            <a:ext cx="12195175" cy="116632"/>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Rectangle 5"/>
          <p:cNvSpPr>
            <a:spLocks noChangeArrowheads="1"/>
          </p:cNvSpPr>
          <p:nvPr/>
        </p:nvSpPr>
        <p:spPr bwMode="auto">
          <a:xfrm>
            <a:off x="0" y="3933056"/>
            <a:ext cx="7145631" cy="81520"/>
          </a:xfrm>
          <a:prstGeom prst="rect">
            <a:avLst/>
          </a:prstGeom>
          <a:solidFill>
            <a:srgbClr val="294A5A"/>
          </a:solid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294A5A"/>
              </a:solidFill>
              <a:effectLst/>
              <a:uLnTx/>
              <a:uFillTx/>
              <a:latin typeface="Arial" panose="020B0604020202020204" pitchFamily="34" charset="0"/>
            </a:endParaRPr>
          </a:p>
        </p:txBody>
      </p:sp>
      <p:sp>
        <p:nvSpPr>
          <p:cNvPr id="27" name="Rectangle 6"/>
          <p:cNvSpPr>
            <a:spLocks noChangeArrowheads="1"/>
          </p:cNvSpPr>
          <p:nvPr/>
        </p:nvSpPr>
        <p:spPr bwMode="auto">
          <a:xfrm>
            <a:off x="7133089" y="3933056"/>
            <a:ext cx="1266711" cy="81520"/>
          </a:xfrm>
          <a:prstGeom prst="rect">
            <a:avLst/>
          </a:prstGeom>
          <a:solidFill>
            <a:srgbClr val="484849"/>
          </a:solid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294A5A"/>
              </a:solidFill>
              <a:effectLst/>
              <a:uLnTx/>
              <a:uFillTx/>
              <a:latin typeface="Arial" panose="020B0604020202020204" pitchFamily="34" charset="0"/>
            </a:endParaRPr>
          </a:p>
        </p:txBody>
      </p:sp>
      <p:sp>
        <p:nvSpPr>
          <p:cNvPr id="28" name="Rectangle 7"/>
          <p:cNvSpPr>
            <a:spLocks noChangeArrowheads="1"/>
          </p:cNvSpPr>
          <p:nvPr/>
        </p:nvSpPr>
        <p:spPr bwMode="auto">
          <a:xfrm>
            <a:off x="8399801" y="3933056"/>
            <a:ext cx="1265144" cy="81520"/>
          </a:xfrm>
          <a:prstGeom prst="rect">
            <a:avLst/>
          </a:prstGeom>
          <a:solidFill>
            <a:srgbClr val="99CC39"/>
          </a:solid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294A5A"/>
              </a:solidFill>
              <a:effectLst/>
              <a:uLnTx/>
              <a:uFillTx/>
              <a:latin typeface="Arial" panose="020B0604020202020204" pitchFamily="34" charset="0"/>
            </a:endParaRPr>
          </a:p>
        </p:txBody>
      </p:sp>
      <p:sp>
        <p:nvSpPr>
          <p:cNvPr id="29" name="Rectangle 8"/>
          <p:cNvSpPr>
            <a:spLocks noChangeArrowheads="1"/>
          </p:cNvSpPr>
          <p:nvPr/>
        </p:nvSpPr>
        <p:spPr bwMode="auto">
          <a:xfrm>
            <a:off x="9664945" y="3933056"/>
            <a:ext cx="1266711" cy="81520"/>
          </a:xfrm>
          <a:prstGeom prst="rect">
            <a:avLst/>
          </a:prstGeom>
          <a:solidFill>
            <a:srgbClr val="F9C900"/>
          </a:solid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294A5A"/>
              </a:solidFill>
              <a:effectLst/>
              <a:uLnTx/>
              <a:uFillTx/>
              <a:latin typeface="Arial" panose="020B0604020202020204" pitchFamily="34" charset="0"/>
            </a:endParaRPr>
          </a:p>
        </p:txBody>
      </p:sp>
      <p:sp>
        <p:nvSpPr>
          <p:cNvPr id="30" name="Rectangle 9"/>
          <p:cNvSpPr>
            <a:spLocks noChangeArrowheads="1"/>
          </p:cNvSpPr>
          <p:nvPr/>
        </p:nvSpPr>
        <p:spPr bwMode="auto">
          <a:xfrm>
            <a:off x="10931656" y="3933056"/>
            <a:ext cx="1265144" cy="81520"/>
          </a:xfrm>
          <a:prstGeom prst="rect">
            <a:avLst/>
          </a:prstGeom>
          <a:solidFill>
            <a:srgbClr val="ED5A00"/>
          </a:solid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800" b="0" i="0" u="none" strike="noStrike" kern="0" cap="none" spc="0" normalizeH="0" baseline="0" noProof="0">
              <a:ln>
                <a:noFill/>
              </a:ln>
              <a:solidFill>
                <a:srgbClr val="294A5A"/>
              </a:solidFill>
              <a:effectLst/>
              <a:uLnTx/>
              <a:uFillTx/>
              <a:latin typeface="Arial" panose="020B0604020202020204" pitchFamily="34" charset="0"/>
            </a:endParaRPr>
          </a:p>
        </p:txBody>
      </p:sp>
      <p:sp>
        <p:nvSpPr>
          <p:cNvPr id="34" name="TextBox 33"/>
          <p:cNvSpPr txBox="1"/>
          <p:nvPr/>
        </p:nvSpPr>
        <p:spPr>
          <a:xfrm>
            <a:off x="4945459" y="2448376"/>
            <a:ext cx="3168352" cy="1200329"/>
          </a:xfrm>
          <a:prstGeom prst="rect">
            <a:avLst/>
          </a:prstGeom>
          <a:noFill/>
        </p:spPr>
        <p:txBody>
          <a:bodyPr wrap="square" rtlCol="0">
            <a:spAutoFit/>
          </a:bodyPr>
          <a:lstStyle/>
          <a:p>
            <a:pPr algn="ctr" fontAlgn="auto">
              <a:spcBef>
                <a:spcPts val="0"/>
              </a:spcBef>
              <a:spcAft>
                <a:spcPts val="0"/>
              </a:spcAft>
              <a:defRPr/>
            </a:pPr>
            <a:r>
              <a:rPr lang="zh-CN" altLang="en-US" sz="7200" b="1" dirty="0">
                <a:solidFill>
                  <a:srgbClr val="0D6FB8"/>
                </a:solidFill>
                <a:latin typeface="微软雅黑" panose="020B0503020204020204" pitchFamily="34" charset="-122"/>
                <a:ea typeface="微软雅黑" panose="020B0503020204020204" pitchFamily="34" charset="-122"/>
                <a:sym typeface="微软雅黑" panose="020B0503020204020204" pitchFamily="34" charset="-122"/>
              </a:rPr>
              <a:t>谢 谢！</a:t>
            </a:r>
          </a:p>
        </p:txBody>
      </p:sp>
    </p:spTree>
    <p:extLst>
      <p:ext uri="{BB962C8B-B14F-4D97-AF65-F5344CB8AC3E}">
        <p14:creationId xmlns="" xmlns:p14="http://schemas.microsoft.com/office/powerpoint/2010/main" val="261688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1000" fill="hold"/>
                                        <p:tgtEl>
                                          <p:spTgt spid="26"/>
                                        </p:tgtEl>
                                        <p:attrNameLst>
                                          <p:attrName>ppt_x</p:attrName>
                                        </p:attrNameLst>
                                      </p:cBhvr>
                                      <p:tavLst>
                                        <p:tav tm="0">
                                          <p:val>
                                            <p:strVal val="0-#ppt_w/2"/>
                                          </p:val>
                                        </p:tav>
                                        <p:tav tm="100000">
                                          <p:val>
                                            <p:strVal val="#ppt_x"/>
                                          </p:val>
                                        </p:tav>
                                      </p:tavLst>
                                    </p:anim>
                                    <p:anim calcmode="lin" valueType="num">
                                      <p:cBhvr additive="base">
                                        <p:cTn id="8" dur="1000" fill="hold"/>
                                        <p:tgtEl>
                                          <p:spTgt spid="26"/>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31" presetClass="entr" presetSubtype="0" fill="hold" grpId="0" nodeType="after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 calcmode="lin" valueType="num">
                                      <p:cBhvr>
                                        <p:cTn id="14" dur="500" fill="hold"/>
                                        <p:tgtEl>
                                          <p:spTgt spid="27"/>
                                        </p:tgtEl>
                                        <p:attrNameLst>
                                          <p:attrName>style.rotation</p:attrName>
                                        </p:attrNameLst>
                                      </p:cBhvr>
                                      <p:tavLst>
                                        <p:tav tm="0">
                                          <p:val>
                                            <p:fltVal val="90"/>
                                          </p:val>
                                        </p:tav>
                                        <p:tav tm="100000">
                                          <p:val>
                                            <p:fltVal val="0"/>
                                          </p:val>
                                        </p:tav>
                                      </p:tavLst>
                                    </p:anim>
                                    <p:animEffect transition="in" filter="fade">
                                      <p:cBhvr>
                                        <p:cTn id="15" dur="500"/>
                                        <p:tgtEl>
                                          <p:spTgt spid="27"/>
                                        </p:tgtEl>
                                      </p:cBhvr>
                                    </p:animEffect>
                                  </p:childTnLst>
                                </p:cTn>
                              </p:par>
                              <p:par>
                                <p:cTn id="16" presetID="31" presetClass="entr" presetSubtype="0" fill="hold" grpId="0" nodeType="withEffect">
                                  <p:stCondLst>
                                    <p:cond delay="100"/>
                                  </p:stCondLst>
                                  <p:childTnLst>
                                    <p:set>
                                      <p:cBhvr>
                                        <p:cTn id="17" dur="1" fill="hold">
                                          <p:stCondLst>
                                            <p:cond delay="0"/>
                                          </p:stCondLst>
                                        </p:cTn>
                                        <p:tgtEl>
                                          <p:spTgt spid="28"/>
                                        </p:tgtEl>
                                        <p:attrNameLst>
                                          <p:attrName>style.visibility</p:attrName>
                                        </p:attrNameLst>
                                      </p:cBhvr>
                                      <p:to>
                                        <p:strVal val="visible"/>
                                      </p:to>
                                    </p:set>
                                    <p:anim calcmode="lin" valueType="num">
                                      <p:cBhvr>
                                        <p:cTn id="18" dur="500" fill="hold"/>
                                        <p:tgtEl>
                                          <p:spTgt spid="28"/>
                                        </p:tgtEl>
                                        <p:attrNameLst>
                                          <p:attrName>ppt_w</p:attrName>
                                        </p:attrNameLst>
                                      </p:cBhvr>
                                      <p:tavLst>
                                        <p:tav tm="0">
                                          <p:val>
                                            <p:fltVal val="0"/>
                                          </p:val>
                                        </p:tav>
                                        <p:tav tm="100000">
                                          <p:val>
                                            <p:strVal val="#ppt_w"/>
                                          </p:val>
                                        </p:tav>
                                      </p:tavLst>
                                    </p:anim>
                                    <p:anim calcmode="lin" valueType="num">
                                      <p:cBhvr>
                                        <p:cTn id="19" dur="500" fill="hold"/>
                                        <p:tgtEl>
                                          <p:spTgt spid="28"/>
                                        </p:tgtEl>
                                        <p:attrNameLst>
                                          <p:attrName>ppt_h</p:attrName>
                                        </p:attrNameLst>
                                      </p:cBhvr>
                                      <p:tavLst>
                                        <p:tav tm="0">
                                          <p:val>
                                            <p:fltVal val="0"/>
                                          </p:val>
                                        </p:tav>
                                        <p:tav tm="100000">
                                          <p:val>
                                            <p:strVal val="#ppt_h"/>
                                          </p:val>
                                        </p:tav>
                                      </p:tavLst>
                                    </p:anim>
                                    <p:anim calcmode="lin" valueType="num">
                                      <p:cBhvr>
                                        <p:cTn id="20" dur="500" fill="hold"/>
                                        <p:tgtEl>
                                          <p:spTgt spid="28"/>
                                        </p:tgtEl>
                                        <p:attrNameLst>
                                          <p:attrName>style.rotation</p:attrName>
                                        </p:attrNameLst>
                                      </p:cBhvr>
                                      <p:tavLst>
                                        <p:tav tm="0">
                                          <p:val>
                                            <p:fltVal val="90"/>
                                          </p:val>
                                        </p:tav>
                                        <p:tav tm="100000">
                                          <p:val>
                                            <p:fltVal val="0"/>
                                          </p:val>
                                        </p:tav>
                                      </p:tavLst>
                                    </p:anim>
                                    <p:animEffect transition="in" filter="fade">
                                      <p:cBhvr>
                                        <p:cTn id="21" dur="500"/>
                                        <p:tgtEl>
                                          <p:spTgt spid="28"/>
                                        </p:tgtEl>
                                      </p:cBhvr>
                                    </p:animEffect>
                                  </p:childTnLst>
                                </p:cTn>
                              </p:par>
                              <p:par>
                                <p:cTn id="22" presetID="31" presetClass="entr" presetSubtype="0" fill="hold" grpId="0" nodeType="withEffect">
                                  <p:stCondLst>
                                    <p:cond delay="200"/>
                                  </p:stCondLst>
                                  <p:childTnLst>
                                    <p:set>
                                      <p:cBhvr>
                                        <p:cTn id="23" dur="1" fill="hold">
                                          <p:stCondLst>
                                            <p:cond delay="0"/>
                                          </p:stCondLst>
                                        </p:cTn>
                                        <p:tgtEl>
                                          <p:spTgt spid="29"/>
                                        </p:tgtEl>
                                        <p:attrNameLst>
                                          <p:attrName>style.visibility</p:attrName>
                                        </p:attrNameLst>
                                      </p:cBhvr>
                                      <p:to>
                                        <p:strVal val="visible"/>
                                      </p:to>
                                    </p:set>
                                    <p:anim calcmode="lin" valueType="num">
                                      <p:cBhvr>
                                        <p:cTn id="24" dur="500" fill="hold"/>
                                        <p:tgtEl>
                                          <p:spTgt spid="29"/>
                                        </p:tgtEl>
                                        <p:attrNameLst>
                                          <p:attrName>ppt_w</p:attrName>
                                        </p:attrNameLst>
                                      </p:cBhvr>
                                      <p:tavLst>
                                        <p:tav tm="0">
                                          <p:val>
                                            <p:fltVal val="0"/>
                                          </p:val>
                                        </p:tav>
                                        <p:tav tm="100000">
                                          <p:val>
                                            <p:strVal val="#ppt_w"/>
                                          </p:val>
                                        </p:tav>
                                      </p:tavLst>
                                    </p:anim>
                                    <p:anim calcmode="lin" valueType="num">
                                      <p:cBhvr>
                                        <p:cTn id="25" dur="500" fill="hold"/>
                                        <p:tgtEl>
                                          <p:spTgt spid="29"/>
                                        </p:tgtEl>
                                        <p:attrNameLst>
                                          <p:attrName>ppt_h</p:attrName>
                                        </p:attrNameLst>
                                      </p:cBhvr>
                                      <p:tavLst>
                                        <p:tav tm="0">
                                          <p:val>
                                            <p:fltVal val="0"/>
                                          </p:val>
                                        </p:tav>
                                        <p:tav tm="100000">
                                          <p:val>
                                            <p:strVal val="#ppt_h"/>
                                          </p:val>
                                        </p:tav>
                                      </p:tavLst>
                                    </p:anim>
                                    <p:anim calcmode="lin" valueType="num">
                                      <p:cBhvr>
                                        <p:cTn id="26" dur="500" fill="hold"/>
                                        <p:tgtEl>
                                          <p:spTgt spid="29"/>
                                        </p:tgtEl>
                                        <p:attrNameLst>
                                          <p:attrName>style.rotation</p:attrName>
                                        </p:attrNameLst>
                                      </p:cBhvr>
                                      <p:tavLst>
                                        <p:tav tm="0">
                                          <p:val>
                                            <p:fltVal val="90"/>
                                          </p:val>
                                        </p:tav>
                                        <p:tav tm="100000">
                                          <p:val>
                                            <p:fltVal val="0"/>
                                          </p:val>
                                        </p:tav>
                                      </p:tavLst>
                                    </p:anim>
                                    <p:animEffect transition="in" filter="fade">
                                      <p:cBhvr>
                                        <p:cTn id="27" dur="500"/>
                                        <p:tgtEl>
                                          <p:spTgt spid="29"/>
                                        </p:tgtEl>
                                      </p:cBhvr>
                                    </p:animEffect>
                                  </p:childTnLst>
                                </p:cTn>
                              </p:par>
                              <p:par>
                                <p:cTn id="28" presetID="31" presetClass="entr" presetSubtype="0" fill="hold" grpId="0" nodeType="withEffect">
                                  <p:stCondLst>
                                    <p:cond delay="300"/>
                                  </p:stCondLst>
                                  <p:childTnLst>
                                    <p:set>
                                      <p:cBhvr>
                                        <p:cTn id="29" dur="1" fill="hold">
                                          <p:stCondLst>
                                            <p:cond delay="0"/>
                                          </p:stCondLst>
                                        </p:cTn>
                                        <p:tgtEl>
                                          <p:spTgt spid="30"/>
                                        </p:tgtEl>
                                        <p:attrNameLst>
                                          <p:attrName>style.visibility</p:attrName>
                                        </p:attrNameLst>
                                      </p:cBhvr>
                                      <p:to>
                                        <p:strVal val="visible"/>
                                      </p:to>
                                    </p:set>
                                    <p:anim calcmode="lin" valueType="num">
                                      <p:cBhvr>
                                        <p:cTn id="30" dur="500" fill="hold"/>
                                        <p:tgtEl>
                                          <p:spTgt spid="30"/>
                                        </p:tgtEl>
                                        <p:attrNameLst>
                                          <p:attrName>ppt_w</p:attrName>
                                        </p:attrNameLst>
                                      </p:cBhvr>
                                      <p:tavLst>
                                        <p:tav tm="0">
                                          <p:val>
                                            <p:fltVal val="0"/>
                                          </p:val>
                                        </p:tav>
                                        <p:tav tm="100000">
                                          <p:val>
                                            <p:strVal val="#ppt_w"/>
                                          </p:val>
                                        </p:tav>
                                      </p:tavLst>
                                    </p:anim>
                                    <p:anim calcmode="lin" valueType="num">
                                      <p:cBhvr>
                                        <p:cTn id="31" dur="500" fill="hold"/>
                                        <p:tgtEl>
                                          <p:spTgt spid="30"/>
                                        </p:tgtEl>
                                        <p:attrNameLst>
                                          <p:attrName>ppt_h</p:attrName>
                                        </p:attrNameLst>
                                      </p:cBhvr>
                                      <p:tavLst>
                                        <p:tav tm="0">
                                          <p:val>
                                            <p:fltVal val="0"/>
                                          </p:val>
                                        </p:tav>
                                        <p:tav tm="100000">
                                          <p:val>
                                            <p:strVal val="#ppt_h"/>
                                          </p:val>
                                        </p:tav>
                                      </p:tavLst>
                                    </p:anim>
                                    <p:anim calcmode="lin" valueType="num">
                                      <p:cBhvr>
                                        <p:cTn id="32" dur="500" fill="hold"/>
                                        <p:tgtEl>
                                          <p:spTgt spid="30"/>
                                        </p:tgtEl>
                                        <p:attrNameLst>
                                          <p:attrName>style.rotation</p:attrName>
                                        </p:attrNameLst>
                                      </p:cBhvr>
                                      <p:tavLst>
                                        <p:tav tm="0">
                                          <p:val>
                                            <p:fltVal val="90"/>
                                          </p:val>
                                        </p:tav>
                                        <p:tav tm="100000">
                                          <p:val>
                                            <p:fltVal val="0"/>
                                          </p:val>
                                        </p:tav>
                                      </p:tavLst>
                                    </p:anim>
                                    <p:animEffect transition="in" filter="fade">
                                      <p:cBhvr>
                                        <p:cTn id="3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Rectangle 1"/>
          <p:cNvSpPr>
            <a:spLocks noChangeArrowheads="1"/>
          </p:cNvSpPr>
          <p:nvPr/>
        </p:nvSpPr>
        <p:spPr bwMode="auto">
          <a:xfrm>
            <a:off x="1057027" y="797955"/>
            <a:ext cx="103691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t">
              <a:lnSpc>
                <a:spcPct val="150000"/>
              </a:lnSpc>
              <a:spcBef>
                <a:spcPct val="0"/>
              </a:spcBef>
              <a:spcAft>
                <a:spcPct val="0"/>
              </a:spcAft>
            </a:pPr>
            <a:r>
              <a:rPr lang="zh-CN" altLang="zh-CN" sz="2400" b="1" dirty="0" smtClean="0">
                <a:solidFill>
                  <a:srgbClr val="FF0000"/>
                </a:solidFill>
                <a:latin typeface="微软雅黑" pitchFamily="34" charset="-122"/>
                <a:ea typeface="微软雅黑" pitchFamily="34" charset="-122"/>
                <a:cs typeface="宋体" pitchFamily="2" charset="-122"/>
              </a:rPr>
              <a:t>研制</a:t>
            </a:r>
            <a:r>
              <a:rPr lang="zh-CN" altLang="en-US" sz="2400" b="1" dirty="0" smtClean="0">
                <a:solidFill>
                  <a:srgbClr val="FF0000"/>
                </a:solidFill>
                <a:latin typeface="微软雅黑" pitchFamily="34" charset="-122"/>
                <a:ea typeface="微软雅黑" pitchFamily="34" charset="-122"/>
                <a:cs typeface="宋体" pitchFamily="2" charset="-122"/>
              </a:rPr>
              <a:t>、生产、经营</a:t>
            </a:r>
            <a:r>
              <a:rPr lang="zh-CN" altLang="zh-CN" sz="2400" b="1" dirty="0" smtClean="0">
                <a:solidFill>
                  <a:srgbClr val="FF0000"/>
                </a:solidFill>
                <a:latin typeface="微软雅黑" pitchFamily="34" charset="-122"/>
                <a:ea typeface="微软雅黑" pitchFamily="34" charset="-122"/>
                <a:cs typeface="宋体" pitchFamily="2" charset="-122"/>
              </a:rPr>
              <a:t>全过程管控</a:t>
            </a:r>
            <a:endParaRPr lang="en-US" altLang="zh-CN" sz="2400" b="1" dirty="0" smtClean="0">
              <a:solidFill>
                <a:srgbClr val="FF0000"/>
              </a:solidFill>
              <a:latin typeface="微软雅黑" pitchFamily="34" charset="-122"/>
              <a:ea typeface="微软雅黑" pitchFamily="34" charset="-122"/>
              <a:cs typeface="宋体" pitchFamily="2" charset="-122"/>
            </a:endParaRPr>
          </a:p>
          <a:p>
            <a:pPr lvl="0" fontAlgn="t">
              <a:lnSpc>
                <a:spcPct val="150000"/>
              </a:lnSpc>
              <a:spcBef>
                <a:spcPct val="0"/>
              </a:spcBef>
              <a:spcAft>
                <a:spcPct val="0"/>
              </a:spcAft>
            </a:pP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        从事药品研制活动，</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应当遵守</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药物非临床研究质量管理规范、药物临床试验质量管理规范</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lvl="0" eaLnBrk="0" fontAlgn="t" hangingPunct="0">
              <a:lnSpc>
                <a:spcPct val="150000"/>
              </a:lnSpc>
              <a:spcBef>
                <a:spcPct val="0"/>
              </a:spcBef>
              <a:spcAft>
                <a:spcPct val="0"/>
              </a:spcAft>
            </a:pP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　    从事药品生产活动，</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应当遵守</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药品生产质量管理规范</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，建立健全药品生产质量管理体系。</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lvl="0" eaLnBrk="0" fontAlgn="t" hangingPunct="0">
              <a:lnSpc>
                <a:spcPct val="150000"/>
              </a:lnSpc>
              <a:spcBef>
                <a:spcPct val="0"/>
              </a:spcBef>
              <a:spcAft>
                <a:spcPct val="0"/>
              </a:spcAft>
            </a:pP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       从事药品经营活动，</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应当遵守</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药品经营质量管理规范</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，建立健全药品经营质量管理体系。</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lvl="0" eaLnBrk="0" fontAlgn="t" hangingPunct="0">
              <a:lnSpc>
                <a:spcPct val="150000"/>
              </a:lnSpc>
              <a:spcBef>
                <a:spcPct val="0"/>
              </a:spcBef>
              <a:spcAft>
                <a:spcPct val="0"/>
              </a:spcAft>
            </a:pPr>
            <a:r>
              <a:rPr lang="en-US" altLang="zh-CN" sz="2400" b="1" dirty="0" smtClean="0">
                <a:solidFill>
                  <a:srgbClr val="0070C0"/>
                </a:solidFill>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保证药品研制、生产、经营全过程持续符合法定要求。</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49115" y="1556792"/>
            <a:ext cx="8424936" cy="3093154"/>
          </a:xfrm>
          <a:prstGeom prst="rect">
            <a:avLst/>
          </a:prstGeom>
        </p:spPr>
        <p:txBody>
          <a:bodyPr wrap="square">
            <a:spAutoFit/>
          </a:bodyPr>
          <a:lstStyle/>
          <a:p>
            <a:pPr>
              <a:lnSpc>
                <a:spcPct val="150000"/>
              </a:lnSpc>
            </a:pPr>
            <a:r>
              <a:rPr lang="en-US" altLang="zh-CN" sz="2800" b="1" dirty="0" smtClean="0">
                <a:latin typeface="微软雅黑" pitchFamily="34" charset="-122"/>
                <a:ea typeface="微软雅黑" pitchFamily="34" charset="-122"/>
              </a:rPr>
              <a:t>       </a:t>
            </a:r>
            <a:r>
              <a:rPr lang="zh-CN" altLang="en-US" sz="2800" b="1" dirty="0" smtClean="0">
                <a:solidFill>
                  <a:srgbClr val="FF0000"/>
                </a:solidFill>
                <a:latin typeface="微软雅黑" pitchFamily="34" charset="-122"/>
                <a:ea typeface="微软雅黑" pitchFamily="34" charset="-122"/>
              </a:rPr>
              <a:t>药品使用    </a:t>
            </a:r>
            <a:r>
              <a:rPr lang="en-US" altLang="zh-CN" sz="2800" b="1" dirty="0" smtClean="0">
                <a:solidFill>
                  <a:srgbClr val="FF0000"/>
                </a:solidFill>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医疗机构应当坚持</a:t>
            </a:r>
            <a:r>
              <a:rPr lang="zh-CN" altLang="zh-CN" sz="2800" b="1" dirty="0" smtClean="0">
                <a:solidFill>
                  <a:srgbClr val="FF0000"/>
                </a:solidFill>
                <a:latin typeface="微软雅黑" pitchFamily="34" charset="-122"/>
                <a:ea typeface="微软雅黑" pitchFamily="34" charset="-122"/>
              </a:rPr>
              <a:t>安全有效、经济合理的</a:t>
            </a:r>
            <a:r>
              <a:rPr lang="zh-CN" altLang="zh-CN" sz="2800" b="1" dirty="0" smtClean="0">
                <a:latin typeface="微软雅黑" pitchFamily="34" charset="-122"/>
                <a:ea typeface="微软雅黑" pitchFamily="34" charset="-122"/>
              </a:rPr>
              <a:t>用药原则，</a:t>
            </a:r>
            <a:r>
              <a:rPr lang="zh-CN" altLang="zh-CN" sz="2800" b="1" dirty="0" smtClean="0">
                <a:solidFill>
                  <a:srgbClr val="0070C0"/>
                </a:solidFill>
                <a:latin typeface="微软雅黑" pitchFamily="34" charset="-122"/>
                <a:ea typeface="微软雅黑" pitchFamily="34" charset="-122"/>
              </a:rPr>
              <a:t>遵循药品临床应用指导原则、临床诊疗指南和药品说明书</a:t>
            </a:r>
            <a:r>
              <a:rPr lang="zh-CN" altLang="zh-CN" sz="2800" b="1" dirty="0" smtClean="0">
                <a:latin typeface="微软雅黑" pitchFamily="34" charset="-122"/>
                <a:ea typeface="微软雅黑" pitchFamily="34" charset="-122"/>
              </a:rPr>
              <a:t>等合理用药，对医师处方、用药医嘱的适宜性进行审核</a:t>
            </a:r>
            <a:r>
              <a:rPr lang="zh-CN" altLang="zh-CN" b="1" dirty="0" smtClean="0">
                <a:latin typeface="微软雅黑" pitchFamily="34" charset="-122"/>
                <a:ea typeface="微软雅黑" pitchFamily="34" charset="-122"/>
              </a:rPr>
              <a:t>。</a:t>
            </a:r>
            <a:r>
              <a:rPr lang="en-US" altLang="zh-CN" dirty="0" smtClean="0"/>
              <a:t/>
            </a:r>
            <a:br>
              <a:rPr lang="en-US" altLang="zh-CN" dirty="0" smtClean="0"/>
            </a:b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4" name="矩形 3">
            <a:extLst>
              <a:ext uri="{FF2B5EF4-FFF2-40B4-BE49-F238E27FC236}">
                <a16:creationId xmlns="" xmlns:a16="http://schemas.microsoft.com/office/drawing/2014/main" id="{BDA00329-C530-4589-97F8-25530028009E}"/>
              </a:ext>
            </a:extLst>
          </p:cNvPr>
          <p:cNvSpPr/>
          <p:nvPr/>
        </p:nvSpPr>
        <p:spPr>
          <a:xfrm>
            <a:off x="1201039" y="628529"/>
            <a:ext cx="9793089" cy="525658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a:extLst>
              <a:ext uri="{FF2B5EF4-FFF2-40B4-BE49-F238E27FC236}">
                <a16:creationId xmlns="" xmlns:a16="http://schemas.microsoft.com/office/drawing/2014/main" id="{CD51E971-8E47-4753-BC89-124D23E005E8}"/>
              </a:ext>
            </a:extLst>
          </p:cNvPr>
          <p:cNvSpPr txBox="1"/>
          <p:nvPr/>
        </p:nvSpPr>
        <p:spPr>
          <a:xfrm>
            <a:off x="2065139" y="1613118"/>
            <a:ext cx="7992888" cy="2677656"/>
          </a:xfrm>
          <a:prstGeom prst="rect">
            <a:avLst/>
          </a:prstGeom>
          <a:noFill/>
        </p:spPr>
        <p:txBody>
          <a:bodyPr wrap="square" rtlCol="0">
            <a:spAutoFit/>
          </a:bodyPr>
          <a:lstStyle/>
          <a:p>
            <a:pPr>
              <a:lnSpc>
                <a:spcPct val="150000"/>
              </a:lnSpc>
              <a:buFont typeface="Wingdings" panose="05000000000000000000" pitchFamily="2" charset="2"/>
              <a:buNone/>
              <a:defRPr/>
            </a:pPr>
            <a:r>
              <a:rPr lang="zh-CN" altLang="en-US" sz="2000" b="1" dirty="0">
                <a:solidFill>
                  <a:srgbClr val="0D6FB8"/>
                </a:solidFill>
                <a:latin typeface="微软雅黑" panose="020B0503020204020204" pitchFamily="34" charset="-122"/>
                <a:ea typeface="微软雅黑" panose="020B0503020204020204" pitchFamily="34" charset="-122"/>
              </a:rPr>
              <a:t>    </a:t>
            </a:r>
            <a:r>
              <a:rPr lang="zh-CN" altLang="en-US" sz="2800" b="1" dirty="0">
                <a:solidFill>
                  <a:srgbClr val="0D6FB8"/>
                </a:solidFill>
                <a:latin typeface="微软雅黑" panose="020B0503020204020204" pitchFamily="34" charset="-122"/>
                <a:ea typeface="微软雅黑" panose="020B0503020204020204" pitchFamily="34" charset="-122"/>
              </a:rPr>
              <a:t>法律是故事，是我们昨天的故事</a:t>
            </a:r>
            <a:endParaRPr lang="en-US" altLang="zh-CN" sz="2800" b="1" dirty="0">
              <a:solidFill>
                <a:srgbClr val="0D6FB8"/>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defRPr/>
            </a:pPr>
            <a:r>
              <a:rPr lang="zh-CN" altLang="en-US" sz="2800" b="1" dirty="0">
                <a:solidFill>
                  <a:srgbClr val="0D6FB8"/>
                </a:solidFill>
                <a:latin typeface="微软雅黑" panose="020B0503020204020204" pitchFamily="34" charset="-122"/>
                <a:ea typeface="微软雅黑" panose="020B0503020204020204" pitchFamily="34" charset="-122"/>
              </a:rPr>
              <a:t>   法律是知识，是我们关于今天如何行事的知识</a:t>
            </a:r>
            <a:endParaRPr lang="en-US" altLang="zh-CN" sz="2800" b="1" dirty="0">
              <a:solidFill>
                <a:srgbClr val="0D6FB8"/>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defRPr/>
            </a:pPr>
            <a:r>
              <a:rPr lang="zh-CN" altLang="en-US" sz="2800" b="1" dirty="0">
                <a:solidFill>
                  <a:srgbClr val="0D6FB8"/>
                </a:solidFill>
                <a:latin typeface="微软雅黑" panose="020B0503020204020204" pitchFamily="34" charset="-122"/>
                <a:ea typeface="微软雅黑" panose="020B0503020204020204" pitchFamily="34" charset="-122"/>
              </a:rPr>
              <a:t>   法律是梦想，是我们对明天的梦想</a:t>
            </a:r>
            <a:endParaRPr lang="en-US" altLang="zh-CN" sz="2800" b="1" dirty="0">
              <a:solidFill>
                <a:srgbClr val="0D6FB8"/>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defRPr/>
            </a:pPr>
            <a:r>
              <a:rPr lang="en-US" altLang="zh-CN" sz="2800" b="1" dirty="0">
                <a:solidFill>
                  <a:srgbClr val="0D6FB8"/>
                </a:solidFill>
                <a:latin typeface="微软雅黑" panose="020B0503020204020204" pitchFamily="34" charset="-122"/>
                <a:ea typeface="微软雅黑" panose="020B0503020204020204" pitchFamily="34" charset="-122"/>
              </a:rPr>
              <a:t>                </a:t>
            </a:r>
          </a:p>
        </p:txBody>
      </p:sp>
    </p:spTree>
    <p:extLst>
      <p:ext uri="{BB962C8B-B14F-4D97-AF65-F5344CB8AC3E}">
        <p14:creationId xmlns="" xmlns:p14="http://schemas.microsoft.com/office/powerpoint/2010/main" val="4290585868"/>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1"/>
          <p:cNvSpPr>
            <a:spLocks noChangeArrowheads="1"/>
          </p:cNvSpPr>
          <p:nvPr/>
        </p:nvSpPr>
        <p:spPr bwMode="auto">
          <a:xfrm rot="10800000" flipV="1">
            <a:off x="768994" y="736104"/>
            <a:ext cx="10801199"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社会共治原则</a:t>
            </a:r>
            <a:r>
              <a:rPr kumimoji="0" lang="en-US" altLang="zh-CN"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多年来，在药品领域，基本构建了</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企业主责、政府监管、行业自律、社会协同、公众参与、媒体监督、法治保障</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的药品安全共治格局。</a:t>
            </a:r>
            <a:endParaRPr kumimoji="0" lang="en-US" altLang="zh-CN" sz="2400" b="1" i="0" u="none" strike="noStrike" cap="none" normalizeH="0" baseline="0" dirty="0" smtClean="0">
              <a:ln>
                <a:noFill/>
              </a:ln>
              <a:effectLst/>
              <a:latin typeface="微软雅黑" pitchFamily="34" charset="-122"/>
              <a:ea typeface="微软雅黑" pitchFamily="34" charset="-122"/>
              <a:cs typeface="宋体" pitchFamily="2" charset="-122"/>
            </a:endParaRPr>
          </a:p>
          <a:p>
            <a:endParaRPr lang="en-US" altLang="zh-CN" sz="2400" b="1" dirty="0" smtClean="0">
              <a:latin typeface="微软雅黑" pitchFamily="34" charset="-122"/>
              <a:ea typeface="微软雅黑" pitchFamily="34" charset="-122"/>
            </a:endParaRPr>
          </a:p>
          <a:p>
            <a:r>
              <a:rPr lang="en-US" altLang="zh-CN" sz="2400" b="1" dirty="0" smtClean="0">
                <a:latin typeface="微软雅黑" pitchFamily="34" charset="-122"/>
                <a:ea typeface="微软雅黑" pitchFamily="34" charset="-122"/>
                <a:cs typeface="宋体" pitchFamily="2" charset="-122"/>
              </a:rPr>
              <a:t>       </a:t>
            </a:r>
            <a:r>
              <a:rPr lang="zh-CN" altLang="zh-CN" sz="2400" b="1" dirty="0" smtClean="0">
                <a:latin typeface="微软雅黑" pitchFamily="34" charset="-122"/>
                <a:ea typeface="微软雅黑" pitchFamily="34" charset="-122"/>
                <a:cs typeface="宋体" pitchFamily="2" charset="-122"/>
              </a:rPr>
              <a:t>新</a:t>
            </a:r>
            <a:r>
              <a:rPr lang="zh-CN" altLang="en-US" sz="2400" b="1" dirty="0" smtClean="0">
                <a:latin typeface="微软雅黑" pitchFamily="34" charset="-122"/>
                <a:ea typeface="微软雅黑" pitchFamily="34" charset="-122"/>
                <a:cs typeface="宋体" pitchFamily="2" charset="-122"/>
              </a:rPr>
              <a:t>版</a:t>
            </a:r>
            <a:r>
              <a:rPr lang="zh-CN" altLang="zh-CN" sz="2400" b="1" dirty="0" smtClean="0">
                <a:latin typeface="微软雅黑" pitchFamily="34" charset="-122"/>
                <a:ea typeface="微软雅黑" pitchFamily="34" charset="-122"/>
                <a:cs typeface="宋体" pitchFamily="2" charset="-122"/>
              </a:rPr>
              <a:t>《药品管理法》</a:t>
            </a:r>
            <a:r>
              <a:rPr lang="zh-CN" altLang="en-US" sz="2400" b="1" dirty="0" smtClean="0">
                <a:latin typeface="微软雅黑" pitchFamily="34" charset="-122"/>
                <a:ea typeface="微软雅黑" pitchFamily="34" charset="-122"/>
              </a:rPr>
              <a:t>强化了地方政府、有关部门、药品行业协会、新闻媒体等各方面的责任，齐心合力共同保障药品安全。</a:t>
            </a:r>
            <a:endParaRPr lang="en-US" altLang="zh-CN" sz="2400" b="1" dirty="0" smtClean="0">
              <a:latin typeface="微软雅黑" pitchFamily="34" charset="-122"/>
              <a:ea typeface="微软雅黑" pitchFamily="34" charset="-122"/>
            </a:endParaRPr>
          </a:p>
          <a:p>
            <a:endParaRPr lang="en-US" altLang="zh-CN" sz="2400" b="1" dirty="0" smtClean="0">
              <a:latin typeface="微软雅黑" pitchFamily="34" charset="-122"/>
              <a:ea typeface="微软雅黑" pitchFamily="34" charset="-122"/>
            </a:endParaRPr>
          </a:p>
          <a:p>
            <a:r>
              <a:rPr lang="en-US" altLang="zh-CN" sz="2400" b="1" dirty="0" smtClean="0">
                <a:solidFill>
                  <a:srgbClr val="0070C0"/>
                </a:solidFill>
                <a:latin typeface="微软雅黑" pitchFamily="34" charset="-122"/>
                <a:ea typeface="微软雅黑" pitchFamily="34" charset="-122"/>
              </a:rPr>
              <a:t>       </a:t>
            </a:r>
            <a:r>
              <a:rPr lang="zh-CN" altLang="zh-CN" sz="2400" b="1" dirty="0" smtClean="0">
                <a:solidFill>
                  <a:srgbClr val="0070C0"/>
                </a:solidFill>
                <a:latin typeface="微软雅黑" pitchFamily="34" charset="-122"/>
                <a:ea typeface="微软雅黑" pitchFamily="34" charset="-122"/>
              </a:rPr>
              <a:t>第十三条</a:t>
            </a:r>
            <a:r>
              <a:rPr lang="en-US" altLang="zh-CN" sz="2400" b="1" dirty="0" smtClean="0">
                <a:solidFill>
                  <a:srgbClr val="0070C0"/>
                </a:solidFill>
                <a:latin typeface="微软雅黑" pitchFamily="34" charset="-122"/>
                <a:ea typeface="微软雅黑" pitchFamily="34" charset="-122"/>
              </a:rPr>
              <a:t>  </a:t>
            </a:r>
            <a:r>
              <a:rPr lang="zh-CN" altLang="zh-CN" sz="2400" b="1" dirty="0" smtClean="0">
                <a:solidFill>
                  <a:srgbClr val="FF0000"/>
                </a:solidFill>
                <a:latin typeface="微软雅黑" pitchFamily="34" charset="-122"/>
                <a:ea typeface="微软雅黑" pitchFamily="34" charset="-122"/>
              </a:rPr>
              <a:t>各级人民政府及其有关部门、药品行业协会</a:t>
            </a:r>
            <a:r>
              <a:rPr lang="zh-CN" altLang="zh-CN" sz="2400" b="1" dirty="0" smtClean="0">
                <a:latin typeface="微软雅黑" pitchFamily="34" charset="-122"/>
                <a:ea typeface="微软雅黑" pitchFamily="34" charset="-122"/>
              </a:rPr>
              <a:t>等应当加强药品安全宣传教育，开展药品安全法律法规等知识的普及工作。</a:t>
            </a:r>
            <a:r>
              <a:rPr lang="zh-CN" altLang="en-US" sz="2000" b="1" dirty="0" smtClean="0">
                <a:solidFill>
                  <a:srgbClr val="0070C0"/>
                </a:solidFill>
                <a:latin typeface="微软雅黑" pitchFamily="34" charset="-122"/>
                <a:ea typeface="微软雅黑" pitchFamily="34" charset="-122"/>
              </a:rPr>
              <a:t>（</a:t>
            </a:r>
            <a:r>
              <a:rPr lang="zh-CN" altLang="zh-CN" sz="2000" b="1" dirty="0" smtClean="0">
                <a:solidFill>
                  <a:srgbClr val="0070C0"/>
                </a:solidFill>
                <a:latin typeface="微软雅黑" pitchFamily="34" charset="-122"/>
                <a:ea typeface="微软雅黑" pitchFamily="34" charset="-122"/>
              </a:rPr>
              <a:t>宣传教育</a:t>
            </a:r>
            <a:r>
              <a:rPr lang="zh-CN" altLang="en-US" sz="2000" b="1" dirty="0" smtClean="0">
                <a:solidFill>
                  <a:srgbClr val="0070C0"/>
                </a:solidFill>
                <a:latin typeface="微软雅黑" pitchFamily="34" charset="-122"/>
                <a:ea typeface="微软雅黑" pitchFamily="34" charset="-122"/>
              </a:rPr>
              <a:t>、普及）</a:t>
            </a:r>
            <a:endParaRPr kumimoji="0" lang="zh-CN" sz="20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lvl="0" eaLnBrk="0" fontAlgn="t" hangingPunct="0">
              <a:lnSpc>
                <a:spcPct val="150000"/>
              </a:lnSpc>
              <a:spcBef>
                <a:spcPct val="0"/>
              </a:spcBef>
              <a:spcAft>
                <a:spcPct val="0"/>
              </a:spcAft>
            </a:pPr>
            <a:r>
              <a:rPr lang="en-US" altLang="zh-CN" sz="2400" b="1" dirty="0" smtClean="0">
                <a:solidFill>
                  <a:srgbClr val="0070C0"/>
                </a:solidFill>
                <a:latin typeface="微软雅黑" pitchFamily="34" charset="-122"/>
                <a:ea typeface="微软雅黑" pitchFamily="34" charset="-122"/>
              </a:rPr>
              <a:t>      </a:t>
            </a:r>
            <a:r>
              <a:rPr lang="zh-CN" altLang="zh-CN" sz="2400" b="1" dirty="0" smtClean="0">
                <a:solidFill>
                  <a:srgbClr val="0070C0"/>
                </a:solidFill>
                <a:latin typeface="微软雅黑" pitchFamily="34" charset="-122"/>
                <a:ea typeface="微软雅黑" pitchFamily="34" charset="-122"/>
              </a:rPr>
              <a:t>第十</a:t>
            </a:r>
            <a:r>
              <a:rPr lang="zh-CN" altLang="en-US" sz="2400" b="1" dirty="0" smtClean="0">
                <a:solidFill>
                  <a:srgbClr val="0070C0"/>
                </a:solidFill>
                <a:latin typeface="微软雅黑" pitchFamily="34" charset="-122"/>
                <a:ea typeface="微软雅黑" pitchFamily="34" charset="-122"/>
              </a:rPr>
              <a:t>四</a:t>
            </a:r>
            <a:r>
              <a:rPr lang="zh-CN" altLang="zh-CN" sz="2400" b="1" dirty="0" smtClean="0">
                <a:solidFill>
                  <a:srgbClr val="0070C0"/>
                </a:solidFill>
                <a:latin typeface="微软雅黑" pitchFamily="34" charset="-122"/>
                <a:ea typeface="微软雅黑" pitchFamily="34" charset="-122"/>
              </a:rPr>
              <a:t>条</a:t>
            </a:r>
            <a:r>
              <a:rPr lang="en-US" altLang="zh-CN" sz="2400" b="1" dirty="0" smtClean="0">
                <a:solidFill>
                  <a:srgbClr val="0070C0"/>
                </a:solidFill>
                <a:latin typeface="微软雅黑" pitchFamily="34" charset="-122"/>
                <a:ea typeface="微软雅黑" pitchFamily="34" charset="-122"/>
              </a:rPr>
              <a:t>   </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药品行业协会</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应当加强行业自律，建立健全行业规范，推动行业诚信体系建设，引导和督促会员依法开展药品生产经营等活动</a:t>
            </a:r>
            <a:r>
              <a:rPr lang="zh-CN" altLang="en-US" sz="2400" b="1" dirty="0" smtClean="0">
                <a:latin typeface="微软雅黑" pitchFamily="34" charset="-122"/>
                <a:ea typeface="微软雅黑" pitchFamily="34" charset="-122"/>
                <a:cs typeface="宋体" pitchFamily="2" charset="-122"/>
              </a:rPr>
              <a:t>。</a:t>
            </a:r>
            <a:r>
              <a:rPr lang="zh-CN" altLang="en-US" sz="2400" b="1" dirty="0" smtClean="0">
                <a:solidFill>
                  <a:srgbClr val="0070C0"/>
                </a:solidFill>
                <a:latin typeface="微软雅黑" pitchFamily="34" charset="-122"/>
                <a:ea typeface="微软雅黑" pitchFamily="34" charset="-122"/>
                <a:cs typeface="宋体" pitchFamily="2" charset="-122"/>
              </a:rPr>
              <a:t>（</a:t>
            </a:r>
            <a:r>
              <a:rPr lang="zh-CN" altLang="zh-CN" sz="2000" b="1" dirty="0" smtClean="0">
                <a:solidFill>
                  <a:srgbClr val="0070C0"/>
                </a:solidFill>
                <a:latin typeface="微软雅黑" pitchFamily="34" charset="-122"/>
                <a:ea typeface="微软雅黑" pitchFamily="34" charset="-122"/>
                <a:cs typeface="宋体" pitchFamily="2" charset="-122"/>
              </a:rPr>
              <a:t>行业自</a:t>
            </a:r>
            <a:r>
              <a:rPr lang="zh-CN" altLang="en-US" sz="2000" b="1" dirty="0" smtClean="0">
                <a:solidFill>
                  <a:srgbClr val="0070C0"/>
                </a:solidFill>
                <a:latin typeface="微软雅黑" pitchFamily="34" charset="-122"/>
                <a:ea typeface="微软雅黑" pitchFamily="34" charset="-122"/>
                <a:cs typeface="宋体" pitchFamily="2" charset="-122"/>
              </a:rPr>
              <a:t>律）</a:t>
            </a:r>
            <a:endParaRPr kumimoji="0" lang="zh-CN" altLang="en-US" sz="20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1"/>
          <p:cNvSpPr>
            <a:spLocks noChangeArrowheads="1"/>
          </p:cNvSpPr>
          <p:nvPr/>
        </p:nvSpPr>
        <p:spPr bwMode="auto">
          <a:xfrm>
            <a:off x="1201043" y="1365749"/>
            <a:ext cx="1022513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50000"/>
              </a:lnSpc>
              <a:spcBef>
                <a:spcPct val="0"/>
              </a:spcBef>
              <a:spcAft>
                <a:spcPct val="0"/>
              </a:spcAft>
              <a:buClrTx/>
              <a:buSzTx/>
              <a:buFontTx/>
              <a:buNone/>
              <a:tabLst/>
            </a:pPr>
            <a:r>
              <a:rPr kumimoji="0" lang="en-US" altLang="zh-CN"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第</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一百零六条</a:t>
            </a:r>
            <a:r>
              <a:rPr kumimoji="0" lang="zh-CN" altLang="en-US"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药品监督管理部门</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应当</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公布</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本部门的电子邮件地址、电话，接受咨询、投诉、举报，并依法及时答复、核实、处理。对查证属实的举报，按照有关规定给予举报人奖励。（</a:t>
            </a:r>
            <a:r>
              <a:rPr lang="zh-CN" altLang="zh-CN" sz="2400" b="1" dirty="0" smtClean="0">
                <a:solidFill>
                  <a:srgbClr val="FF0000"/>
                </a:solidFill>
                <a:latin typeface="微软雅黑" pitchFamily="34" charset="-122"/>
                <a:ea typeface="微软雅黑" pitchFamily="34" charset="-122"/>
                <a:cs typeface="宋体" pitchFamily="2" charset="-122"/>
              </a:rPr>
              <a:t>公众参与</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a:t>
            </a:r>
          </a:p>
          <a:p>
            <a:pPr lvl="0" eaLnBrk="0" fontAlgn="t" hangingPunct="0">
              <a:lnSpc>
                <a:spcPct val="150000"/>
              </a:lnSpc>
              <a:spcBef>
                <a:spcPct val="0"/>
              </a:spcBef>
              <a:spcAft>
                <a:spcPct val="0"/>
              </a:spcAft>
            </a:pPr>
            <a:r>
              <a:rPr kumimoji="0" lang="zh-CN" altLang="en-US"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第</a:t>
            </a:r>
            <a:r>
              <a:rPr lang="zh-CN" altLang="en-US" sz="2400" b="1" dirty="0" smtClean="0">
                <a:latin typeface="微软雅黑" pitchFamily="34" charset="-122"/>
                <a:ea typeface="微软雅黑" pitchFamily="34" charset="-122"/>
                <a:cs typeface="宋体" pitchFamily="2" charset="-122"/>
              </a:rPr>
              <a:t>十三条    </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新闻媒体</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应当开展药品安全法律法规等知识的</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公益宣传</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，并对药品违法行为进行</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舆论监督</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。有关药品的宣传报道应当</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全面、科学、客观、公正</a:t>
            </a:r>
            <a:r>
              <a:rPr lang="zh-CN" altLang="en-US" sz="2400" b="1" dirty="0" smtClean="0">
                <a:latin typeface="微软雅黑" pitchFamily="34" charset="-122"/>
                <a:ea typeface="微软雅黑" pitchFamily="34" charset="-122"/>
                <a:cs typeface="宋体" pitchFamily="2" charset="-122"/>
              </a:rPr>
              <a:t>。　</a:t>
            </a:r>
            <a:r>
              <a:rPr lang="zh-CN" altLang="en-US" sz="2400" b="1" dirty="0" smtClean="0">
                <a:solidFill>
                  <a:srgbClr val="FF0000"/>
                </a:solidFill>
                <a:latin typeface="微软雅黑" pitchFamily="34" charset="-122"/>
                <a:ea typeface="微软雅黑" pitchFamily="34" charset="-122"/>
                <a:cs typeface="宋体" pitchFamily="2" charset="-122"/>
              </a:rPr>
              <a:t>（媒体监督）</a:t>
            </a:r>
            <a:endPar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1"/>
          <p:cNvSpPr>
            <a:spLocks noChangeArrowheads="1"/>
          </p:cNvSpPr>
          <p:nvPr/>
        </p:nvSpPr>
        <p:spPr bwMode="auto">
          <a:xfrm>
            <a:off x="1201043" y="1365749"/>
            <a:ext cx="1022513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50000"/>
              </a:lnSpc>
              <a:spcBef>
                <a:spcPct val="0"/>
              </a:spcBef>
              <a:spcAft>
                <a:spcPct val="0"/>
              </a:spcAft>
              <a:buClrTx/>
              <a:buSzTx/>
              <a:buFontTx/>
              <a:buNone/>
              <a:tabLst/>
            </a:pPr>
            <a:r>
              <a:rPr kumimoji="0" lang="en-US" altLang="zh-CN"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第</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一百零六条</a:t>
            </a:r>
            <a:r>
              <a:rPr kumimoji="0" lang="zh-CN" altLang="en-US"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药品监督管理部门</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应当</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公布</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本部门的电子邮件地址、电话，接受咨询、投诉、举报，并依法及时答复、核实、处理。对查证属实的举报，按照有关规定给予举报人奖励。（</a:t>
            </a:r>
            <a:r>
              <a:rPr lang="zh-CN" altLang="zh-CN" sz="2400" b="1" dirty="0" smtClean="0">
                <a:solidFill>
                  <a:srgbClr val="FF0000"/>
                </a:solidFill>
                <a:latin typeface="微软雅黑" pitchFamily="34" charset="-122"/>
                <a:ea typeface="微软雅黑" pitchFamily="34" charset="-122"/>
                <a:cs typeface="宋体" pitchFamily="2" charset="-122"/>
              </a:rPr>
              <a:t>公众参与</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a:t>
            </a:r>
          </a:p>
          <a:p>
            <a:pPr lvl="0" eaLnBrk="0" fontAlgn="t" hangingPunct="0">
              <a:lnSpc>
                <a:spcPct val="150000"/>
              </a:lnSpc>
              <a:spcBef>
                <a:spcPct val="0"/>
              </a:spcBef>
              <a:spcAft>
                <a:spcPct val="0"/>
              </a:spcAft>
            </a:pPr>
            <a:r>
              <a:rPr kumimoji="0" lang="zh-CN" altLang="en-US"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第</a:t>
            </a:r>
            <a:r>
              <a:rPr lang="zh-CN" altLang="en-US" sz="2400" b="1" dirty="0" smtClean="0">
                <a:latin typeface="微软雅黑" pitchFamily="34" charset="-122"/>
                <a:ea typeface="微软雅黑" pitchFamily="34" charset="-122"/>
                <a:cs typeface="宋体" pitchFamily="2" charset="-122"/>
              </a:rPr>
              <a:t>十三条    </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新闻媒体</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应当开展药品安全法律法规等知识的</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公益宣传</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，并对药品违法行为进行</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舆论监督</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。有关药品的宣传报道应当</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全面、科学、客观、公正</a:t>
            </a:r>
            <a:r>
              <a:rPr lang="zh-CN" altLang="en-US" sz="2400" b="1" dirty="0" smtClean="0">
                <a:latin typeface="微软雅黑" pitchFamily="34" charset="-122"/>
                <a:ea typeface="微软雅黑" pitchFamily="34" charset="-122"/>
                <a:cs typeface="宋体" pitchFamily="2" charset="-122"/>
              </a:rPr>
              <a:t>。　</a:t>
            </a:r>
            <a:r>
              <a:rPr lang="zh-CN" altLang="en-US" sz="2400" b="1" dirty="0" smtClean="0">
                <a:solidFill>
                  <a:srgbClr val="FF0000"/>
                </a:solidFill>
                <a:latin typeface="微软雅黑" pitchFamily="34" charset="-122"/>
                <a:ea typeface="微软雅黑" pitchFamily="34" charset="-122"/>
                <a:cs typeface="宋体" pitchFamily="2" charset="-122"/>
              </a:rPr>
              <a:t>（媒体监督）</a:t>
            </a:r>
            <a:endPar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2" name="矩形 11">
            <a:extLst>
              <a:ext uri="{FF2B5EF4-FFF2-40B4-BE49-F238E27FC236}">
                <a16:creationId xmlns="" xmlns:a16="http://schemas.microsoft.com/office/drawing/2014/main" id="{0533FC64-D36B-487C-9D5A-9D18A1F8149B}"/>
              </a:ext>
            </a:extLst>
          </p:cNvPr>
          <p:cNvSpPr/>
          <p:nvPr/>
        </p:nvSpPr>
        <p:spPr>
          <a:xfrm>
            <a:off x="3937347" y="952534"/>
            <a:ext cx="6192688" cy="5759718"/>
          </a:xfrm>
          <a:prstGeom prst="rect">
            <a:avLst/>
          </a:prstGeom>
        </p:spPr>
        <p:txBody>
          <a:bodyPr wrap="square">
            <a:spAutoFit/>
          </a:bodyPr>
          <a:lstStyle/>
          <a:p>
            <a:pPr>
              <a:lnSpc>
                <a:spcPct val="150000"/>
              </a:lnSpc>
            </a:pPr>
            <a:r>
              <a:rPr lang="zh-CN" altLang="en-US" sz="2800" dirty="0">
                <a:solidFill>
                  <a:srgbClr val="FF0000"/>
                </a:solidFill>
                <a:latin typeface="微软雅黑" panose="020B0503020204020204" pitchFamily="34" charset="-122"/>
                <a:ea typeface="微软雅黑" panose="020B0503020204020204" pitchFamily="34" charset="-122"/>
              </a:rPr>
              <a:t> </a:t>
            </a:r>
            <a:endParaRPr lang="en-US" altLang="zh-CN" sz="2800" b="1" dirty="0">
              <a:solidFill>
                <a:srgbClr val="FF0000"/>
              </a:solidFill>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ü"/>
            </a:pPr>
            <a:r>
              <a:rPr lang="zh-CN" altLang="en-US" sz="2800" b="1" dirty="0">
                <a:solidFill>
                  <a:srgbClr val="2F5EB0"/>
                </a:solidFill>
                <a:latin typeface="微软雅黑" panose="020B0503020204020204" pitchFamily="34" charset="-122"/>
                <a:ea typeface="微软雅黑" panose="020B0503020204020204" pitchFamily="34" charset="-122"/>
              </a:rPr>
              <a:t>药品上市许可持有人制度</a:t>
            </a:r>
            <a:endParaRPr lang="en-US" altLang="zh-CN" sz="2800" b="1" dirty="0">
              <a:solidFill>
                <a:srgbClr val="2F5EB0"/>
              </a:solidFill>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ü"/>
            </a:pPr>
            <a:r>
              <a:rPr lang="zh-CN" altLang="en-US" sz="2800" b="1" dirty="0">
                <a:solidFill>
                  <a:srgbClr val="2F5EB0"/>
                </a:solidFill>
                <a:latin typeface="微软雅黑" panose="020B0503020204020204" pitchFamily="34" charset="-122"/>
                <a:ea typeface="微软雅黑" panose="020B0503020204020204" pitchFamily="34" charset="-122"/>
              </a:rPr>
              <a:t>药品全程追溯制度</a:t>
            </a:r>
            <a:endParaRPr lang="en-US" altLang="zh-CN" sz="2800" b="1" dirty="0">
              <a:solidFill>
                <a:srgbClr val="2F5EB0"/>
              </a:solidFill>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ü"/>
            </a:pPr>
            <a:r>
              <a:rPr lang="zh-CN" altLang="en-US" sz="2800" b="1" dirty="0">
                <a:solidFill>
                  <a:srgbClr val="2F5EB0"/>
                </a:solidFill>
                <a:latin typeface="微软雅黑" panose="020B0503020204020204" pitchFamily="34" charset="-122"/>
                <a:ea typeface="微软雅黑" panose="020B0503020204020204" pitchFamily="34" charset="-122"/>
              </a:rPr>
              <a:t>药物警戒制度</a:t>
            </a:r>
            <a:endParaRPr lang="en-US" altLang="zh-CN" sz="2800" b="1" dirty="0">
              <a:solidFill>
                <a:srgbClr val="2F5EB0"/>
              </a:solidFill>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ü"/>
            </a:pPr>
            <a:r>
              <a:rPr lang="zh-CN" altLang="en-US" sz="2800" b="1" dirty="0">
                <a:solidFill>
                  <a:srgbClr val="2F5EB0"/>
                </a:solidFill>
                <a:latin typeface="微软雅黑" panose="020B0503020204020204" pitchFamily="34" charset="-122"/>
                <a:ea typeface="微软雅黑" panose="020B0503020204020204" pitchFamily="34" charset="-122"/>
              </a:rPr>
              <a:t>药品安全信息统一公布</a:t>
            </a:r>
            <a:endParaRPr lang="en-US" altLang="zh-CN" sz="2800" b="1" dirty="0">
              <a:solidFill>
                <a:srgbClr val="2F5EB0"/>
              </a:solidFill>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ü"/>
            </a:pPr>
            <a:r>
              <a:rPr lang="zh-CN" altLang="en-US" sz="2800" b="1" dirty="0">
                <a:solidFill>
                  <a:srgbClr val="2F5EB0"/>
                </a:solidFill>
                <a:latin typeface="微软雅黑" panose="020B0503020204020204" pitchFamily="34" charset="-122"/>
                <a:ea typeface="微软雅黑" panose="020B0503020204020204" pitchFamily="34" charset="-122"/>
              </a:rPr>
              <a:t>附条件审批制度</a:t>
            </a:r>
            <a:endParaRPr lang="en-US" altLang="zh-CN" sz="2800" b="1" dirty="0">
              <a:solidFill>
                <a:srgbClr val="2F5EB0"/>
              </a:solidFill>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ü"/>
            </a:pPr>
            <a:r>
              <a:rPr lang="zh-CN" altLang="en-US" sz="2800" b="1" dirty="0">
                <a:solidFill>
                  <a:srgbClr val="2F5EB0"/>
                </a:solidFill>
                <a:latin typeface="微软雅黑" panose="020B0503020204020204" pitchFamily="34" charset="-122"/>
                <a:ea typeface="微软雅黑" panose="020B0503020204020204" pitchFamily="34" charset="-122"/>
              </a:rPr>
              <a:t>优先审批制度</a:t>
            </a:r>
            <a:endParaRPr lang="en-US" altLang="zh-CN" sz="2800" b="1" dirty="0">
              <a:solidFill>
                <a:srgbClr val="2F5EB0"/>
              </a:solidFill>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ü"/>
            </a:pPr>
            <a:r>
              <a:rPr lang="zh-CN" altLang="en-US" sz="2800" b="1" dirty="0">
                <a:solidFill>
                  <a:srgbClr val="2F5EB0"/>
                </a:solidFill>
                <a:latin typeface="微软雅黑" panose="020B0503020204020204" pitchFamily="34" charset="-122"/>
                <a:ea typeface="微软雅黑" panose="020B0503020204020204" pitchFamily="34" charset="-122"/>
              </a:rPr>
              <a:t>处罚到人</a:t>
            </a:r>
            <a:endParaRPr lang="en-US" altLang="zh-CN" sz="2800" b="1" dirty="0">
              <a:solidFill>
                <a:srgbClr val="2F5EB0"/>
              </a:solidFill>
              <a:latin typeface="微软雅黑" panose="020B0503020204020204" pitchFamily="34" charset="-122"/>
              <a:ea typeface="微软雅黑" panose="020B0503020204020204" pitchFamily="34" charset="-122"/>
            </a:endParaRPr>
          </a:p>
          <a:p>
            <a:pPr>
              <a:lnSpc>
                <a:spcPct val="150000"/>
              </a:lnSpc>
            </a:pPr>
            <a:endParaRPr lang="zh-CN" altLang="en-US" sz="2400" b="1" dirty="0"/>
          </a:p>
        </p:txBody>
      </p:sp>
      <p:sp>
        <p:nvSpPr>
          <p:cNvPr id="2" name="矩形 1">
            <a:extLst>
              <a:ext uri="{FF2B5EF4-FFF2-40B4-BE49-F238E27FC236}">
                <a16:creationId xmlns="" xmlns:a16="http://schemas.microsoft.com/office/drawing/2014/main" id="{45BEA209-E7E7-4611-87EC-C6E9071524BD}"/>
              </a:ext>
            </a:extLst>
          </p:cNvPr>
          <p:cNvSpPr/>
          <p:nvPr/>
        </p:nvSpPr>
        <p:spPr>
          <a:xfrm>
            <a:off x="3361283" y="620688"/>
            <a:ext cx="5976664" cy="584775"/>
          </a:xfrm>
          <a:prstGeom prst="rect">
            <a:avLst/>
          </a:prstGeom>
        </p:spPr>
        <p:txBody>
          <a:bodyPr wrap="square">
            <a:spAutoFit/>
          </a:bodyPr>
          <a:lstStyle/>
          <a:p>
            <a:pPr algn="ctr"/>
            <a:r>
              <a:rPr lang="en-US" altLang="zh-CN" sz="3200" b="1" dirty="0" smtClean="0">
                <a:solidFill>
                  <a:srgbClr val="FF0000"/>
                </a:solidFill>
                <a:latin typeface="微软雅黑" panose="020B0503020204020204" pitchFamily="34" charset="-122"/>
                <a:ea typeface="微软雅黑" panose="020B0503020204020204" pitchFamily="34" charset="-122"/>
              </a:rPr>
              <a:t>4.</a:t>
            </a:r>
            <a:r>
              <a:rPr lang="zh-CN" altLang="en-US" sz="3200" b="1" dirty="0" smtClean="0">
                <a:solidFill>
                  <a:srgbClr val="FF0000"/>
                </a:solidFill>
                <a:latin typeface="微软雅黑" panose="020B0503020204020204" pitchFamily="34" charset="-122"/>
                <a:ea typeface="微软雅黑" panose="020B0503020204020204" pitchFamily="34" charset="-122"/>
              </a:rPr>
              <a:t>确立了新的管理制度</a:t>
            </a:r>
            <a:endParaRPr lang="zh-CN" altLang="en-US" sz="3200" dirty="0"/>
          </a:p>
        </p:txBody>
      </p:sp>
      <p:sp>
        <p:nvSpPr>
          <p:cNvPr id="3" name="矩形 2">
            <a:extLst>
              <a:ext uri="{FF2B5EF4-FFF2-40B4-BE49-F238E27FC236}">
                <a16:creationId xmlns="" xmlns:a16="http://schemas.microsoft.com/office/drawing/2014/main" id="{C90D0B67-D33C-4631-AF4B-798D9C5C2C03}"/>
              </a:ext>
            </a:extLst>
          </p:cNvPr>
          <p:cNvSpPr/>
          <p:nvPr/>
        </p:nvSpPr>
        <p:spPr>
          <a:xfrm>
            <a:off x="4369395" y="620688"/>
            <a:ext cx="3600400" cy="792088"/>
          </a:xfrm>
          <a:prstGeom prst="rect">
            <a:avLst/>
          </a:prstGeom>
          <a:noFill/>
          <a:ln w="38100">
            <a:solidFill>
              <a:srgbClr val="92D05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2388817730"/>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43712" y="2919042"/>
            <a:ext cx="9865096" cy="2386102"/>
          </a:xfrm>
          <a:prstGeom prst="rect">
            <a:avLst/>
          </a:prstGeom>
        </p:spPr>
        <p:txBody>
          <a:bodyPr wrap="square">
            <a:spAutoFit/>
          </a:bodyPr>
          <a:lstStyle/>
          <a:p>
            <a:endParaRPr lang="en-US" altLang="zh-CN" sz="2800" b="1" dirty="0">
              <a:solidFill>
                <a:srgbClr val="FF0000"/>
              </a:solidFill>
              <a:latin typeface="微软雅黑" pitchFamily="34" charset="-122"/>
              <a:ea typeface="微软雅黑" pitchFamily="34" charset="-122"/>
            </a:endParaRPr>
          </a:p>
          <a:p>
            <a:pPr marL="457200" indent="-457200">
              <a:lnSpc>
                <a:spcPct val="150000"/>
              </a:lnSpc>
              <a:buFont typeface="Wingdings" panose="05000000000000000000" pitchFamily="2" charset="2"/>
              <a:buChar char="Ø"/>
            </a:pPr>
            <a:r>
              <a:rPr lang="zh-CN" altLang="en-US" sz="2800" b="1" dirty="0">
                <a:solidFill>
                  <a:srgbClr val="2F5EB0"/>
                </a:solidFill>
                <a:latin typeface="微软雅黑" panose="020B0503020204020204" pitchFamily="34" charset="-122"/>
                <a:ea typeface="微软雅黑" panose="020B0503020204020204" pitchFamily="34" charset="-122"/>
              </a:rPr>
              <a:t>药品生产质量管理规范（</a:t>
            </a:r>
            <a:r>
              <a:rPr lang="en-US" altLang="zh-CN" sz="2800" b="1" dirty="0">
                <a:solidFill>
                  <a:srgbClr val="2F5EB0"/>
                </a:solidFill>
                <a:latin typeface="微软雅黑" panose="020B0503020204020204" pitchFamily="34" charset="-122"/>
                <a:ea typeface="微软雅黑" panose="020B0503020204020204" pitchFamily="34" charset="-122"/>
              </a:rPr>
              <a:t>GMP</a:t>
            </a:r>
            <a:r>
              <a:rPr lang="zh-CN" altLang="en-US" sz="2800" b="1" dirty="0">
                <a:solidFill>
                  <a:srgbClr val="2F5EB0"/>
                </a:solidFill>
                <a:latin typeface="微软雅黑" panose="020B0503020204020204" pitchFamily="34" charset="-122"/>
                <a:ea typeface="微软雅黑" panose="020B0503020204020204" pitchFamily="34" charset="-122"/>
              </a:rPr>
              <a:t>）认证，</a:t>
            </a:r>
            <a:endParaRPr lang="en-US" altLang="zh-CN" sz="2800" b="1" dirty="0">
              <a:solidFill>
                <a:srgbClr val="2F5EB0"/>
              </a:solidFill>
              <a:latin typeface="微软雅黑" panose="020B0503020204020204" pitchFamily="34" charset="-122"/>
              <a:ea typeface="微软雅黑" panose="020B0503020204020204" pitchFamily="34" charset="-122"/>
            </a:endParaRPr>
          </a:p>
          <a:p>
            <a:pPr marL="457200" indent="-457200">
              <a:lnSpc>
                <a:spcPct val="150000"/>
              </a:lnSpc>
              <a:buFont typeface="Wingdings" panose="05000000000000000000" pitchFamily="2" charset="2"/>
              <a:buChar char="Ø"/>
            </a:pPr>
            <a:r>
              <a:rPr lang="zh-CN" altLang="en-US" sz="2800" b="1" dirty="0">
                <a:solidFill>
                  <a:srgbClr val="2F5EB0"/>
                </a:solidFill>
                <a:latin typeface="微软雅黑" panose="020B0503020204020204" pitchFamily="34" charset="-122"/>
                <a:ea typeface="微软雅黑" panose="020B0503020204020204" pitchFamily="34" charset="-122"/>
              </a:rPr>
              <a:t>药品经营质量管理规范（</a:t>
            </a:r>
            <a:r>
              <a:rPr lang="en-US" altLang="zh-CN" sz="2800" b="1" dirty="0">
                <a:solidFill>
                  <a:srgbClr val="2F5EB0"/>
                </a:solidFill>
                <a:latin typeface="微软雅黑" panose="020B0503020204020204" pitchFamily="34" charset="-122"/>
                <a:ea typeface="微软雅黑" panose="020B0503020204020204" pitchFamily="34" charset="-122"/>
              </a:rPr>
              <a:t>GSP</a:t>
            </a:r>
            <a:r>
              <a:rPr lang="zh-CN" altLang="en-US" sz="2800" b="1" dirty="0">
                <a:solidFill>
                  <a:srgbClr val="2F5EB0"/>
                </a:solidFill>
                <a:latin typeface="微软雅黑" panose="020B0503020204020204" pitchFamily="34" charset="-122"/>
                <a:ea typeface="微软雅黑" panose="020B0503020204020204" pitchFamily="34" charset="-122"/>
              </a:rPr>
              <a:t>）认证，</a:t>
            </a:r>
            <a:endParaRPr lang="en-US" altLang="zh-CN" sz="2800" b="1" dirty="0">
              <a:solidFill>
                <a:srgbClr val="2F5EB0"/>
              </a:solidFill>
              <a:latin typeface="微软雅黑" panose="020B0503020204020204" pitchFamily="34" charset="-122"/>
              <a:ea typeface="微软雅黑" panose="020B0503020204020204" pitchFamily="34" charset="-122"/>
            </a:endParaRPr>
          </a:p>
          <a:p>
            <a:pPr marL="457200" indent="-457200">
              <a:lnSpc>
                <a:spcPct val="150000"/>
              </a:lnSpc>
              <a:buFont typeface="Wingdings" panose="05000000000000000000" pitchFamily="2" charset="2"/>
              <a:buChar char="Ø"/>
            </a:pPr>
            <a:r>
              <a:rPr lang="zh-CN" altLang="en-US" sz="2800" b="1" dirty="0">
                <a:solidFill>
                  <a:srgbClr val="2F5EB0"/>
                </a:solidFill>
                <a:latin typeface="微软雅黑" panose="020B0503020204020204" pitchFamily="34" charset="-122"/>
                <a:ea typeface="微软雅黑" panose="020B0503020204020204" pitchFamily="34" charset="-122"/>
              </a:rPr>
              <a:t>药品监督管理部门随时对</a:t>
            </a:r>
            <a:r>
              <a:rPr lang="en-US" altLang="zh-CN" sz="2800" b="1" dirty="0">
                <a:solidFill>
                  <a:srgbClr val="2F5EB0"/>
                </a:solidFill>
                <a:latin typeface="微软雅黑" panose="020B0503020204020204" pitchFamily="34" charset="-122"/>
                <a:ea typeface="微软雅黑" panose="020B0503020204020204" pitchFamily="34" charset="-122"/>
              </a:rPr>
              <a:t>GMP</a:t>
            </a:r>
            <a:r>
              <a:rPr lang="zh-CN" altLang="en-US" sz="2800" b="1" dirty="0">
                <a:solidFill>
                  <a:srgbClr val="2F5EB0"/>
                </a:solidFill>
                <a:latin typeface="微软雅黑" panose="020B0503020204020204" pitchFamily="34" charset="-122"/>
                <a:ea typeface="微软雅黑" panose="020B0503020204020204" pitchFamily="34" charset="-122"/>
              </a:rPr>
              <a:t>、</a:t>
            </a:r>
            <a:r>
              <a:rPr lang="en-US" altLang="zh-CN" sz="2800" b="1" dirty="0">
                <a:solidFill>
                  <a:srgbClr val="2F5EB0"/>
                </a:solidFill>
                <a:latin typeface="微软雅黑" panose="020B0503020204020204" pitchFamily="34" charset="-122"/>
                <a:ea typeface="微软雅黑" panose="020B0503020204020204" pitchFamily="34" charset="-122"/>
              </a:rPr>
              <a:t>GSP</a:t>
            </a:r>
            <a:r>
              <a:rPr lang="zh-CN" altLang="en-US" sz="2800" b="1" dirty="0">
                <a:solidFill>
                  <a:srgbClr val="2F5EB0"/>
                </a:solidFill>
                <a:latin typeface="微软雅黑" panose="020B0503020204020204" pitchFamily="34" charset="-122"/>
                <a:ea typeface="微软雅黑" panose="020B0503020204020204" pitchFamily="34" charset="-122"/>
              </a:rPr>
              <a:t>等执行情况进行检查。</a:t>
            </a:r>
          </a:p>
        </p:txBody>
      </p:sp>
      <p:sp>
        <p:nvSpPr>
          <p:cNvPr id="3" name="矩形 2">
            <a:extLst>
              <a:ext uri="{FF2B5EF4-FFF2-40B4-BE49-F238E27FC236}">
                <a16:creationId xmlns="" xmlns:a16="http://schemas.microsoft.com/office/drawing/2014/main" id="{D0A52F62-0402-45C9-88AC-766ADEE6860D}"/>
              </a:ext>
            </a:extLst>
          </p:cNvPr>
          <p:cNvSpPr/>
          <p:nvPr/>
        </p:nvSpPr>
        <p:spPr>
          <a:xfrm>
            <a:off x="5017467" y="836712"/>
            <a:ext cx="2031325" cy="646331"/>
          </a:xfrm>
          <a:prstGeom prst="rect">
            <a:avLst/>
          </a:prstGeom>
        </p:spPr>
        <p:txBody>
          <a:bodyPr wrap="none">
            <a:spAutoFit/>
          </a:bodyPr>
          <a:lstStyle/>
          <a:p>
            <a:pPr algn="ctr"/>
            <a:r>
              <a:rPr lang="zh-CN" altLang="en-US" sz="3600" b="1" dirty="0">
                <a:solidFill>
                  <a:srgbClr val="2F5EB0"/>
                </a:solidFill>
                <a:latin typeface="微软雅黑" panose="020B0503020204020204" pitchFamily="34" charset="-122"/>
                <a:ea typeface="微软雅黑" panose="020B0503020204020204" pitchFamily="34" charset="-122"/>
              </a:rPr>
              <a:t>动态监管</a:t>
            </a:r>
            <a:endParaRPr lang="en-US" altLang="zh-CN" sz="3600" b="1" dirty="0">
              <a:solidFill>
                <a:srgbClr val="2F5EB0"/>
              </a:solidFill>
              <a:latin typeface="微软雅黑" panose="020B0503020204020204" pitchFamily="34" charset="-122"/>
              <a:ea typeface="微软雅黑" panose="020B0503020204020204" pitchFamily="34" charset="-122"/>
            </a:endParaRPr>
          </a:p>
        </p:txBody>
      </p:sp>
      <p:sp>
        <p:nvSpPr>
          <p:cNvPr id="4" name="矩形 3">
            <a:extLst>
              <a:ext uri="{FF2B5EF4-FFF2-40B4-BE49-F238E27FC236}">
                <a16:creationId xmlns="" xmlns:a16="http://schemas.microsoft.com/office/drawing/2014/main" id="{F450532F-A532-4B3B-8E5E-544A711C1261}"/>
              </a:ext>
            </a:extLst>
          </p:cNvPr>
          <p:cNvSpPr/>
          <p:nvPr/>
        </p:nvSpPr>
        <p:spPr>
          <a:xfrm>
            <a:off x="5581723" y="1988840"/>
            <a:ext cx="902811" cy="523220"/>
          </a:xfrm>
          <a:prstGeom prst="rect">
            <a:avLst/>
          </a:prstGeom>
        </p:spPr>
        <p:txBody>
          <a:bodyPr wrap="none">
            <a:spAutoFit/>
          </a:bodyPr>
          <a:lstStyle/>
          <a:p>
            <a:r>
              <a:rPr lang="zh-CN" altLang="en-US" sz="2800" b="1" dirty="0">
                <a:solidFill>
                  <a:srgbClr val="FF0000"/>
                </a:solidFill>
                <a:latin typeface="微软雅黑" pitchFamily="34" charset="-122"/>
                <a:ea typeface="微软雅黑" pitchFamily="34" charset="-122"/>
              </a:rPr>
              <a:t>取消</a:t>
            </a:r>
            <a:endParaRPr lang="en-US" altLang="zh-CN" sz="2800" b="1" dirty="0">
              <a:solidFill>
                <a:srgbClr val="FF0000"/>
              </a:solidFill>
              <a:latin typeface="微软雅黑" pitchFamily="34" charset="-122"/>
              <a:ea typeface="微软雅黑" pitchFamily="34" charset="-122"/>
            </a:endParaRPr>
          </a:p>
        </p:txBody>
      </p:sp>
      <p:sp>
        <p:nvSpPr>
          <p:cNvPr id="5" name="椭圆 4">
            <a:extLst>
              <a:ext uri="{FF2B5EF4-FFF2-40B4-BE49-F238E27FC236}">
                <a16:creationId xmlns="" xmlns:a16="http://schemas.microsoft.com/office/drawing/2014/main" id="{A9FD4593-E93F-4E1C-94BF-214E3635878C}"/>
              </a:ext>
            </a:extLst>
          </p:cNvPr>
          <p:cNvSpPr/>
          <p:nvPr/>
        </p:nvSpPr>
        <p:spPr>
          <a:xfrm>
            <a:off x="5277044" y="1776132"/>
            <a:ext cx="1512168" cy="948635"/>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 xmlns:a16="http://schemas.microsoft.com/office/drawing/2014/main" id="{8D9EC88B-3360-43E8-A279-3DC53448A696}"/>
              </a:ext>
            </a:extLst>
          </p:cNvPr>
          <p:cNvSpPr/>
          <p:nvPr/>
        </p:nvSpPr>
        <p:spPr>
          <a:xfrm>
            <a:off x="913011" y="404664"/>
            <a:ext cx="10585176" cy="5846844"/>
          </a:xfrm>
          <a:prstGeom prst="rect">
            <a:avLst/>
          </a:prstGeom>
          <a:noFill/>
          <a:ln w="381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 xmlns:a16="http://schemas.microsoft.com/office/drawing/2014/main" id="{14C2ED68-6700-4A09-A2BA-AD22E0391F9F}"/>
              </a:ext>
            </a:extLst>
          </p:cNvPr>
          <p:cNvSpPr/>
          <p:nvPr/>
        </p:nvSpPr>
        <p:spPr>
          <a:xfrm>
            <a:off x="3217268" y="476672"/>
            <a:ext cx="6463554" cy="523220"/>
          </a:xfrm>
          <a:prstGeom prst="rect">
            <a:avLst/>
          </a:prstGeom>
        </p:spPr>
        <p:txBody>
          <a:bodyPr wrap="square">
            <a:spAutoFit/>
          </a:bodyPr>
          <a:lstStyle/>
          <a:p>
            <a:r>
              <a:rPr lang="en-US" altLang="zh-CN" sz="2800" b="1" dirty="0" smtClean="0">
                <a:solidFill>
                  <a:srgbClr val="FF0000"/>
                </a:solidFill>
                <a:latin typeface="微软雅黑" panose="020B0503020204020204" pitchFamily="34" charset="-122"/>
                <a:ea typeface="微软雅黑" panose="020B0503020204020204" pitchFamily="34" charset="-122"/>
              </a:rPr>
              <a:t>5.</a:t>
            </a:r>
            <a:r>
              <a:rPr lang="zh-CN" altLang="en-US" sz="2800" b="1" dirty="0" smtClean="0">
                <a:solidFill>
                  <a:srgbClr val="FF0000"/>
                </a:solidFill>
                <a:latin typeface="微软雅黑" panose="020B0503020204020204" pitchFamily="34" charset="-122"/>
                <a:ea typeface="微软雅黑" panose="020B0503020204020204" pitchFamily="34" charset="-122"/>
              </a:rPr>
              <a:t>强化</a:t>
            </a:r>
            <a:r>
              <a:rPr lang="zh-CN" altLang="en-US" sz="2800" b="1" dirty="0">
                <a:solidFill>
                  <a:srgbClr val="FF0000"/>
                </a:solidFill>
                <a:latin typeface="微软雅黑" panose="020B0503020204020204" pitchFamily="34" charset="-122"/>
                <a:ea typeface="微软雅黑" panose="020B0503020204020204" pitchFamily="34" charset="-122"/>
              </a:rPr>
              <a:t>了药品监管体系和监管能力建设</a:t>
            </a:r>
            <a:endParaRPr lang="zh-CN" altLang="en-US" sz="2800" b="1" dirty="0"/>
          </a:p>
        </p:txBody>
      </p:sp>
      <p:sp>
        <p:nvSpPr>
          <p:cNvPr id="4" name="矩形 3">
            <a:extLst>
              <a:ext uri="{FF2B5EF4-FFF2-40B4-BE49-F238E27FC236}">
                <a16:creationId xmlns="" xmlns:a16="http://schemas.microsoft.com/office/drawing/2014/main" id="{DD78B0B5-83CF-42FF-BA06-4DE0ACE6C4B7}"/>
              </a:ext>
            </a:extLst>
          </p:cNvPr>
          <p:cNvSpPr/>
          <p:nvPr/>
        </p:nvSpPr>
        <p:spPr>
          <a:xfrm>
            <a:off x="3145259" y="1711763"/>
            <a:ext cx="6096000" cy="1477328"/>
          </a:xfrm>
          <a:prstGeom prst="rect">
            <a:avLst/>
          </a:prstGeom>
        </p:spPr>
        <p:txBody>
          <a:bodyPr>
            <a:spAutoFit/>
          </a:bodyPr>
          <a:lstStyle/>
          <a:p>
            <a:r>
              <a:rPr lang="zh-CN" altLang="en-US" sz="2400" b="1" dirty="0">
                <a:solidFill>
                  <a:srgbClr val="2F5EB0"/>
                </a:solidFill>
                <a:latin typeface="微软雅黑" panose="020B0503020204020204" pitchFamily="34" charset="-122"/>
                <a:ea typeface="微软雅黑" panose="020B0503020204020204" pitchFamily="34" charset="-122"/>
              </a:rPr>
              <a:t>       明确了</a:t>
            </a:r>
            <a:r>
              <a:rPr lang="zh-CN" altLang="en-US" sz="2400" b="1" dirty="0">
                <a:solidFill>
                  <a:srgbClr val="FF0000"/>
                </a:solidFill>
                <a:latin typeface="微软雅黑" panose="020B0503020204020204" pitchFamily="34" charset="-122"/>
                <a:ea typeface="微软雅黑" panose="020B0503020204020204" pitchFamily="34" charset="-122"/>
              </a:rPr>
              <a:t>审评、检验、核查、监测与评价</a:t>
            </a:r>
            <a:r>
              <a:rPr lang="zh-CN" altLang="en-US" sz="2400" b="1" dirty="0">
                <a:solidFill>
                  <a:srgbClr val="2F5EB0"/>
                </a:solidFill>
                <a:latin typeface="微软雅黑" panose="020B0503020204020204" pitchFamily="34" charset="-122"/>
                <a:ea typeface="微软雅黑" panose="020B0503020204020204" pitchFamily="34" charset="-122"/>
              </a:rPr>
              <a:t>等技术机构的地位，要求加强审评审批能力建设，</a:t>
            </a:r>
            <a:r>
              <a:rPr lang="zh-CN" altLang="en-US" sz="2400" b="1" dirty="0">
                <a:solidFill>
                  <a:srgbClr val="FF0000"/>
                </a:solidFill>
                <a:latin typeface="微软雅黑" panose="020B0503020204020204" pitchFamily="34" charset="-122"/>
                <a:ea typeface="微软雅黑" panose="020B0503020204020204" pitchFamily="34" charset="-122"/>
              </a:rPr>
              <a:t>建立职业化、专业化检查员队伍。</a:t>
            </a:r>
            <a:r>
              <a:rPr lang="zh-CN" altLang="en-US" b="1" dirty="0">
                <a:solidFill>
                  <a:srgbClr val="2F5EB0"/>
                </a:solidFill>
                <a:latin typeface="微软雅黑" panose="020B0503020204020204" pitchFamily="34" charset="-122"/>
                <a:ea typeface="微软雅黑" panose="020B0503020204020204" pitchFamily="34" charset="-122"/>
              </a:rPr>
              <a:t/>
            </a:r>
            <a:br>
              <a:rPr lang="zh-CN" altLang="en-US" b="1" dirty="0">
                <a:solidFill>
                  <a:srgbClr val="2F5EB0"/>
                </a:solidFill>
                <a:latin typeface="微软雅黑" panose="020B0503020204020204" pitchFamily="34" charset="-122"/>
                <a:ea typeface="微软雅黑" panose="020B0503020204020204" pitchFamily="34" charset="-122"/>
              </a:rPr>
            </a:br>
            <a:endParaRPr lang="zh-CN" altLang="en-US" b="1" dirty="0">
              <a:solidFill>
                <a:srgbClr val="2F5EB0"/>
              </a:solidFill>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 xmlns:a16="http://schemas.microsoft.com/office/drawing/2014/main" id="{EAF99054-CEB6-44DE-B5E1-35B7406BFBBE}"/>
              </a:ext>
            </a:extLst>
          </p:cNvPr>
          <p:cNvSpPr/>
          <p:nvPr/>
        </p:nvSpPr>
        <p:spPr>
          <a:xfrm>
            <a:off x="3174739" y="3189091"/>
            <a:ext cx="6096000" cy="830997"/>
          </a:xfrm>
          <a:prstGeom prst="rect">
            <a:avLst/>
          </a:prstGeom>
        </p:spPr>
        <p:txBody>
          <a:bodyPr>
            <a:spAutoFit/>
          </a:bodyPr>
          <a:lstStyle/>
          <a:p>
            <a:r>
              <a:rPr lang="zh-CN" altLang="en-US" sz="2400" b="1" dirty="0">
                <a:solidFill>
                  <a:srgbClr val="2F5EB0"/>
                </a:solidFill>
                <a:latin typeface="微软雅黑" panose="020B0503020204020204" pitchFamily="34" charset="-122"/>
                <a:ea typeface="微软雅黑" panose="020B0503020204020204" pitchFamily="34" charset="-122"/>
              </a:rPr>
              <a:t>       提高审评审批、检验、核查、监测评价等能力。强化检查机构建设，</a:t>
            </a:r>
            <a:endParaRPr lang="en-US" altLang="zh-CN" sz="2400" b="1" dirty="0">
              <a:solidFill>
                <a:srgbClr val="2F5EB0"/>
              </a:solidFill>
              <a:latin typeface="微软雅黑" panose="020B0503020204020204" pitchFamily="34" charset="-122"/>
              <a:ea typeface="微软雅黑" panose="020B0503020204020204" pitchFamily="34" charset="-122"/>
            </a:endParaRPr>
          </a:p>
        </p:txBody>
      </p:sp>
      <p:sp>
        <p:nvSpPr>
          <p:cNvPr id="7" name="矩形 6">
            <a:extLst>
              <a:ext uri="{FF2B5EF4-FFF2-40B4-BE49-F238E27FC236}">
                <a16:creationId xmlns="" xmlns:a16="http://schemas.microsoft.com/office/drawing/2014/main" id="{A372B21E-D65B-4E58-A616-6E7C399AF38F}"/>
              </a:ext>
            </a:extLst>
          </p:cNvPr>
          <p:cNvSpPr/>
          <p:nvPr/>
        </p:nvSpPr>
        <p:spPr>
          <a:xfrm>
            <a:off x="3176963" y="4250920"/>
            <a:ext cx="6096000" cy="830997"/>
          </a:xfrm>
          <a:prstGeom prst="rect">
            <a:avLst/>
          </a:prstGeom>
        </p:spPr>
        <p:txBody>
          <a:bodyPr>
            <a:spAutoFit/>
          </a:bodyPr>
          <a:lstStyle/>
          <a:p>
            <a:r>
              <a:rPr lang="zh-CN" altLang="en-US" sz="2400" b="1" dirty="0">
                <a:solidFill>
                  <a:srgbClr val="2F5EB0"/>
                </a:solidFill>
                <a:latin typeface="微软雅黑" panose="020B0503020204020204" pitchFamily="34" charset="-122"/>
                <a:ea typeface="微软雅黑" panose="020B0503020204020204" pitchFamily="34" charset="-122"/>
              </a:rPr>
              <a:t>       </a:t>
            </a:r>
            <a:r>
              <a:rPr lang="zh-CN" altLang="en-US" sz="2400" b="1" dirty="0">
                <a:solidFill>
                  <a:srgbClr val="FF0000"/>
                </a:solidFill>
                <a:latin typeface="微软雅黑" panose="020B0503020204020204" pitchFamily="34" charset="-122"/>
                <a:ea typeface="微软雅黑" panose="020B0503020204020204" pitchFamily="34" charset="-122"/>
              </a:rPr>
              <a:t>合理确定队伍规模，多渠道充实职业化、专业化药品检查员队伍，加强业务培训，</a:t>
            </a:r>
            <a:endParaRPr lang="en-US" altLang="zh-CN" sz="2400" b="1" dirty="0">
              <a:solidFill>
                <a:srgbClr val="FF0000"/>
              </a:solidFill>
              <a:latin typeface="微软雅黑" panose="020B0503020204020204" pitchFamily="34" charset="-122"/>
              <a:ea typeface="微软雅黑" panose="020B0503020204020204" pitchFamily="34" charset="-122"/>
            </a:endParaRPr>
          </a:p>
        </p:txBody>
      </p:sp>
      <p:sp>
        <p:nvSpPr>
          <p:cNvPr id="8" name="矩形 7">
            <a:extLst>
              <a:ext uri="{FF2B5EF4-FFF2-40B4-BE49-F238E27FC236}">
                <a16:creationId xmlns="" xmlns:a16="http://schemas.microsoft.com/office/drawing/2014/main" id="{13708204-BB1A-4722-8C92-C94113240987}"/>
              </a:ext>
            </a:extLst>
          </p:cNvPr>
          <p:cNvSpPr/>
          <p:nvPr/>
        </p:nvSpPr>
        <p:spPr>
          <a:xfrm>
            <a:off x="3145259" y="5418830"/>
            <a:ext cx="6096000" cy="461665"/>
          </a:xfrm>
          <a:prstGeom prst="rect">
            <a:avLst/>
          </a:prstGeom>
        </p:spPr>
        <p:txBody>
          <a:bodyPr>
            <a:spAutoFit/>
          </a:bodyPr>
          <a:lstStyle/>
          <a:p>
            <a:r>
              <a:rPr lang="zh-CN" altLang="en-US" sz="2400" b="1" dirty="0">
                <a:solidFill>
                  <a:srgbClr val="2F5EB0"/>
                </a:solidFill>
                <a:latin typeface="微软雅黑" panose="020B0503020204020204" pitchFamily="34" charset="-122"/>
                <a:ea typeface="微软雅黑" panose="020B0503020204020204" pitchFamily="34" charset="-122"/>
              </a:rPr>
              <a:t>       </a:t>
            </a:r>
          </a:p>
        </p:txBody>
      </p:sp>
      <p:sp>
        <p:nvSpPr>
          <p:cNvPr id="9" name="矩形 8">
            <a:extLst>
              <a:ext uri="{FF2B5EF4-FFF2-40B4-BE49-F238E27FC236}">
                <a16:creationId xmlns="" xmlns:a16="http://schemas.microsoft.com/office/drawing/2014/main" id="{E10E5D4E-C0B3-40FA-A9FB-1F6728380AFD}"/>
              </a:ext>
            </a:extLst>
          </p:cNvPr>
          <p:cNvSpPr/>
          <p:nvPr/>
        </p:nvSpPr>
        <p:spPr>
          <a:xfrm>
            <a:off x="2425179" y="1268760"/>
            <a:ext cx="7914175" cy="5284976"/>
          </a:xfrm>
          <a:prstGeom prst="rect">
            <a:avLst/>
          </a:prstGeom>
          <a:noFill/>
          <a:ln w="381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785219" y="1484784"/>
            <a:ext cx="6360369" cy="4401205"/>
          </a:xfrm>
          <a:prstGeom prst="rect">
            <a:avLst/>
          </a:prstGeom>
        </p:spPr>
        <p:txBody>
          <a:bodyPr wrap="square">
            <a:spAutoFit/>
          </a:bodyPr>
          <a:lstStyle/>
          <a:p>
            <a:pPr marL="457200" indent="-457200">
              <a:lnSpc>
                <a:spcPct val="150000"/>
              </a:lnSpc>
              <a:spcBef>
                <a:spcPct val="20000"/>
              </a:spcBef>
              <a:defRPr/>
            </a:pPr>
            <a:r>
              <a:rPr lang="en-US" altLang="zh-CN" sz="2800" b="1" dirty="0" smtClean="0">
                <a:solidFill>
                  <a:srgbClr val="FF0000"/>
                </a:solidFill>
                <a:latin typeface="微软雅黑" pitchFamily="34" charset="-122"/>
                <a:ea typeface="微软雅黑" pitchFamily="34" charset="-122"/>
              </a:rPr>
              <a:t>6.</a:t>
            </a:r>
            <a:r>
              <a:rPr lang="zh-CN" altLang="en-US" sz="2800" b="1" dirty="0" smtClean="0">
                <a:solidFill>
                  <a:srgbClr val="FF0000"/>
                </a:solidFill>
                <a:latin typeface="微软雅黑" pitchFamily="34" charset="-122"/>
                <a:ea typeface="微软雅黑" pitchFamily="34" charset="-122"/>
              </a:rPr>
              <a:t>加大处罚力度，严惩重处违法行为</a:t>
            </a:r>
            <a:endParaRPr lang="zh-CN" altLang="en-US" sz="2800" b="1" dirty="0" smtClean="0"/>
          </a:p>
          <a:p>
            <a:pPr marL="457200" indent="-457200">
              <a:lnSpc>
                <a:spcPct val="150000"/>
              </a:lnSpc>
              <a:spcBef>
                <a:spcPct val="20000"/>
              </a:spcBef>
              <a:defRPr/>
            </a:pPr>
            <a:r>
              <a:rPr lang="zh-CN" altLang="en-US" sz="2800" b="1" dirty="0" smtClean="0">
                <a:latin typeface="微软雅黑" panose="020B0503020204020204" pitchFamily="34" charset="-122"/>
                <a:ea typeface="微软雅黑" panose="020B0503020204020204" pitchFamily="34" charset="-122"/>
              </a:rPr>
              <a:t>提高了财产罚幅度</a:t>
            </a:r>
            <a:endParaRPr lang="en-US" altLang="zh-CN" sz="2800" b="1" dirty="0" smtClean="0">
              <a:latin typeface="微软雅黑" panose="020B0503020204020204" pitchFamily="34" charset="-122"/>
              <a:ea typeface="微软雅黑" panose="020B0503020204020204" pitchFamily="34" charset="-122"/>
            </a:endParaRPr>
          </a:p>
          <a:p>
            <a:pPr marL="457200" indent="-457200">
              <a:lnSpc>
                <a:spcPct val="150000"/>
              </a:lnSpc>
              <a:spcBef>
                <a:spcPct val="20000"/>
              </a:spcBef>
              <a:defRPr/>
            </a:pPr>
            <a:r>
              <a:rPr lang="zh-CN" altLang="en-US" sz="2800" b="1" dirty="0" smtClean="0">
                <a:latin typeface="微软雅黑" panose="020B0503020204020204" pitchFamily="34" charset="-122"/>
                <a:ea typeface="微软雅黑" panose="020B0503020204020204" pitchFamily="34" charset="-122"/>
              </a:rPr>
              <a:t>加大了资格罚力度</a:t>
            </a:r>
            <a:endParaRPr lang="en-US" altLang="zh-CN" sz="2800" b="1" dirty="0" smtClean="0">
              <a:latin typeface="微软雅黑" panose="020B0503020204020204" pitchFamily="34" charset="-122"/>
              <a:ea typeface="微软雅黑" panose="020B0503020204020204" pitchFamily="34" charset="-122"/>
            </a:endParaRPr>
          </a:p>
          <a:p>
            <a:pPr marL="457200" indent="-457200">
              <a:lnSpc>
                <a:spcPct val="150000"/>
              </a:lnSpc>
              <a:spcBef>
                <a:spcPct val="20000"/>
              </a:spcBef>
              <a:defRPr/>
            </a:pPr>
            <a:r>
              <a:rPr lang="zh-CN" altLang="en-US" sz="2800" b="1" dirty="0" smtClean="0">
                <a:latin typeface="微软雅黑" panose="020B0503020204020204" pitchFamily="34" charset="-122"/>
                <a:ea typeface="微软雅黑" panose="020B0503020204020204" pitchFamily="34" charset="-122"/>
              </a:rPr>
              <a:t>增加了自由罚手段</a:t>
            </a:r>
            <a:endParaRPr lang="en-US" altLang="zh-CN" sz="2800" b="1" dirty="0" smtClean="0">
              <a:latin typeface="微软雅黑" panose="020B0503020204020204" pitchFamily="34" charset="-122"/>
              <a:ea typeface="微软雅黑" panose="020B0503020204020204" pitchFamily="34" charset="-122"/>
            </a:endParaRPr>
          </a:p>
          <a:p>
            <a:pPr marL="457200" indent="-457200">
              <a:lnSpc>
                <a:spcPct val="150000"/>
              </a:lnSpc>
              <a:spcBef>
                <a:spcPct val="20000"/>
              </a:spcBef>
              <a:defRPr/>
            </a:pPr>
            <a:r>
              <a:rPr lang="zh-CN" altLang="en-US" sz="2800" b="1" dirty="0" smtClean="0">
                <a:latin typeface="微软雅黑" panose="020B0503020204020204" pitchFamily="34" charset="-122"/>
                <a:ea typeface="微软雅黑" panose="020B0503020204020204" pitchFamily="34" charset="-122"/>
              </a:rPr>
              <a:t>对严重违法的企业，落实“处罚到人”</a:t>
            </a:r>
            <a:endParaRPr lang="en-US" altLang="zh-CN" sz="2800" b="1" dirty="0" smtClean="0">
              <a:latin typeface="微软雅黑" panose="020B0503020204020204" pitchFamily="34" charset="-122"/>
              <a:ea typeface="微软雅黑" panose="020B0503020204020204" pitchFamily="34" charset="-122"/>
            </a:endParaRPr>
          </a:p>
          <a:p>
            <a:pPr marL="457200" indent="-457200">
              <a:lnSpc>
                <a:spcPct val="150000"/>
              </a:lnSpc>
              <a:spcBef>
                <a:spcPct val="20000"/>
              </a:spcBef>
              <a:defRPr/>
            </a:pPr>
            <a:r>
              <a:rPr lang="zh-CN" altLang="en-US" sz="2800" b="1" dirty="0" smtClean="0">
                <a:latin typeface="微软雅黑" panose="020B0503020204020204" pitchFamily="34" charset="-122"/>
                <a:ea typeface="微软雅黑" panose="020B0503020204020204" pitchFamily="34" charset="-122"/>
              </a:rPr>
              <a:t>完善了民事责任制度</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8" name="内容占位符 2">
            <a:extLst>
              <a:ext uri="{FF2B5EF4-FFF2-40B4-BE49-F238E27FC236}">
                <a16:creationId xmlns="" xmlns:a16="http://schemas.microsoft.com/office/drawing/2014/main" id="{0C0BDE1D-9FAD-4A07-A358-01411988ED0C}"/>
              </a:ext>
            </a:extLst>
          </p:cNvPr>
          <p:cNvSpPr txBox="1">
            <a:spLocks/>
          </p:cNvSpPr>
          <p:nvPr/>
        </p:nvSpPr>
        <p:spPr>
          <a:xfrm>
            <a:off x="3306264" y="2354477"/>
            <a:ext cx="7102934" cy="36368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defRPr/>
            </a:pPr>
            <a:r>
              <a:rPr lang="zh-CN" altLang="en-US" sz="2400" dirty="0">
                <a:solidFill>
                  <a:schemeClr val="tx1">
                    <a:lumMod val="60000"/>
                    <a:lumOff val="40000"/>
                  </a:schemeClr>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a:p>
            <a:pPr>
              <a:buFont typeface="Wingdings" panose="05000000000000000000" pitchFamily="2" charset="2"/>
              <a:buNone/>
              <a:defRPr/>
            </a:pPr>
            <a:r>
              <a:rPr lang="zh-CN" altLang="en-US" sz="2400" dirty="0">
                <a:solidFill>
                  <a:srgbClr val="000000"/>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p:txBody>
      </p:sp>
      <p:sp>
        <p:nvSpPr>
          <p:cNvPr id="3" name="矩形 2">
            <a:extLst>
              <a:ext uri="{FF2B5EF4-FFF2-40B4-BE49-F238E27FC236}">
                <a16:creationId xmlns="" xmlns:a16="http://schemas.microsoft.com/office/drawing/2014/main" id="{B4A340E9-11C8-4AFF-962E-EF24B3A1F407}"/>
              </a:ext>
            </a:extLst>
          </p:cNvPr>
          <p:cNvSpPr/>
          <p:nvPr/>
        </p:nvSpPr>
        <p:spPr>
          <a:xfrm>
            <a:off x="3649315" y="188640"/>
            <a:ext cx="4134465" cy="523220"/>
          </a:xfrm>
          <a:prstGeom prst="rect">
            <a:avLst/>
          </a:prstGeom>
        </p:spPr>
        <p:txBody>
          <a:bodyPr wrap="none">
            <a:spAutoFit/>
          </a:bodyPr>
          <a:lstStyle/>
          <a:p>
            <a:pPr marL="342900" indent="-342900">
              <a:spcBef>
                <a:spcPct val="20000"/>
              </a:spcBef>
              <a:defRPr/>
            </a:pPr>
            <a:r>
              <a:rPr lang="zh-CN" altLang="en-US" sz="2800" b="1" dirty="0">
                <a:solidFill>
                  <a:srgbClr val="0D6FB8"/>
                </a:solidFill>
                <a:latin typeface="微软雅黑" panose="020B0503020204020204" pitchFamily="34" charset="-122"/>
                <a:ea typeface="微软雅黑" panose="020B0503020204020204" pitchFamily="34" charset="-122"/>
              </a:rPr>
              <a:t>二</a:t>
            </a:r>
            <a:r>
              <a:rPr lang="zh-CN" altLang="en-US" sz="2800" b="1" dirty="0" smtClean="0">
                <a:solidFill>
                  <a:srgbClr val="0D6FB8"/>
                </a:solidFill>
                <a:latin typeface="微软雅黑" panose="020B0503020204020204" pitchFamily="34" charset="-122"/>
                <a:ea typeface="微软雅黑" panose="020B0503020204020204" pitchFamily="34" charset="-122"/>
              </a:rPr>
              <a:t>、药品</a:t>
            </a:r>
            <a:r>
              <a:rPr lang="zh-CN" altLang="en-US" sz="2800" b="1" dirty="0">
                <a:solidFill>
                  <a:srgbClr val="0D6FB8"/>
                </a:solidFill>
                <a:latin typeface="微软雅黑" panose="020B0503020204020204" pitchFamily="34" charset="-122"/>
                <a:ea typeface="微软雅黑" panose="020B0503020204020204" pitchFamily="34" charset="-122"/>
              </a:rPr>
              <a:t>监管</a:t>
            </a:r>
            <a:r>
              <a:rPr lang="zh-CN" altLang="en-US" sz="2800" b="1" dirty="0" smtClean="0">
                <a:solidFill>
                  <a:srgbClr val="0D6FB8"/>
                </a:solidFill>
                <a:latin typeface="微软雅黑" panose="020B0503020204020204" pitchFamily="34" charset="-122"/>
                <a:ea typeface="微软雅黑" panose="020B0503020204020204" pitchFamily="34" charset="-122"/>
              </a:rPr>
              <a:t>的基本制度</a:t>
            </a:r>
            <a:endParaRPr lang="zh-CN" altLang="en-US" sz="2800" b="1" dirty="0">
              <a:solidFill>
                <a:srgbClr val="0D6FB8"/>
              </a:solidFill>
              <a:latin typeface="微软雅黑" panose="020B0503020204020204" pitchFamily="34" charset="-122"/>
              <a:ea typeface="微软雅黑" panose="020B0503020204020204" pitchFamily="34" charset="-122"/>
            </a:endParaRPr>
          </a:p>
        </p:txBody>
      </p:sp>
      <p:sp>
        <p:nvSpPr>
          <p:cNvPr id="4" name="矩形 3">
            <a:extLst>
              <a:ext uri="{FF2B5EF4-FFF2-40B4-BE49-F238E27FC236}">
                <a16:creationId xmlns="" xmlns:a16="http://schemas.microsoft.com/office/drawing/2014/main" id="{A1ED9863-A9E2-42E3-89D6-2A4099892F47}"/>
              </a:ext>
            </a:extLst>
          </p:cNvPr>
          <p:cNvSpPr/>
          <p:nvPr/>
        </p:nvSpPr>
        <p:spPr>
          <a:xfrm>
            <a:off x="2929235" y="692696"/>
            <a:ext cx="7056784" cy="110803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 xmlns:a16="http://schemas.microsoft.com/office/drawing/2014/main" id="{E19089C2-7C5F-4560-8AFD-184AAA3C9358}"/>
              </a:ext>
            </a:extLst>
          </p:cNvPr>
          <p:cNvSpPr/>
          <p:nvPr/>
        </p:nvSpPr>
        <p:spPr>
          <a:xfrm>
            <a:off x="3073251" y="692697"/>
            <a:ext cx="6840760" cy="830997"/>
          </a:xfrm>
          <a:prstGeom prst="rect">
            <a:avLst/>
          </a:prstGeom>
        </p:spPr>
        <p:txBody>
          <a:bodyPr wrap="square">
            <a:spAutoFit/>
          </a:bodyPr>
          <a:lstStyle/>
          <a:p>
            <a:r>
              <a:rPr lang="en-US" altLang="zh-CN" sz="2400" b="1" dirty="0" smtClean="0">
                <a:solidFill>
                  <a:srgbClr val="FF0000"/>
                </a:solidFill>
                <a:latin typeface="微软雅黑" pitchFamily="34" charset="-122"/>
                <a:ea typeface="微软雅黑" pitchFamily="34" charset="-122"/>
              </a:rPr>
              <a:t>      1</a:t>
            </a:r>
            <a:r>
              <a:rPr lang="en-US" altLang="zh-CN" sz="2400" b="1" dirty="0">
                <a:solidFill>
                  <a:srgbClr val="FF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全面实施药品上市许可持有人</a:t>
            </a:r>
            <a:r>
              <a:rPr lang="zh-CN" altLang="en-US" sz="2400" b="1" dirty="0" smtClean="0">
                <a:solidFill>
                  <a:srgbClr val="FF0000"/>
                </a:solidFill>
                <a:latin typeface="微软雅黑" pitchFamily="34" charset="-122"/>
                <a:ea typeface="微软雅黑" pitchFamily="34" charset="-122"/>
              </a:rPr>
              <a:t>制度</a:t>
            </a:r>
            <a:r>
              <a:rPr lang="zh-CN" altLang="en-US" sz="2400" b="1" dirty="0" smtClean="0">
                <a:latin typeface="微软雅黑" pitchFamily="34" charset="-122"/>
                <a:ea typeface="微软雅黑" pitchFamily="34" charset="-122"/>
              </a:rPr>
              <a:t>（</a:t>
            </a:r>
            <a:r>
              <a:rPr lang="en-US" altLang="zh-CN" sz="2400" b="1" dirty="0" smtClean="0">
                <a:latin typeface="微软雅黑" pitchFamily="34" charset="-122"/>
                <a:ea typeface="微软雅黑" pitchFamily="34" charset="-122"/>
              </a:rPr>
              <a:t>Marketing Authorization Holder</a:t>
            </a:r>
            <a:r>
              <a:rPr lang="zh-CN" altLang="en-US" sz="2400" b="1" dirty="0" smtClean="0">
                <a:latin typeface="微软雅黑" pitchFamily="34" charset="-122"/>
                <a:ea typeface="微软雅黑" pitchFamily="34" charset="-122"/>
              </a:rPr>
              <a:t>，</a:t>
            </a:r>
            <a:r>
              <a:rPr lang="en-US" altLang="zh-CN" sz="2400" b="1" dirty="0" smtClean="0">
                <a:latin typeface="微软雅黑" pitchFamily="34" charset="-122"/>
                <a:ea typeface="微软雅黑" pitchFamily="34" charset="-122"/>
              </a:rPr>
              <a:t>MAH</a:t>
            </a:r>
            <a:r>
              <a:rPr lang="zh-CN" altLang="en-US" sz="2400" b="1" dirty="0" smtClean="0">
                <a:latin typeface="微软雅黑" pitchFamily="34" charset="-122"/>
                <a:ea typeface="微软雅黑" pitchFamily="34" charset="-122"/>
              </a:rPr>
              <a:t>）</a:t>
            </a:r>
            <a:endParaRPr lang="zh-CN" altLang="en-US" sz="2400" b="1" dirty="0"/>
          </a:p>
        </p:txBody>
      </p:sp>
      <p:sp>
        <p:nvSpPr>
          <p:cNvPr id="6" name="矩形 5">
            <a:extLst>
              <a:ext uri="{FF2B5EF4-FFF2-40B4-BE49-F238E27FC236}">
                <a16:creationId xmlns="" xmlns:a16="http://schemas.microsoft.com/office/drawing/2014/main" id="{AD52E214-FB60-4DCA-A195-E3AAC7FFA2BF}"/>
              </a:ext>
            </a:extLst>
          </p:cNvPr>
          <p:cNvSpPr/>
          <p:nvPr/>
        </p:nvSpPr>
        <p:spPr>
          <a:xfrm>
            <a:off x="2138579" y="1785323"/>
            <a:ext cx="7918010" cy="4293525"/>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 xmlns:a16="http://schemas.microsoft.com/office/drawing/2014/main" id="{FA39FDF5-E8B7-46A1-BEAC-974616ACE4F4}"/>
              </a:ext>
            </a:extLst>
          </p:cNvPr>
          <p:cNvSpPr/>
          <p:nvPr/>
        </p:nvSpPr>
        <p:spPr>
          <a:xfrm>
            <a:off x="3161248" y="3882844"/>
            <a:ext cx="6475541" cy="1938992"/>
          </a:xfrm>
          <a:prstGeom prst="rect">
            <a:avLst/>
          </a:prstGeom>
        </p:spPr>
        <p:txBody>
          <a:bodyPr wrap="square">
            <a:spAutoFit/>
          </a:bodyPr>
          <a:lstStyle/>
          <a:p>
            <a:pPr>
              <a:lnSpc>
                <a:spcPct val="150000"/>
              </a:lnSpc>
              <a:buFont typeface="Wingdings" panose="05000000000000000000" pitchFamily="2" charset="2"/>
              <a:buNone/>
              <a:defRPr/>
            </a:pPr>
            <a:r>
              <a:rPr lang="en-US" altLang="zh-CN" dirty="0">
                <a:solidFill>
                  <a:srgbClr val="2F5EB0"/>
                </a:solidFill>
                <a:latin typeface="微软雅黑" pitchFamily="34" charset="-122"/>
                <a:ea typeface="微软雅黑" pitchFamily="34" charset="-122"/>
              </a:rPr>
              <a:t>       </a:t>
            </a:r>
            <a:r>
              <a:rPr lang="zh-CN" altLang="zh-CN" sz="2000" b="1" dirty="0">
                <a:solidFill>
                  <a:srgbClr val="2F5EB0"/>
                </a:solidFill>
                <a:latin typeface="微软雅黑" pitchFamily="34" charset="-122"/>
                <a:ea typeface="微软雅黑" pitchFamily="34" charset="-122"/>
              </a:rPr>
              <a:t>药品上市许可持有人制度，即</a:t>
            </a:r>
            <a:r>
              <a:rPr lang="zh-CN" altLang="zh-CN" sz="2000" b="1" dirty="0">
                <a:solidFill>
                  <a:srgbClr val="FF0000"/>
                </a:solidFill>
                <a:latin typeface="微软雅黑" pitchFamily="34" charset="-122"/>
                <a:ea typeface="微软雅黑" pitchFamily="34" charset="-122"/>
              </a:rPr>
              <a:t>拥有药品技术的药品研发机构和生产企业</a:t>
            </a:r>
            <a:r>
              <a:rPr lang="zh-CN" altLang="zh-CN" sz="2000" b="1" dirty="0">
                <a:solidFill>
                  <a:srgbClr val="2F5EB0"/>
                </a:solidFill>
                <a:latin typeface="微软雅黑" pitchFamily="34" charset="-122"/>
                <a:ea typeface="微软雅黑" pitchFamily="34" charset="-122"/>
              </a:rPr>
              <a:t>，通过</a:t>
            </a:r>
            <a:r>
              <a:rPr lang="zh-CN" altLang="zh-CN" sz="2000" b="1" dirty="0">
                <a:solidFill>
                  <a:srgbClr val="FF0000"/>
                </a:solidFill>
                <a:latin typeface="微软雅黑" pitchFamily="34" charset="-122"/>
                <a:ea typeface="微软雅黑" pitchFamily="34" charset="-122"/>
              </a:rPr>
              <a:t>提出药品上市许可的申请</a:t>
            </a:r>
            <a:r>
              <a:rPr lang="zh-CN" altLang="zh-CN" sz="2000" b="1" dirty="0">
                <a:solidFill>
                  <a:srgbClr val="2F5EB0"/>
                </a:solidFill>
                <a:latin typeface="微软雅黑" pitchFamily="34" charset="-122"/>
                <a:ea typeface="微软雅黑" pitchFamily="34" charset="-122"/>
              </a:rPr>
              <a:t>，</a:t>
            </a:r>
            <a:r>
              <a:rPr lang="zh-CN" altLang="zh-CN" sz="2000" b="1" dirty="0">
                <a:solidFill>
                  <a:srgbClr val="FF0000"/>
                </a:solidFill>
                <a:latin typeface="微软雅黑" pitchFamily="34" charset="-122"/>
                <a:ea typeface="微软雅黑" pitchFamily="34" charset="-122"/>
              </a:rPr>
              <a:t>获得药品注册证书</a:t>
            </a:r>
            <a:r>
              <a:rPr lang="zh-CN" altLang="zh-CN" sz="2000" b="1" dirty="0">
                <a:solidFill>
                  <a:srgbClr val="2F5EB0"/>
                </a:solidFill>
                <a:latin typeface="微软雅黑" pitchFamily="34" charset="-122"/>
                <a:ea typeface="微软雅黑" pitchFamily="34" charset="-122"/>
              </a:rPr>
              <a:t>，以其自身名义将产品投向市场，对药品全生命周期承担责任的一项制度。</a:t>
            </a:r>
            <a:endParaRPr lang="zh-CN" altLang="zh-CN" b="1" dirty="0">
              <a:solidFill>
                <a:srgbClr val="2F5EB0"/>
              </a:solidFill>
              <a:latin typeface="微软雅黑" pitchFamily="34" charset="-122"/>
              <a:ea typeface="微软雅黑" pitchFamily="34" charset="-122"/>
            </a:endParaRPr>
          </a:p>
        </p:txBody>
      </p:sp>
      <p:sp>
        <p:nvSpPr>
          <p:cNvPr id="15" name="矩形: 圆角 14">
            <a:extLst>
              <a:ext uri="{FF2B5EF4-FFF2-40B4-BE49-F238E27FC236}">
                <a16:creationId xmlns="" xmlns:a16="http://schemas.microsoft.com/office/drawing/2014/main" id="{605C7981-94D4-46BD-8FAE-2EF53930F8F3}"/>
              </a:ext>
            </a:extLst>
          </p:cNvPr>
          <p:cNvSpPr/>
          <p:nvPr/>
        </p:nvSpPr>
        <p:spPr>
          <a:xfrm>
            <a:off x="4334868" y="2961921"/>
            <a:ext cx="1152128" cy="50991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a16="http://schemas.microsoft.com/office/drawing/2014/main" id="{FF24E689-8D3C-44C8-8693-3A420F6FB70D}"/>
              </a:ext>
            </a:extLst>
          </p:cNvPr>
          <p:cNvSpPr txBox="1"/>
          <p:nvPr/>
        </p:nvSpPr>
        <p:spPr>
          <a:xfrm>
            <a:off x="4478596" y="3051311"/>
            <a:ext cx="1008112" cy="369332"/>
          </a:xfrm>
          <a:prstGeom prst="rect">
            <a:avLst/>
          </a:prstGeom>
          <a:noFill/>
        </p:spPr>
        <p:txBody>
          <a:bodyPr wrap="square" rtlCol="0">
            <a:spAutoFit/>
          </a:bodyPr>
          <a:lstStyle/>
          <a:p>
            <a:r>
              <a:rPr lang="zh-CN" altLang="en-US" b="1" dirty="0">
                <a:solidFill>
                  <a:srgbClr val="FF0000"/>
                </a:solidFill>
                <a:latin typeface="微软雅黑" pitchFamily="34" charset="-122"/>
                <a:ea typeface="微软雅黑" pitchFamily="34" charset="-122"/>
              </a:rPr>
              <a:t>安全性</a:t>
            </a:r>
            <a:endParaRPr lang="zh-CN" altLang="en-US" b="1" dirty="0">
              <a:solidFill>
                <a:srgbClr val="FF0000"/>
              </a:solidFill>
            </a:endParaRPr>
          </a:p>
        </p:txBody>
      </p:sp>
      <p:sp>
        <p:nvSpPr>
          <p:cNvPr id="20" name="矩形 19">
            <a:extLst>
              <a:ext uri="{FF2B5EF4-FFF2-40B4-BE49-F238E27FC236}">
                <a16:creationId xmlns="" xmlns:a16="http://schemas.microsoft.com/office/drawing/2014/main" id="{70CD7152-AC8F-408A-8A79-A69F374233E5}"/>
              </a:ext>
            </a:extLst>
          </p:cNvPr>
          <p:cNvSpPr/>
          <p:nvPr/>
        </p:nvSpPr>
        <p:spPr>
          <a:xfrm>
            <a:off x="2454076" y="2066424"/>
            <a:ext cx="7070441" cy="1200329"/>
          </a:xfrm>
          <a:prstGeom prst="rect">
            <a:avLst/>
          </a:prstGeom>
        </p:spPr>
        <p:txBody>
          <a:bodyPr wrap="square">
            <a:spAutoFit/>
          </a:bodyPr>
          <a:lstStyle/>
          <a:p>
            <a:r>
              <a:rPr lang="zh-CN" altLang="en-US" b="1" dirty="0">
                <a:solidFill>
                  <a:srgbClr val="0D6FB8"/>
                </a:solidFill>
                <a:latin typeface="微软雅黑" pitchFamily="34" charset="-122"/>
                <a:ea typeface="微软雅黑" pitchFamily="34" charset="-122"/>
              </a:rPr>
              <a:t>         </a:t>
            </a:r>
            <a:r>
              <a:rPr lang="zh-CN" altLang="en-US" sz="2400" b="1" dirty="0" smtClean="0">
                <a:solidFill>
                  <a:srgbClr val="0D6FB8"/>
                </a:solidFill>
                <a:latin typeface="微软雅黑" pitchFamily="34" charset="-122"/>
                <a:ea typeface="微软雅黑" pitchFamily="34" charset="-122"/>
              </a:rPr>
              <a:t>新版</a:t>
            </a:r>
            <a:r>
              <a:rPr lang="en-US" altLang="zh-CN" sz="2400" b="1" dirty="0" smtClean="0">
                <a:solidFill>
                  <a:srgbClr val="0D6FB8"/>
                </a:solidFill>
                <a:latin typeface="微软雅黑" pitchFamily="34" charset="-122"/>
                <a:ea typeface="微软雅黑" pitchFamily="34" charset="-122"/>
              </a:rPr>
              <a:t>《</a:t>
            </a:r>
            <a:r>
              <a:rPr lang="zh-CN" altLang="en-US" sz="2400" b="1" dirty="0">
                <a:solidFill>
                  <a:srgbClr val="0D6FB8"/>
                </a:solidFill>
                <a:latin typeface="微软雅黑" pitchFamily="34" charset="-122"/>
                <a:ea typeface="微软雅黑" pitchFamily="34" charset="-122"/>
              </a:rPr>
              <a:t>药品管理法</a:t>
            </a:r>
            <a:r>
              <a:rPr lang="en-US" altLang="zh-CN" sz="2400" b="1" dirty="0">
                <a:solidFill>
                  <a:srgbClr val="0D6FB8"/>
                </a:solidFill>
                <a:latin typeface="微软雅黑" pitchFamily="34" charset="-122"/>
                <a:ea typeface="微软雅黑" pitchFamily="34" charset="-122"/>
              </a:rPr>
              <a:t>》</a:t>
            </a:r>
            <a:r>
              <a:rPr lang="zh-CN" altLang="en-US" sz="2400" b="1" dirty="0">
                <a:solidFill>
                  <a:srgbClr val="0D6FB8"/>
                </a:solidFill>
                <a:latin typeface="微软雅黑" pitchFamily="34" charset="-122"/>
                <a:ea typeface="微软雅黑" pitchFamily="34" charset="-122"/>
              </a:rPr>
              <a:t>以法律形式明确上市许可持有人依法</a:t>
            </a:r>
            <a:r>
              <a:rPr lang="zh-CN" altLang="en-US" sz="2400" b="1" dirty="0">
                <a:latin typeface="微软雅黑" pitchFamily="34" charset="-122"/>
                <a:ea typeface="微软雅黑" pitchFamily="34" charset="-122"/>
              </a:rPr>
              <a:t>对药品研制、生产、经营、使用全过程中</a:t>
            </a:r>
            <a:r>
              <a:rPr lang="zh-CN" altLang="en-US" sz="2400" b="1" dirty="0">
                <a:solidFill>
                  <a:srgbClr val="0D6FB8"/>
                </a:solidFill>
                <a:latin typeface="微软雅黑" pitchFamily="34" charset="-122"/>
                <a:ea typeface="微软雅黑" pitchFamily="34" charset="-122"/>
              </a:rPr>
              <a:t>药品的</a:t>
            </a:r>
            <a:endParaRPr lang="zh-CN" altLang="en-US" b="1" dirty="0">
              <a:solidFill>
                <a:srgbClr val="0D6FB8"/>
              </a:solidFill>
            </a:endParaRPr>
          </a:p>
        </p:txBody>
      </p:sp>
      <p:sp>
        <p:nvSpPr>
          <p:cNvPr id="29" name="矩形: 圆角 28">
            <a:extLst>
              <a:ext uri="{FF2B5EF4-FFF2-40B4-BE49-F238E27FC236}">
                <a16:creationId xmlns="" xmlns:a16="http://schemas.microsoft.com/office/drawing/2014/main" id="{51ED34B6-448B-4A90-A4B4-44972576DC5B}"/>
              </a:ext>
            </a:extLst>
          </p:cNvPr>
          <p:cNvSpPr/>
          <p:nvPr/>
        </p:nvSpPr>
        <p:spPr>
          <a:xfrm>
            <a:off x="5675563" y="2962012"/>
            <a:ext cx="1152128" cy="50991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a:extLst>
              <a:ext uri="{FF2B5EF4-FFF2-40B4-BE49-F238E27FC236}">
                <a16:creationId xmlns="" xmlns:a16="http://schemas.microsoft.com/office/drawing/2014/main" id="{6F597E3E-CD41-4A5A-9FCC-4A84B5C18655}"/>
              </a:ext>
            </a:extLst>
          </p:cNvPr>
          <p:cNvSpPr txBox="1"/>
          <p:nvPr/>
        </p:nvSpPr>
        <p:spPr>
          <a:xfrm>
            <a:off x="5849619" y="3037871"/>
            <a:ext cx="1008112" cy="369332"/>
          </a:xfrm>
          <a:prstGeom prst="rect">
            <a:avLst/>
          </a:prstGeom>
          <a:noFill/>
        </p:spPr>
        <p:txBody>
          <a:bodyPr wrap="square" rtlCol="0">
            <a:spAutoFit/>
          </a:bodyPr>
          <a:lstStyle/>
          <a:p>
            <a:r>
              <a:rPr lang="zh-CN" altLang="en-US" b="1" dirty="0">
                <a:solidFill>
                  <a:srgbClr val="FF0000"/>
                </a:solidFill>
                <a:latin typeface="微软雅黑" pitchFamily="34" charset="-122"/>
                <a:ea typeface="微软雅黑" pitchFamily="34" charset="-122"/>
              </a:rPr>
              <a:t>有效性</a:t>
            </a:r>
          </a:p>
        </p:txBody>
      </p:sp>
      <p:sp>
        <p:nvSpPr>
          <p:cNvPr id="31" name="矩形: 圆角 30">
            <a:extLst>
              <a:ext uri="{FF2B5EF4-FFF2-40B4-BE49-F238E27FC236}">
                <a16:creationId xmlns="" xmlns:a16="http://schemas.microsoft.com/office/drawing/2014/main" id="{9DD45894-5710-4BF0-9D07-70FB3D83F345}"/>
              </a:ext>
            </a:extLst>
          </p:cNvPr>
          <p:cNvSpPr/>
          <p:nvPr/>
        </p:nvSpPr>
        <p:spPr>
          <a:xfrm>
            <a:off x="7016258" y="2942720"/>
            <a:ext cx="1800340" cy="50991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a:extLst>
              <a:ext uri="{FF2B5EF4-FFF2-40B4-BE49-F238E27FC236}">
                <a16:creationId xmlns="" xmlns:a16="http://schemas.microsoft.com/office/drawing/2014/main" id="{2DD04B39-5BD7-45A6-9C1D-CA8FF2ED816D}"/>
              </a:ext>
            </a:extLst>
          </p:cNvPr>
          <p:cNvSpPr txBox="1"/>
          <p:nvPr/>
        </p:nvSpPr>
        <p:spPr>
          <a:xfrm>
            <a:off x="7240303" y="3016024"/>
            <a:ext cx="1509846" cy="369332"/>
          </a:xfrm>
          <a:prstGeom prst="rect">
            <a:avLst/>
          </a:prstGeom>
          <a:noFill/>
        </p:spPr>
        <p:txBody>
          <a:bodyPr wrap="square" rtlCol="0">
            <a:spAutoFit/>
          </a:bodyPr>
          <a:lstStyle/>
          <a:p>
            <a:r>
              <a:rPr lang="zh-CN" altLang="en-US" b="1" dirty="0">
                <a:solidFill>
                  <a:srgbClr val="FF0000"/>
                </a:solidFill>
                <a:latin typeface="微软雅黑" pitchFamily="34" charset="-122"/>
                <a:ea typeface="微软雅黑" pitchFamily="34" charset="-122"/>
              </a:rPr>
              <a:t>质量可控性</a:t>
            </a:r>
          </a:p>
        </p:txBody>
      </p:sp>
      <p:sp>
        <p:nvSpPr>
          <p:cNvPr id="22" name="矩形 21">
            <a:extLst>
              <a:ext uri="{FF2B5EF4-FFF2-40B4-BE49-F238E27FC236}">
                <a16:creationId xmlns="" xmlns:a16="http://schemas.microsoft.com/office/drawing/2014/main" id="{BC3E3559-A3D4-495C-864A-BE32658367A8}"/>
              </a:ext>
            </a:extLst>
          </p:cNvPr>
          <p:cNvSpPr/>
          <p:nvPr/>
        </p:nvSpPr>
        <p:spPr>
          <a:xfrm>
            <a:off x="8833587" y="2912820"/>
            <a:ext cx="1107996" cy="461665"/>
          </a:xfrm>
          <a:prstGeom prst="rect">
            <a:avLst/>
          </a:prstGeom>
        </p:spPr>
        <p:txBody>
          <a:bodyPr wrap="none">
            <a:spAutoFit/>
          </a:bodyPr>
          <a:lstStyle/>
          <a:p>
            <a:r>
              <a:rPr lang="zh-CN" altLang="en-US" sz="2400" b="1" dirty="0">
                <a:solidFill>
                  <a:srgbClr val="2F5EB0"/>
                </a:solidFill>
                <a:latin typeface="微软雅黑" pitchFamily="34" charset="-122"/>
                <a:ea typeface="微软雅黑" pitchFamily="34" charset="-122"/>
              </a:rPr>
              <a:t>负责。</a:t>
            </a:r>
          </a:p>
        </p:txBody>
      </p:sp>
      <p:sp>
        <p:nvSpPr>
          <p:cNvPr id="23" name="矩形 22">
            <a:extLst>
              <a:ext uri="{FF2B5EF4-FFF2-40B4-BE49-F238E27FC236}">
                <a16:creationId xmlns="" xmlns:a16="http://schemas.microsoft.com/office/drawing/2014/main" id="{3D4B9617-28AC-4D71-A0FB-7768768CC3AF}"/>
              </a:ext>
            </a:extLst>
          </p:cNvPr>
          <p:cNvSpPr/>
          <p:nvPr/>
        </p:nvSpPr>
        <p:spPr>
          <a:xfrm>
            <a:off x="3013856" y="3810349"/>
            <a:ext cx="6475541" cy="21177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2834726336"/>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8" name="内容占位符 2">
            <a:extLst>
              <a:ext uri="{FF2B5EF4-FFF2-40B4-BE49-F238E27FC236}">
                <a16:creationId xmlns="" xmlns:a16="http://schemas.microsoft.com/office/drawing/2014/main" id="{0C0BDE1D-9FAD-4A07-A358-01411988ED0C}"/>
              </a:ext>
            </a:extLst>
          </p:cNvPr>
          <p:cNvSpPr txBox="1">
            <a:spLocks/>
          </p:cNvSpPr>
          <p:nvPr/>
        </p:nvSpPr>
        <p:spPr>
          <a:xfrm>
            <a:off x="4109046" y="2245915"/>
            <a:ext cx="7102934" cy="36368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defRPr/>
            </a:pPr>
            <a:r>
              <a:rPr lang="zh-CN" altLang="en-US" sz="2400" dirty="0">
                <a:solidFill>
                  <a:schemeClr val="tx1">
                    <a:lumMod val="60000"/>
                    <a:lumOff val="40000"/>
                  </a:schemeClr>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a:p>
            <a:pPr>
              <a:buFont typeface="Wingdings" panose="05000000000000000000" pitchFamily="2" charset="2"/>
              <a:buNone/>
              <a:defRPr/>
            </a:pPr>
            <a:r>
              <a:rPr lang="zh-CN" altLang="en-US" sz="2400" dirty="0">
                <a:solidFill>
                  <a:srgbClr val="000000"/>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p:txBody>
      </p:sp>
      <p:sp>
        <p:nvSpPr>
          <p:cNvPr id="4" name="矩形 3">
            <a:extLst>
              <a:ext uri="{FF2B5EF4-FFF2-40B4-BE49-F238E27FC236}">
                <a16:creationId xmlns="" xmlns:a16="http://schemas.microsoft.com/office/drawing/2014/main" id="{A1ED9863-A9E2-42E3-89D6-2A4099892F47}"/>
              </a:ext>
            </a:extLst>
          </p:cNvPr>
          <p:cNvSpPr/>
          <p:nvPr/>
        </p:nvSpPr>
        <p:spPr>
          <a:xfrm>
            <a:off x="3217267" y="692245"/>
            <a:ext cx="5691354" cy="78845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 xmlns:a16="http://schemas.microsoft.com/office/drawing/2014/main" id="{AD52E214-FB60-4DCA-A195-E3AAC7FFA2BF}"/>
              </a:ext>
            </a:extLst>
          </p:cNvPr>
          <p:cNvSpPr/>
          <p:nvPr/>
        </p:nvSpPr>
        <p:spPr>
          <a:xfrm>
            <a:off x="1057027" y="1489565"/>
            <a:ext cx="10081120" cy="417168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圆角 14">
            <a:extLst>
              <a:ext uri="{FF2B5EF4-FFF2-40B4-BE49-F238E27FC236}">
                <a16:creationId xmlns="" xmlns:a16="http://schemas.microsoft.com/office/drawing/2014/main" id="{605C7981-94D4-46BD-8FAE-2EF53930F8F3}"/>
              </a:ext>
            </a:extLst>
          </p:cNvPr>
          <p:cNvSpPr/>
          <p:nvPr/>
        </p:nvSpPr>
        <p:spPr>
          <a:xfrm>
            <a:off x="3454898" y="3699266"/>
            <a:ext cx="2167721" cy="701041"/>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 xmlns:a16="http://schemas.microsoft.com/office/drawing/2014/main" id="{FF24E689-8D3C-44C8-8693-3A420F6FB70D}"/>
              </a:ext>
            </a:extLst>
          </p:cNvPr>
          <p:cNvSpPr txBox="1"/>
          <p:nvPr/>
        </p:nvSpPr>
        <p:spPr>
          <a:xfrm>
            <a:off x="3505299" y="3838972"/>
            <a:ext cx="2327214"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提供追溯信息</a:t>
            </a:r>
          </a:p>
        </p:txBody>
      </p:sp>
      <p:sp>
        <p:nvSpPr>
          <p:cNvPr id="29" name="矩形: 圆角 28">
            <a:extLst>
              <a:ext uri="{FF2B5EF4-FFF2-40B4-BE49-F238E27FC236}">
                <a16:creationId xmlns="" xmlns:a16="http://schemas.microsoft.com/office/drawing/2014/main" id="{51ED34B6-448B-4A90-A4B4-44972576DC5B}"/>
              </a:ext>
            </a:extLst>
          </p:cNvPr>
          <p:cNvSpPr/>
          <p:nvPr/>
        </p:nvSpPr>
        <p:spPr>
          <a:xfrm>
            <a:off x="6654249" y="3677789"/>
            <a:ext cx="2327214" cy="70788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a:extLst>
              <a:ext uri="{FF2B5EF4-FFF2-40B4-BE49-F238E27FC236}">
                <a16:creationId xmlns="" xmlns:a16="http://schemas.microsoft.com/office/drawing/2014/main" id="{6F597E3E-CD41-4A5A-9FCC-4A84B5C18655}"/>
              </a:ext>
            </a:extLst>
          </p:cNvPr>
          <p:cNvSpPr txBox="1"/>
          <p:nvPr/>
        </p:nvSpPr>
        <p:spPr>
          <a:xfrm>
            <a:off x="6624695" y="3818955"/>
            <a:ext cx="2499954"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保证药品可追溯</a:t>
            </a:r>
          </a:p>
        </p:txBody>
      </p:sp>
      <p:sp>
        <p:nvSpPr>
          <p:cNvPr id="2" name="矩形 1">
            <a:extLst>
              <a:ext uri="{FF2B5EF4-FFF2-40B4-BE49-F238E27FC236}">
                <a16:creationId xmlns="" xmlns:a16="http://schemas.microsoft.com/office/drawing/2014/main" id="{F0D46E7D-4964-40C0-8AD9-CC6D7E980BFB}"/>
              </a:ext>
            </a:extLst>
          </p:cNvPr>
          <p:cNvSpPr/>
          <p:nvPr/>
        </p:nvSpPr>
        <p:spPr>
          <a:xfrm>
            <a:off x="3361283" y="764705"/>
            <a:ext cx="5447766" cy="584775"/>
          </a:xfrm>
          <a:prstGeom prst="rect">
            <a:avLst/>
          </a:prstGeom>
        </p:spPr>
        <p:txBody>
          <a:bodyPr wrap="square">
            <a:spAutoFit/>
          </a:bodyPr>
          <a:lstStyle/>
          <a:p>
            <a:pPr>
              <a:buFont typeface="Wingdings" panose="05000000000000000000" pitchFamily="2" charset="2"/>
              <a:buNone/>
            </a:pPr>
            <a:r>
              <a:rPr lang="en-US" altLang="zh-CN" sz="3200" b="1" dirty="0">
                <a:solidFill>
                  <a:srgbClr val="FF0000"/>
                </a:solidFill>
                <a:latin typeface="微软雅黑" panose="020B0503020204020204" pitchFamily="34" charset="-122"/>
                <a:ea typeface="微软雅黑" panose="020B0503020204020204" pitchFamily="34" charset="-122"/>
              </a:rPr>
              <a:t>2</a:t>
            </a:r>
            <a:r>
              <a:rPr lang="en-US" altLang="zh-CN" sz="3200" b="1" dirty="0" smtClean="0">
                <a:solidFill>
                  <a:srgbClr val="FF0000"/>
                </a:solidFill>
                <a:latin typeface="微软雅黑" panose="020B0503020204020204" pitchFamily="34" charset="-122"/>
                <a:ea typeface="微软雅黑" panose="020B0503020204020204" pitchFamily="34" charset="-122"/>
              </a:rPr>
              <a:t>. </a:t>
            </a:r>
            <a:r>
              <a:rPr lang="zh-CN" altLang="zh-CN" sz="3200" b="1" dirty="0" smtClean="0">
                <a:solidFill>
                  <a:srgbClr val="FF0000"/>
                </a:solidFill>
                <a:latin typeface="微软雅黑" pitchFamily="34" charset="-122"/>
                <a:ea typeface="微软雅黑" pitchFamily="34" charset="-122"/>
              </a:rPr>
              <a:t>建立健全药品追溯制度</a:t>
            </a:r>
            <a:endParaRPr lang="en-US" altLang="zh-CN" sz="3200" b="1" dirty="0">
              <a:solidFill>
                <a:srgbClr val="FF0000"/>
              </a:solidFill>
              <a:latin typeface="微软雅黑" pitchFamily="34" charset="-122"/>
              <a:ea typeface="微软雅黑" pitchFamily="34" charset="-122"/>
            </a:endParaRPr>
          </a:p>
        </p:txBody>
      </p:sp>
      <p:sp>
        <p:nvSpPr>
          <p:cNvPr id="8" name="矩形 7">
            <a:extLst>
              <a:ext uri="{FF2B5EF4-FFF2-40B4-BE49-F238E27FC236}">
                <a16:creationId xmlns="" xmlns:a16="http://schemas.microsoft.com/office/drawing/2014/main" id="{E58EB530-164B-4685-964C-CD926819EBB4}"/>
              </a:ext>
            </a:extLst>
          </p:cNvPr>
          <p:cNvSpPr/>
          <p:nvPr/>
        </p:nvSpPr>
        <p:spPr>
          <a:xfrm>
            <a:off x="1633091" y="1728884"/>
            <a:ext cx="9221001" cy="830997"/>
          </a:xfrm>
          <a:prstGeom prst="rect">
            <a:avLst/>
          </a:prstGeom>
        </p:spPr>
        <p:txBody>
          <a:bodyPr wrap="square">
            <a:spAutoFit/>
          </a:bodyPr>
          <a:lstStyle/>
          <a:p>
            <a:pPr>
              <a:buFont typeface="Wingdings" panose="05000000000000000000" pitchFamily="2" charset="2"/>
              <a:buNone/>
            </a:pPr>
            <a:r>
              <a:rPr lang="zh-CN" altLang="en-US" sz="2000" dirty="0">
                <a:solidFill>
                  <a:srgbClr val="0D6FB8"/>
                </a:solidFill>
                <a:latin typeface="微软雅黑" panose="020B0503020204020204" pitchFamily="34" charset="-122"/>
                <a:ea typeface="微软雅黑" panose="020B0503020204020204" pitchFamily="34" charset="-122"/>
              </a:rPr>
              <a:t>        </a:t>
            </a:r>
            <a:r>
              <a:rPr lang="zh-CN" altLang="en-US" sz="2400" b="1" dirty="0">
                <a:solidFill>
                  <a:srgbClr val="0D6FB8"/>
                </a:solidFill>
                <a:latin typeface="微软雅黑" panose="020B0503020204020204" pitchFamily="34" charset="-122"/>
                <a:ea typeface="微软雅黑" panose="020B0503020204020204" pitchFamily="34" charset="-122"/>
              </a:rPr>
              <a:t>国务院药品监督管理部门应当制定统一的药品追溯标准和规范，推进药品追溯信息互通互享，实现药品可追溯。</a:t>
            </a:r>
          </a:p>
        </p:txBody>
      </p:sp>
      <p:sp>
        <p:nvSpPr>
          <p:cNvPr id="11" name="矩形 10">
            <a:extLst>
              <a:ext uri="{FF2B5EF4-FFF2-40B4-BE49-F238E27FC236}">
                <a16:creationId xmlns="" xmlns:a16="http://schemas.microsoft.com/office/drawing/2014/main" id="{321B4894-E0D8-41B3-9E00-BE62D6C1BFA2}"/>
              </a:ext>
            </a:extLst>
          </p:cNvPr>
          <p:cNvSpPr/>
          <p:nvPr/>
        </p:nvSpPr>
        <p:spPr>
          <a:xfrm>
            <a:off x="1561083" y="2708920"/>
            <a:ext cx="9272073" cy="2677656"/>
          </a:xfrm>
          <a:prstGeom prst="rect">
            <a:avLst/>
          </a:prstGeom>
        </p:spPr>
        <p:txBody>
          <a:bodyPr wrap="square">
            <a:spAutoFit/>
          </a:bodyPr>
          <a:lstStyle/>
          <a:p>
            <a:r>
              <a:rPr lang="zh-CN" altLang="en-US" sz="2400" b="1" dirty="0">
                <a:solidFill>
                  <a:srgbClr val="000000"/>
                </a:solidFill>
                <a:latin typeface="微软雅黑" panose="020B0503020204020204" pitchFamily="34" charset="-122"/>
                <a:ea typeface="微软雅黑" panose="020B0503020204020204" pitchFamily="34" charset="-122"/>
              </a:rPr>
              <a:t>       </a:t>
            </a:r>
            <a:r>
              <a:rPr lang="zh-CN" altLang="en-US" sz="2400" b="1" dirty="0" smtClean="0">
                <a:solidFill>
                  <a:srgbClr val="2F5EB0"/>
                </a:solidFill>
                <a:latin typeface="微软雅黑" panose="020B0503020204020204" pitchFamily="34" charset="-122"/>
                <a:ea typeface="微软雅黑" panose="020B0503020204020204" pitchFamily="34" charset="-122"/>
              </a:rPr>
              <a:t>新版</a:t>
            </a:r>
            <a:r>
              <a:rPr lang="en-US" altLang="zh-CN" sz="2400" b="1" dirty="0" smtClean="0">
                <a:solidFill>
                  <a:srgbClr val="2F5EB0"/>
                </a:solidFill>
                <a:latin typeface="微软雅黑" panose="020B0503020204020204" pitchFamily="34" charset="-122"/>
                <a:ea typeface="微软雅黑" panose="020B0503020204020204" pitchFamily="34" charset="-122"/>
              </a:rPr>
              <a:t>《</a:t>
            </a:r>
            <a:r>
              <a:rPr lang="zh-CN" altLang="en-US" sz="2400" b="1" dirty="0">
                <a:solidFill>
                  <a:srgbClr val="2F5EB0"/>
                </a:solidFill>
                <a:latin typeface="微软雅黑" panose="020B0503020204020204" pitchFamily="34" charset="-122"/>
                <a:ea typeface="微软雅黑" panose="020B0503020204020204" pitchFamily="34" charset="-122"/>
              </a:rPr>
              <a:t>药品管理法</a:t>
            </a:r>
            <a:r>
              <a:rPr lang="en-US" altLang="zh-CN" sz="2400" b="1" dirty="0">
                <a:solidFill>
                  <a:srgbClr val="2F5EB0"/>
                </a:solidFill>
                <a:latin typeface="微软雅黑" panose="020B0503020204020204" pitchFamily="34" charset="-122"/>
                <a:ea typeface="微软雅黑" panose="020B0503020204020204" pitchFamily="34" charset="-122"/>
              </a:rPr>
              <a:t>》</a:t>
            </a:r>
            <a:r>
              <a:rPr lang="zh-CN" altLang="en-US" sz="2400" b="1" dirty="0">
                <a:solidFill>
                  <a:srgbClr val="2F5EB0"/>
                </a:solidFill>
                <a:latin typeface="微软雅黑" panose="020B0503020204020204" pitchFamily="34" charset="-122"/>
                <a:ea typeface="微软雅黑" panose="020B0503020204020204" pitchFamily="34" charset="-122"/>
              </a:rPr>
              <a:t>首次提出</a:t>
            </a:r>
            <a:r>
              <a:rPr lang="zh-CN" altLang="en-US" sz="2400" b="1" dirty="0">
                <a:solidFill>
                  <a:srgbClr val="FF0000"/>
                </a:solidFill>
                <a:latin typeface="微软雅黑" panose="020B0503020204020204" pitchFamily="34" charset="-122"/>
                <a:ea typeface="微软雅黑" panose="020B0503020204020204" pitchFamily="34" charset="-122"/>
              </a:rPr>
              <a:t>建立追溯制度</a:t>
            </a:r>
            <a:r>
              <a:rPr lang="zh-CN" altLang="en-US" sz="2400" b="1" dirty="0">
                <a:solidFill>
                  <a:srgbClr val="2F5EB0"/>
                </a:solidFill>
                <a:latin typeface="微软雅黑" panose="020B0503020204020204" pitchFamily="34" charset="-122"/>
                <a:ea typeface="微软雅黑" panose="020B0503020204020204" pitchFamily="34" charset="-122"/>
              </a:rPr>
              <a:t>，要求上市许可持有人建立并实施药品追溯制度，按照规定</a:t>
            </a:r>
            <a:endParaRPr lang="en-US" altLang="zh-CN" sz="2400" b="1" dirty="0">
              <a:solidFill>
                <a:srgbClr val="2F5EB0"/>
              </a:solidFill>
              <a:latin typeface="微软雅黑" panose="020B0503020204020204" pitchFamily="34" charset="-122"/>
              <a:ea typeface="微软雅黑" panose="020B0503020204020204" pitchFamily="34" charset="-122"/>
            </a:endParaRPr>
          </a:p>
          <a:p>
            <a:endParaRPr lang="en-US" altLang="zh-CN" sz="2400" dirty="0">
              <a:solidFill>
                <a:srgbClr val="0A0AFF"/>
              </a:solidFill>
              <a:latin typeface="微软雅黑" panose="020B0503020204020204" pitchFamily="34" charset="-122"/>
              <a:ea typeface="微软雅黑" panose="020B0503020204020204" pitchFamily="34" charset="-122"/>
            </a:endParaRPr>
          </a:p>
          <a:p>
            <a:endParaRPr lang="en-US" altLang="zh-CN" sz="2400" dirty="0">
              <a:solidFill>
                <a:srgbClr val="000000"/>
              </a:solidFill>
              <a:latin typeface="微软雅黑" panose="020B0503020204020204" pitchFamily="34" charset="-122"/>
              <a:ea typeface="微软雅黑" panose="020B0503020204020204" pitchFamily="34" charset="-122"/>
            </a:endParaRPr>
          </a:p>
          <a:p>
            <a:endParaRPr lang="en-US" altLang="zh-CN" sz="2400" dirty="0">
              <a:solidFill>
                <a:srgbClr val="2F5EB0"/>
              </a:solidFill>
              <a:latin typeface="微软雅黑" panose="020B0503020204020204" pitchFamily="34" charset="-122"/>
              <a:ea typeface="微软雅黑" panose="020B0503020204020204" pitchFamily="34" charset="-122"/>
            </a:endParaRPr>
          </a:p>
          <a:p>
            <a:r>
              <a:rPr lang="zh-CN" altLang="en-US" sz="2400" b="1" dirty="0">
                <a:solidFill>
                  <a:srgbClr val="2F5EB0"/>
                </a:solidFill>
                <a:latin typeface="微软雅黑" panose="020B0503020204020204" pitchFamily="34" charset="-122"/>
                <a:ea typeface="微软雅黑" panose="020B0503020204020204" pitchFamily="34" charset="-122"/>
              </a:rPr>
              <a:t>目标是实现药品全品种、全过程“</a:t>
            </a:r>
            <a:r>
              <a:rPr lang="zh-CN" altLang="en-US" sz="2400" b="1" dirty="0">
                <a:solidFill>
                  <a:srgbClr val="FF0000"/>
                </a:solidFill>
                <a:latin typeface="微软雅黑" panose="020B0503020204020204" pitchFamily="34" charset="-122"/>
                <a:ea typeface="微软雅黑" panose="020B0503020204020204" pitchFamily="34" charset="-122"/>
              </a:rPr>
              <a:t>来源可查、去向可追</a:t>
            </a:r>
            <a:r>
              <a:rPr lang="zh-CN" altLang="en-US" sz="2400" b="1" dirty="0">
                <a:solidFill>
                  <a:srgbClr val="2F5EB0"/>
                </a:solidFill>
                <a:latin typeface="微软雅黑" panose="020B0503020204020204" pitchFamily="34" charset="-122"/>
                <a:ea typeface="微软雅黑" panose="020B0503020204020204" pitchFamily="34" charset="-122"/>
              </a:rPr>
              <a:t>”，并有助于防止假药、劣药进入合法渠道。</a:t>
            </a:r>
            <a:endParaRPr lang="zh-CN" altLang="en-US" sz="2400" b="1" dirty="0">
              <a:solidFill>
                <a:srgbClr val="2F5EB0"/>
              </a:solidFill>
            </a:endParaRPr>
          </a:p>
        </p:txBody>
      </p:sp>
    </p:spTree>
    <p:extLst>
      <p:ext uri="{BB962C8B-B14F-4D97-AF65-F5344CB8AC3E}">
        <p14:creationId xmlns="" xmlns:p14="http://schemas.microsoft.com/office/powerpoint/2010/main" val="1288303467"/>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8" name="内容占位符 2">
            <a:extLst>
              <a:ext uri="{FF2B5EF4-FFF2-40B4-BE49-F238E27FC236}">
                <a16:creationId xmlns="" xmlns:a16="http://schemas.microsoft.com/office/drawing/2014/main" id="{0C0BDE1D-9FAD-4A07-A358-01411988ED0C}"/>
              </a:ext>
            </a:extLst>
          </p:cNvPr>
          <p:cNvSpPr txBox="1">
            <a:spLocks/>
          </p:cNvSpPr>
          <p:nvPr/>
        </p:nvSpPr>
        <p:spPr>
          <a:xfrm>
            <a:off x="4109046" y="2245915"/>
            <a:ext cx="7102934" cy="36368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defRPr/>
            </a:pPr>
            <a:r>
              <a:rPr lang="zh-CN" altLang="en-US" sz="2400" dirty="0">
                <a:solidFill>
                  <a:schemeClr val="tx1">
                    <a:lumMod val="60000"/>
                    <a:lumOff val="40000"/>
                  </a:schemeClr>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a:p>
            <a:pPr>
              <a:buFont typeface="Wingdings" panose="05000000000000000000" pitchFamily="2" charset="2"/>
              <a:buNone/>
              <a:defRPr/>
            </a:pPr>
            <a:r>
              <a:rPr lang="zh-CN" altLang="en-US" sz="2400" dirty="0">
                <a:solidFill>
                  <a:srgbClr val="000000"/>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p:txBody>
      </p:sp>
      <p:sp>
        <p:nvSpPr>
          <p:cNvPr id="4" name="矩形 3">
            <a:extLst>
              <a:ext uri="{FF2B5EF4-FFF2-40B4-BE49-F238E27FC236}">
                <a16:creationId xmlns="" xmlns:a16="http://schemas.microsoft.com/office/drawing/2014/main" id="{A1ED9863-A9E2-42E3-89D6-2A4099892F47}"/>
              </a:ext>
            </a:extLst>
          </p:cNvPr>
          <p:cNvSpPr/>
          <p:nvPr/>
        </p:nvSpPr>
        <p:spPr>
          <a:xfrm>
            <a:off x="3793331" y="476672"/>
            <a:ext cx="4392488" cy="86943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 xmlns:a16="http://schemas.microsoft.com/office/drawing/2014/main" id="{AD52E214-FB60-4DCA-A195-E3AAC7FFA2BF}"/>
              </a:ext>
            </a:extLst>
          </p:cNvPr>
          <p:cNvSpPr/>
          <p:nvPr/>
        </p:nvSpPr>
        <p:spPr>
          <a:xfrm>
            <a:off x="1417067" y="1340768"/>
            <a:ext cx="9433048" cy="362616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 xmlns:a16="http://schemas.microsoft.com/office/drawing/2014/main" id="{F0D46E7D-4964-40C0-8AD9-CC6D7E980BFB}"/>
              </a:ext>
            </a:extLst>
          </p:cNvPr>
          <p:cNvSpPr/>
          <p:nvPr/>
        </p:nvSpPr>
        <p:spPr>
          <a:xfrm>
            <a:off x="3968107" y="476672"/>
            <a:ext cx="4145703" cy="954107"/>
          </a:xfrm>
          <a:prstGeom prst="rect">
            <a:avLst/>
          </a:prstGeom>
        </p:spPr>
        <p:txBody>
          <a:bodyPr wrap="square">
            <a:spAutoFit/>
          </a:bodyPr>
          <a:lstStyle/>
          <a:p>
            <a:r>
              <a:rPr lang="en-US" altLang="zh-CN" sz="3200" b="1" dirty="0">
                <a:solidFill>
                  <a:srgbClr val="FF0000"/>
                </a:solidFill>
                <a:latin typeface="微软雅黑" panose="020B0503020204020204" pitchFamily="34" charset="-122"/>
                <a:ea typeface="微软雅黑" panose="020B0503020204020204" pitchFamily="34" charset="-122"/>
              </a:rPr>
              <a:t>3</a:t>
            </a:r>
            <a:r>
              <a:rPr lang="en-US" altLang="zh-CN" sz="3200" b="1" dirty="0" smtClean="0">
                <a:solidFill>
                  <a:srgbClr val="FF0000"/>
                </a:solidFill>
                <a:latin typeface="微软雅黑" panose="020B0503020204020204" pitchFamily="34" charset="-122"/>
                <a:ea typeface="微软雅黑" panose="020B0503020204020204" pitchFamily="34" charset="-122"/>
              </a:rPr>
              <a:t>.</a:t>
            </a:r>
            <a:r>
              <a:rPr lang="zh-CN" altLang="en-US" sz="3200" b="1" dirty="0" smtClean="0">
                <a:solidFill>
                  <a:srgbClr val="FF0000"/>
                </a:solidFill>
                <a:latin typeface="微软雅黑" panose="020B0503020204020204" pitchFamily="34" charset="-122"/>
                <a:ea typeface="微软雅黑" panose="020B0503020204020204" pitchFamily="34" charset="-122"/>
              </a:rPr>
              <a:t>建立药物</a:t>
            </a:r>
            <a:r>
              <a:rPr lang="zh-CN" altLang="en-US" sz="3200" b="1" dirty="0">
                <a:solidFill>
                  <a:srgbClr val="FF0000"/>
                </a:solidFill>
                <a:latin typeface="微软雅黑" pitchFamily="34" charset="-122"/>
                <a:ea typeface="微软雅黑" pitchFamily="34" charset="-122"/>
              </a:rPr>
              <a:t>警戒</a:t>
            </a:r>
            <a:r>
              <a:rPr lang="zh-CN" altLang="en-US" sz="3200" b="1" dirty="0" smtClean="0">
                <a:solidFill>
                  <a:srgbClr val="FF0000"/>
                </a:solidFill>
                <a:latin typeface="微软雅黑" pitchFamily="34" charset="-122"/>
                <a:ea typeface="微软雅黑" pitchFamily="34" charset="-122"/>
              </a:rPr>
              <a:t>制度</a:t>
            </a:r>
            <a:endParaRPr lang="en-US" altLang="zh-CN" sz="3200" b="1" dirty="0">
              <a:solidFill>
                <a:srgbClr val="FF0000"/>
              </a:solidFill>
              <a:latin typeface="微软雅黑" pitchFamily="34" charset="-122"/>
              <a:ea typeface="微软雅黑" pitchFamily="34" charset="-122"/>
            </a:endParaRPr>
          </a:p>
          <a:p>
            <a:pPr>
              <a:buFont typeface="Wingdings" panose="05000000000000000000" pitchFamily="2" charset="2"/>
              <a:buNone/>
            </a:pPr>
            <a:endParaRPr lang="en-US" altLang="zh-CN" sz="2400" dirty="0">
              <a:solidFill>
                <a:srgbClr val="FF0000"/>
              </a:solidFill>
              <a:latin typeface="微软雅黑" panose="020B0503020204020204" pitchFamily="34" charset="-122"/>
              <a:ea typeface="微软雅黑" panose="020B0503020204020204" pitchFamily="34" charset="-122"/>
            </a:endParaRPr>
          </a:p>
        </p:txBody>
      </p:sp>
      <p:sp>
        <p:nvSpPr>
          <p:cNvPr id="3" name="矩形 2">
            <a:extLst>
              <a:ext uri="{FF2B5EF4-FFF2-40B4-BE49-F238E27FC236}">
                <a16:creationId xmlns="" xmlns:a16="http://schemas.microsoft.com/office/drawing/2014/main" id="{56D631B0-1200-4066-BFEB-602BE9376CDD}"/>
              </a:ext>
            </a:extLst>
          </p:cNvPr>
          <p:cNvSpPr/>
          <p:nvPr/>
        </p:nvSpPr>
        <p:spPr>
          <a:xfrm>
            <a:off x="1345059" y="1412776"/>
            <a:ext cx="9433048" cy="1615827"/>
          </a:xfrm>
          <a:prstGeom prst="rect">
            <a:avLst/>
          </a:prstGeom>
        </p:spPr>
        <p:txBody>
          <a:bodyPr wrap="square">
            <a:spAutoFit/>
          </a:bodyPr>
          <a:lstStyle/>
          <a:p>
            <a:pPr>
              <a:lnSpc>
                <a:spcPct val="150000"/>
              </a:lnSpc>
              <a:buFont typeface="Wingdings" panose="05000000000000000000" pitchFamily="2" charset="2"/>
              <a:buNone/>
              <a:defRPr/>
            </a:pPr>
            <a:r>
              <a:rPr lang="en-US" altLang="zh-CN" sz="2400" dirty="0">
                <a:latin typeface="微软雅黑" pitchFamily="34" charset="-122"/>
                <a:ea typeface="微软雅黑" pitchFamily="34" charset="-122"/>
              </a:rPr>
              <a:t>    </a:t>
            </a:r>
            <a:r>
              <a:rPr lang="zh-CN" altLang="en-US" sz="2400" b="1" dirty="0" smtClean="0">
                <a:solidFill>
                  <a:srgbClr val="0D6FB8"/>
                </a:solidFill>
                <a:latin typeface="微软雅黑" panose="020B0503020204020204" pitchFamily="34" charset="-122"/>
                <a:ea typeface="微软雅黑" panose="020B0503020204020204" pitchFamily="34" charset="-122"/>
              </a:rPr>
              <a:t>新版</a:t>
            </a:r>
            <a:r>
              <a:rPr lang="en-US" altLang="zh-CN" sz="2400" b="1" dirty="0" smtClean="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药品管理法</a:t>
            </a:r>
            <a:r>
              <a:rPr lang="en-US" altLang="zh-CN" sz="2400" b="1" dirty="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规定，国家</a:t>
            </a:r>
            <a:r>
              <a:rPr lang="zh-CN" altLang="en-US" sz="2400" b="1" dirty="0">
                <a:solidFill>
                  <a:srgbClr val="FF0000"/>
                </a:solidFill>
                <a:latin typeface="微软雅黑" panose="020B0503020204020204" pitchFamily="34" charset="-122"/>
                <a:ea typeface="微软雅黑" panose="020B0503020204020204" pitchFamily="34" charset="-122"/>
              </a:rPr>
              <a:t>建立药物警戒制度</a:t>
            </a:r>
            <a:r>
              <a:rPr lang="zh-CN" altLang="en-US" sz="2400" b="1" dirty="0">
                <a:solidFill>
                  <a:srgbClr val="0D6FB8"/>
                </a:solidFill>
                <a:latin typeface="微软雅黑" panose="020B0503020204020204" pitchFamily="34" charset="-122"/>
                <a:ea typeface="微软雅黑" panose="020B0503020204020204" pitchFamily="34" charset="-122"/>
              </a:rPr>
              <a:t>，对药品不良反应及其他与用药有关的有害反应进行监测、识别、评估和控制。</a:t>
            </a:r>
            <a:endParaRPr lang="en-US" altLang="zh-CN" sz="2400" b="1" dirty="0">
              <a:solidFill>
                <a:srgbClr val="0D6FB8"/>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defRPr/>
            </a:pPr>
            <a:r>
              <a:rPr lang="en-US" altLang="zh-CN" b="1" dirty="0">
                <a:solidFill>
                  <a:srgbClr val="000000"/>
                </a:solidFill>
                <a:latin typeface="微软雅黑" pitchFamily="34" charset="-122"/>
                <a:ea typeface="微软雅黑" pitchFamily="34" charset="-122"/>
              </a:rPr>
              <a:t>        </a:t>
            </a:r>
            <a:endParaRPr lang="zh-CN" altLang="en-US" b="1" dirty="0"/>
          </a:p>
        </p:txBody>
      </p:sp>
      <p:sp>
        <p:nvSpPr>
          <p:cNvPr id="13" name="矩形 12"/>
          <p:cNvSpPr/>
          <p:nvPr/>
        </p:nvSpPr>
        <p:spPr>
          <a:xfrm>
            <a:off x="1489075" y="2564904"/>
            <a:ext cx="9001000" cy="463588"/>
          </a:xfrm>
          <a:prstGeom prst="rect">
            <a:avLst/>
          </a:prstGeom>
        </p:spPr>
        <p:txBody>
          <a:bodyPr wrap="square">
            <a:spAutoFit/>
          </a:bodyPr>
          <a:lstStyle/>
          <a:p>
            <a:pPr>
              <a:lnSpc>
                <a:spcPct val="150000"/>
              </a:lnSpc>
              <a:defRPr/>
            </a:pPr>
            <a:r>
              <a:rPr lang="zh-CN" altLang="en-US" b="1" dirty="0" smtClean="0">
                <a:solidFill>
                  <a:srgbClr val="000000"/>
                </a:solidFill>
                <a:latin typeface="微软雅黑" pitchFamily="34" charset="-122"/>
                <a:ea typeface="微软雅黑" pitchFamily="34" charset="-122"/>
              </a:rPr>
              <a:t>    </a:t>
            </a:r>
            <a:endParaRPr lang="zh-CN" altLang="en-US" dirty="0"/>
          </a:p>
        </p:txBody>
      </p:sp>
      <p:sp>
        <p:nvSpPr>
          <p:cNvPr id="138241" name="Rectangle 1"/>
          <p:cNvSpPr>
            <a:spLocks noChangeArrowheads="1"/>
          </p:cNvSpPr>
          <p:nvPr/>
        </p:nvSpPr>
        <p:spPr bwMode="auto">
          <a:xfrm>
            <a:off x="1633091" y="2682318"/>
            <a:ext cx="9001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药物警戒制度</a:t>
            </a:r>
            <a:r>
              <a:rPr kumimoji="0" lang="zh-CN"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拓展了原来的药品不良反应监测和报告制度，其具体条款体现在</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临床试验动态风险控制</a:t>
            </a:r>
            <a:r>
              <a:rPr kumimoji="0" lang="zh-CN"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，以及第七章</a:t>
            </a:r>
            <a:r>
              <a:rPr kumimoji="0" lang="zh-CN" altLang="en-US"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a:t>
            </a:r>
            <a:r>
              <a:rPr kumimoji="0" lang="zh-CN" altLang="en-US"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药品上市后管理</a:t>
            </a:r>
            <a:r>
              <a:rPr kumimoji="0" lang="zh-CN" altLang="en-US"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”当中，包括药品疑似不良反应监测报告制度、药品存在质量问题或者其他安全隐患的处理制度、药品风险管理计划制度</a:t>
            </a:r>
            <a:r>
              <a:rPr kumimoji="0" lang="zh-CN" altLang="en-US" sz="12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等。</a:t>
            </a: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 xmlns:p14="http://schemas.microsoft.com/office/powerpoint/2010/main" val="2474580795"/>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箭头: 下 1">
            <a:extLst>
              <a:ext uri="{FF2B5EF4-FFF2-40B4-BE49-F238E27FC236}">
                <a16:creationId xmlns="" xmlns:a16="http://schemas.microsoft.com/office/drawing/2014/main" id="{245B0EAF-3502-49B4-92A3-67FF71C72312}"/>
              </a:ext>
            </a:extLst>
          </p:cNvPr>
          <p:cNvSpPr/>
          <p:nvPr/>
        </p:nvSpPr>
        <p:spPr>
          <a:xfrm>
            <a:off x="3421795" y="1202310"/>
            <a:ext cx="164787" cy="5040905"/>
          </a:xfrm>
          <a:prstGeom prst="downArrow">
            <a:avLst/>
          </a:prstGeom>
          <a:solidFill>
            <a:schemeClr val="accent1">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 xmlns:a16="http://schemas.microsoft.com/office/drawing/2014/main" id="{4A330BA1-FAC5-4E29-9553-F1FFFE428E11}"/>
              </a:ext>
            </a:extLst>
          </p:cNvPr>
          <p:cNvSpPr/>
          <p:nvPr/>
        </p:nvSpPr>
        <p:spPr>
          <a:xfrm>
            <a:off x="1182211" y="1230689"/>
            <a:ext cx="2064989" cy="400110"/>
          </a:xfrm>
          <a:prstGeom prst="rect">
            <a:avLst/>
          </a:prstGeom>
        </p:spPr>
        <p:txBody>
          <a:bodyPr wrap="none">
            <a:spAutoFit/>
          </a:bodyPr>
          <a:lstStyle/>
          <a:p>
            <a:r>
              <a:rPr lang="en-US" altLang="zh-CN" sz="2000" b="1" dirty="0">
                <a:solidFill>
                  <a:srgbClr val="0D6FB8"/>
                </a:solidFill>
                <a:latin typeface="微软雅黑" panose="020B0503020204020204" pitchFamily="34" charset="-122"/>
                <a:ea typeface="微软雅黑" panose="020B0503020204020204" pitchFamily="34" charset="-122"/>
              </a:rPr>
              <a:t>1984</a:t>
            </a:r>
            <a:r>
              <a:rPr lang="zh-CN" altLang="en-US" sz="2000" b="1" dirty="0">
                <a:solidFill>
                  <a:srgbClr val="0D6FB8"/>
                </a:solidFill>
                <a:latin typeface="微软雅黑" panose="020B0503020204020204" pitchFamily="34" charset="-122"/>
                <a:ea typeface="微软雅黑" panose="020B0503020204020204" pitchFamily="34" charset="-122"/>
              </a:rPr>
              <a:t>年</a:t>
            </a:r>
            <a:r>
              <a:rPr lang="en-US" altLang="zh-CN" sz="2000" b="1" dirty="0">
                <a:solidFill>
                  <a:srgbClr val="0D6FB8"/>
                </a:solidFill>
                <a:latin typeface="微软雅黑" panose="020B0503020204020204" pitchFamily="34" charset="-122"/>
                <a:ea typeface="微软雅黑" panose="020B0503020204020204" pitchFamily="34" charset="-122"/>
              </a:rPr>
              <a:t>9</a:t>
            </a:r>
            <a:r>
              <a:rPr lang="zh-CN" altLang="en-US" sz="2000" b="1" dirty="0">
                <a:solidFill>
                  <a:srgbClr val="0D6FB8"/>
                </a:solidFill>
                <a:latin typeface="微软雅黑" panose="020B0503020204020204" pitchFamily="34" charset="-122"/>
                <a:ea typeface="微软雅黑" panose="020B0503020204020204" pitchFamily="34" charset="-122"/>
              </a:rPr>
              <a:t>月</a:t>
            </a:r>
            <a:r>
              <a:rPr lang="en-US" altLang="zh-CN" sz="2000" b="1" dirty="0">
                <a:solidFill>
                  <a:srgbClr val="0D6FB8"/>
                </a:solidFill>
                <a:latin typeface="微软雅黑" panose="020B0503020204020204" pitchFamily="34" charset="-122"/>
                <a:ea typeface="微软雅黑" panose="020B0503020204020204" pitchFamily="34" charset="-122"/>
              </a:rPr>
              <a:t>20</a:t>
            </a:r>
            <a:r>
              <a:rPr lang="zh-CN" altLang="en-US" sz="2000" b="1" dirty="0">
                <a:solidFill>
                  <a:srgbClr val="0D6FB8"/>
                </a:solidFill>
                <a:latin typeface="微软雅黑" panose="020B0503020204020204" pitchFamily="34" charset="-122"/>
                <a:ea typeface="微软雅黑" panose="020B0503020204020204" pitchFamily="34" charset="-122"/>
              </a:rPr>
              <a:t>日</a:t>
            </a:r>
          </a:p>
        </p:txBody>
      </p:sp>
      <p:sp>
        <p:nvSpPr>
          <p:cNvPr id="4" name="矩形 3">
            <a:extLst>
              <a:ext uri="{FF2B5EF4-FFF2-40B4-BE49-F238E27FC236}">
                <a16:creationId xmlns="" xmlns:a16="http://schemas.microsoft.com/office/drawing/2014/main" id="{C60F4CBE-7BD8-492A-A3F5-03E0A3CD7616}"/>
              </a:ext>
            </a:extLst>
          </p:cNvPr>
          <p:cNvSpPr/>
          <p:nvPr/>
        </p:nvSpPr>
        <p:spPr>
          <a:xfrm>
            <a:off x="3721323" y="1187567"/>
            <a:ext cx="6083717" cy="400110"/>
          </a:xfrm>
          <a:prstGeom prst="rect">
            <a:avLst/>
          </a:prstGeom>
        </p:spPr>
        <p:txBody>
          <a:bodyPr wrap="none">
            <a:spAutoFit/>
          </a:bodyPr>
          <a:lstStyle/>
          <a:p>
            <a:r>
              <a:rPr lang="zh-CN" altLang="en-US" sz="2000" b="1" dirty="0">
                <a:solidFill>
                  <a:srgbClr val="0D6FB8"/>
                </a:solidFill>
                <a:latin typeface="微软雅黑" panose="020B0503020204020204" pitchFamily="34" charset="-122"/>
                <a:ea typeface="微软雅黑" panose="020B0503020204020204" pitchFamily="34" charset="-122"/>
              </a:rPr>
              <a:t>第六届全国人民代表大会常务委员会第七次会议</a:t>
            </a:r>
            <a:r>
              <a:rPr lang="zh-CN" altLang="en-US" sz="2000" b="1" dirty="0" smtClean="0">
                <a:solidFill>
                  <a:srgbClr val="FF0000"/>
                </a:solidFill>
                <a:latin typeface="微软雅黑" panose="020B0503020204020204" pitchFamily="34" charset="-122"/>
                <a:ea typeface="微软雅黑" panose="020B0503020204020204" pitchFamily="34" charset="-122"/>
              </a:rPr>
              <a:t>通过</a:t>
            </a:r>
            <a:endParaRPr lang="zh-CN" altLang="en-US" sz="2000" b="1" dirty="0">
              <a:solidFill>
                <a:srgbClr val="0D6FB8"/>
              </a:solidFill>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 xmlns:a16="http://schemas.microsoft.com/office/drawing/2014/main" id="{366DB4A4-0E9E-4881-8502-F279BA6D49FD}"/>
              </a:ext>
            </a:extLst>
          </p:cNvPr>
          <p:cNvSpPr/>
          <p:nvPr/>
        </p:nvSpPr>
        <p:spPr>
          <a:xfrm>
            <a:off x="1182211" y="1996974"/>
            <a:ext cx="2064989" cy="400110"/>
          </a:xfrm>
          <a:prstGeom prst="rect">
            <a:avLst/>
          </a:prstGeom>
        </p:spPr>
        <p:txBody>
          <a:bodyPr wrap="none">
            <a:spAutoFit/>
          </a:bodyPr>
          <a:lstStyle/>
          <a:p>
            <a:r>
              <a:rPr lang="en-US" altLang="zh-CN" sz="2000" b="1" dirty="0">
                <a:solidFill>
                  <a:srgbClr val="0D6FB8"/>
                </a:solidFill>
                <a:latin typeface="微软雅黑" panose="020B0503020204020204" pitchFamily="34" charset="-122"/>
                <a:ea typeface="微软雅黑" panose="020B0503020204020204" pitchFamily="34" charset="-122"/>
              </a:rPr>
              <a:t>2001</a:t>
            </a:r>
            <a:r>
              <a:rPr lang="zh-CN" altLang="en-US" sz="2000" b="1" dirty="0">
                <a:solidFill>
                  <a:srgbClr val="0D6FB8"/>
                </a:solidFill>
                <a:latin typeface="微软雅黑" panose="020B0503020204020204" pitchFamily="34" charset="-122"/>
                <a:ea typeface="微软雅黑" panose="020B0503020204020204" pitchFamily="34" charset="-122"/>
              </a:rPr>
              <a:t>年</a:t>
            </a:r>
            <a:r>
              <a:rPr lang="en-US" altLang="zh-CN" sz="2000" b="1" dirty="0">
                <a:solidFill>
                  <a:srgbClr val="0D6FB8"/>
                </a:solidFill>
                <a:latin typeface="微软雅黑" panose="020B0503020204020204" pitchFamily="34" charset="-122"/>
                <a:ea typeface="微软雅黑" panose="020B0503020204020204" pitchFamily="34" charset="-122"/>
              </a:rPr>
              <a:t>2</a:t>
            </a:r>
            <a:r>
              <a:rPr lang="zh-CN" altLang="en-US" sz="2000" b="1" dirty="0">
                <a:solidFill>
                  <a:srgbClr val="0D6FB8"/>
                </a:solidFill>
                <a:latin typeface="微软雅黑" panose="020B0503020204020204" pitchFamily="34" charset="-122"/>
                <a:ea typeface="微软雅黑" panose="020B0503020204020204" pitchFamily="34" charset="-122"/>
              </a:rPr>
              <a:t>月</a:t>
            </a:r>
            <a:r>
              <a:rPr lang="en-US" altLang="zh-CN" sz="2000" b="1" dirty="0">
                <a:solidFill>
                  <a:srgbClr val="0D6FB8"/>
                </a:solidFill>
                <a:latin typeface="微软雅黑" panose="020B0503020204020204" pitchFamily="34" charset="-122"/>
                <a:ea typeface="微软雅黑" panose="020B0503020204020204" pitchFamily="34" charset="-122"/>
              </a:rPr>
              <a:t>28</a:t>
            </a:r>
            <a:r>
              <a:rPr lang="zh-CN" altLang="en-US" sz="2000" b="1" dirty="0">
                <a:solidFill>
                  <a:srgbClr val="0D6FB8"/>
                </a:solidFill>
                <a:latin typeface="微软雅黑" panose="020B0503020204020204" pitchFamily="34" charset="-122"/>
                <a:ea typeface="微软雅黑" panose="020B0503020204020204" pitchFamily="34" charset="-122"/>
              </a:rPr>
              <a:t>日</a:t>
            </a:r>
          </a:p>
        </p:txBody>
      </p:sp>
      <p:sp>
        <p:nvSpPr>
          <p:cNvPr id="6" name="矩形 5">
            <a:extLst>
              <a:ext uri="{FF2B5EF4-FFF2-40B4-BE49-F238E27FC236}">
                <a16:creationId xmlns="" xmlns:a16="http://schemas.microsoft.com/office/drawing/2014/main" id="{8D79709F-C414-49CC-8C04-E1F8D92988A0}"/>
              </a:ext>
            </a:extLst>
          </p:cNvPr>
          <p:cNvSpPr/>
          <p:nvPr/>
        </p:nvSpPr>
        <p:spPr>
          <a:xfrm>
            <a:off x="3727350" y="1990108"/>
            <a:ext cx="6853158" cy="400110"/>
          </a:xfrm>
          <a:prstGeom prst="rect">
            <a:avLst/>
          </a:prstGeom>
        </p:spPr>
        <p:txBody>
          <a:bodyPr wrap="none">
            <a:spAutoFit/>
          </a:bodyPr>
          <a:lstStyle/>
          <a:p>
            <a:r>
              <a:rPr lang="zh-CN" altLang="en-US" sz="2000" b="1" dirty="0">
                <a:solidFill>
                  <a:srgbClr val="0D6FB8"/>
                </a:solidFill>
                <a:latin typeface="微软雅黑" panose="020B0503020204020204" pitchFamily="34" charset="-122"/>
                <a:ea typeface="微软雅黑" panose="020B0503020204020204" pitchFamily="34" charset="-122"/>
              </a:rPr>
              <a:t>第九届全国人民代表大会常务委员会第二十次会议</a:t>
            </a:r>
            <a:r>
              <a:rPr lang="zh-CN" altLang="en-US" sz="2000" b="1" dirty="0" smtClean="0">
                <a:solidFill>
                  <a:srgbClr val="FF0000"/>
                </a:solidFill>
                <a:latin typeface="微软雅黑" panose="020B0503020204020204" pitchFamily="34" charset="-122"/>
                <a:ea typeface="微软雅黑" panose="020B0503020204020204" pitchFamily="34" charset="-122"/>
              </a:rPr>
              <a:t>修订通过</a:t>
            </a:r>
            <a:endParaRPr lang="zh-CN" altLang="en-US" sz="2000" b="1" dirty="0">
              <a:solidFill>
                <a:srgbClr val="FF0000"/>
              </a:solidFill>
              <a:latin typeface="微软雅黑" panose="020B0503020204020204" pitchFamily="34" charset="-122"/>
              <a:ea typeface="微软雅黑" panose="020B0503020204020204" pitchFamily="34" charset="-122"/>
            </a:endParaRPr>
          </a:p>
        </p:txBody>
      </p:sp>
      <p:sp>
        <p:nvSpPr>
          <p:cNvPr id="7" name="矩形 6">
            <a:extLst>
              <a:ext uri="{FF2B5EF4-FFF2-40B4-BE49-F238E27FC236}">
                <a16:creationId xmlns="" xmlns:a16="http://schemas.microsoft.com/office/drawing/2014/main" id="{E939903B-5DC2-4F12-86BC-58A7B290229A}"/>
              </a:ext>
            </a:extLst>
          </p:cNvPr>
          <p:cNvSpPr/>
          <p:nvPr/>
        </p:nvSpPr>
        <p:spPr>
          <a:xfrm>
            <a:off x="1173666" y="2817073"/>
            <a:ext cx="2223686" cy="400110"/>
          </a:xfrm>
          <a:prstGeom prst="rect">
            <a:avLst/>
          </a:prstGeom>
        </p:spPr>
        <p:txBody>
          <a:bodyPr wrap="none">
            <a:spAutoFit/>
          </a:bodyPr>
          <a:lstStyle/>
          <a:p>
            <a:r>
              <a:rPr lang="en-US" altLang="zh-CN" sz="2000" b="1" dirty="0">
                <a:solidFill>
                  <a:srgbClr val="0D6FB8"/>
                </a:solidFill>
                <a:latin typeface="微软雅黑" panose="020B0503020204020204" pitchFamily="34" charset="-122"/>
                <a:ea typeface="微软雅黑" panose="020B0503020204020204" pitchFamily="34" charset="-122"/>
              </a:rPr>
              <a:t>2013</a:t>
            </a:r>
            <a:r>
              <a:rPr lang="zh-CN" altLang="en-US" sz="2000" b="1" dirty="0">
                <a:solidFill>
                  <a:srgbClr val="0D6FB8"/>
                </a:solidFill>
                <a:latin typeface="微软雅黑" panose="020B0503020204020204" pitchFamily="34" charset="-122"/>
                <a:ea typeface="微软雅黑" panose="020B0503020204020204" pitchFamily="34" charset="-122"/>
              </a:rPr>
              <a:t>年</a:t>
            </a:r>
            <a:r>
              <a:rPr lang="en-US" altLang="zh-CN" sz="2000" b="1" dirty="0">
                <a:solidFill>
                  <a:srgbClr val="0D6FB8"/>
                </a:solidFill>
                <a:latin typeface="微软雅黑" panose="020B0503020204020204" pitchFamily="34" charset="-122"/>
                <a:ea typeface="微软雅黑" panose="020B0503020204020204" pitchFamily="34" charset="-122"/>
              </a:rPr>
              <a:t>12</a:t>
            </a:r>
            <a:r>
              <a:rPr lang="zh-CN" altLang="en-US" sz="2000" b="1" dirty="0">
                <a:solidFill>
                  <a:srgbClr val="0D6FB8"/>
                </a:solidFill>
                <a:latin typeface="微软雅黑" panose="020B0503020204020204" pitchFamily="34" charset="-122"/>
                <a:ea typeface="微软雅黑" panose="020B0503020204020204" pitchFamily="34" charset="-122"/>
              </a:rPr>
              <a:t>月</a:t>
            </a:r>
            <a:r>
              <a:rPr lang="en-US" altLang="zh-CN" sz="2000" b="1" dirty="0">
                <a:solidFill>
                  <a:srgbClr val="0D6FB8"/>
                </a:solidFill>
                <a:latin typeface="微软雅黑" panose="020B0503020204020204" pitchFamily="34" charset="-122"/>
                <a:ea typeface="微软雅黑" panose="020B0503020204020204" pitchFamily="34" charset="-122"/>
              </a:rPr>
              <a:t>28</a:t>
            </a:r>
            <a:r>
              <a:rPr lang="zh-CN" altLang="en-US" sz="2000" b="1" dirty="0">
                <a:solidFill>
                  <a:srgbClr val="0D6FB8"/>
                </a:solidFill>
                <a:latin typeface="微软雅黑" panose="020B0503020204020204" pitchFamily="34" charset="-122"/>
                <a:ea typeface="微软雅黑" panose="020B0503020204020204" pitchFamily="34" charset="-122"/>
              </a:rPr>
              <a:t>日</a:t>
            </a:r>
          </a:p>
        </p:txBody>
      </p:sp>
      <p:sp>
        <p:nvSpPr>
          <p:cNvPr id="8" name="矩形 7">
            <a:extLst>
              <a:ext uri="{FF2B5EF4-FFF2-40B4-BE49-F238E27FC236}">
                <a16:creationId xmlns="" xmlns:a16="http://schemas.microsoft.com/office/drawing/2014/main" id="{75BF8D69-3DFC-42F3-89B5-D9CE5D8A20E4}"/>
              </a:ext>
            </a:extLst>
          </p:cNvPr>
          <p:cNvSpPr/>
          <p:nvPr/>
        </p:nvSpPr>
        <p:spPr>
          <a:xfrm>
            <a:off x="3721323" y="2846529"/>
            <a:ext cx="7848872" cy="707886"/>
          </a:xfrm>
          <a:prstGeom prst="rect">
            <a:avLst/>
          </a:prstGeom>
        </p:spPr>
        <p:txBody>
          <a:bodyPr wrap="square">
            <a:spAutoFit/>
          </a:bodyPr>
          <a:lstStyle/>
          <a:p>
            <a:r>
              <a:rPr lang="zh-CN" altLang="en-US" sz="2000" b="1" dirty="0">
                <a:solidFill>
                  <a:srgbClr val="0D6FB8"/>
                </a:solidFill>
                <a:latin typeface="微软雅黑" panose="020B0503020204020204" pitchFamily="34" charset="-122"/>
                <a:ea typeface="微软雅黑" panose="020B0503020204020204" pitchFamily="34" charset="-122"/>
              </a:rPr>
              <a:t>第十二届全国人民代表大会常务委员会第六次会议</a:t>
            </a:r>
            <a:r>
              <a:rPr lang="en-US" altLang="zh-CN" sz="2000" b="1" dirty="0">
                <a:solidFill>
                  <a:srgbClr val="0D6FB8"/>
                </a:solidFill>
                <a:latin typeface="微软雅黑" panose="020B0503020204020204" pitchFamily="34" charset="-122"/>
                <a:ea typeface="微软雅黑" panose="020B0503020204020204" pitchFamily="34" charset="-122"/>
              </a:rPr>
              <a:t>《</a:t>
            </a:r>
            <a:r>
              <a:rPr lang="zh-CN" altLang="en-US" sz="2000" b="1" dirty="0">
                <a:solidFill>
                  <a:srgbClr val="0D6FB8"/>
                </a:solidFill>
                <a:latin typeface="微软雅黑" panose="020B0503020204020204" pitchFamily="34" charset="-122"/>
                <a:ea typeface="微软雅黑" panose="020B0503020204020204" pitchFamily="34" charset="-122"/>
              </a:rPr>
              <a:t>关于修改</a:t>
            </a:r>
            <a:r>
              <a:rPr lang="en-US" altLang="zh-CN" sz="2000" b="1" dirty="0">
                <a:solidFill>
                  <a:srgbClr val="0D6FB8"/>
                </a:solidFill>
                <a:latin typeface="微软雅黑" panose="020B0503020204020204" pitchFamily="34" charset="-122"/>
                <a:ea typeface="微软雅黑" panose="020B0503020204020204" pitchFamily="34" charset="-122"/>
              </a:rPr>
              <a:t>&lt;</a:t>
            </a:r>
            <a:r>
              <a:rPr lang="zh-CN" altLang="en-US" sz="2000" b="1" dirty="0">
                <a:solidFill>
                  <a:srgbClr val="0D6FB8"/>
                </a:solidFill>
                <a:latin typeface="微软雅黑" panose="020B0503020204020204" pitchFamily="34" charset="-122"/>
                <a:ea typeface="微软雅黑" panose="020B0503020204020204" pitchFamily="34" charset="-122"/>
              </a:rPr>
              <a:t>中华人民共和国海洋环境保护法</a:t>
            </a:r>
            <a:r>
              <a:rPr lang="en-US" altLang="zh-CN" sz="2000" b="1" dirty="0">
                <a:solidFill>
                  <a:srgbClr val="0D6FB8"/>
                </a:solidFill>
                <a:latin typeface="微软雅黑" panose="020B0503020204020204" pitchFamily="34" charset="-122"/>
                <a:ea typeface="微软雅黑" panose="020B0503020204020204" pitchFamily="34" charset="-122"/>
              </a:rPr>
              <a:t>&gt;</a:t>
            </a:r>
            <a:r>
              <a:rPr lang="zh-CN" altLang="en-US" sz="2000" b="1" dirty="0">
                <a:solidFill>
                  <a:srgbClr val="0D6FB8"/>
                </a:solidFill>
                <a:latin typeface="微软雅黑" panose="020B0503020204020204" pitchFamily="34" charset="-122"/>
                <a:ea typeface="微软雅黑" panose="020B0503020204020204" pitchFamily="34" charset="-122"/>
              </a:rPr>
              <a:t>等七部法律的决定</a:t>
            </a:r>
            <a:r>
              <a:rPr lang="en-US" altLang="zh-CN" sz="2000" b="1" dirty="0">
                <a:solidFill>
                  <a:srgbClr val="0D6FB8"/>
                </a:solidFill>
                <a:latin typeface="微软雅黑" panose="020B0503020204020204" pitchFamily="34" charset="-122"/>
                <a:ea typeface="微软雅黑" panose="020B0503020204020204" pitchFamily="34" charset="-122"/>
              </a:rPr>
              <a:t>》</a:t>
            </a:r>
            <a:r>
              <a:rPr lang="zh-CN" altLang="en-US" sz="2000" b="1" dirty="0">
                <a:solidFill>
                  <a:srgbClr val="0D6FB8"/>
                </a:solidFill>
                <a:latin typeface="微软雅黑" panose="020B0503020204020204" pitchFamily="34" charset="-122"/>
                <a:ea typeface="微软雅黑" panose="020B0503020204020204" pitchFamily="34" charset="-122"/>
              </a:rPr>
              <a:t>第一次</a:t>
            </a:r>
            <a:r>
              <a:rPr lang="zh-CN" altLang="en-US" sz="2000" b="1" dirty="0">
                <a:solidFill>
                  <a:srgbClr val="FF0000"/>
                </a:solidFill>
                <a:latin typeface="微软雅黑" panose="020B0503020204020204" pitchFamily="34" charset="-122"/>
                <a:ea typeface="微软雅黑" panose="020B0503020204020204" pitchFamily="34" charset="-122"/>
              </a:rPr>
              <a:t>修正  </a:t>
            </a:r>
          </a:p>
        </p:txBody>
      </p:sp>
      <p:sp>
        <p:nvSpPr>
          <p:cNvPr id="14" name="矩形 13">
            <a:extLst>
              <a:ext uri="{FF2B5EF4-FFF2-40B4-BE49-F238E27FC236}">
                <a16:creationId xmlns="" xmlns:a16="http://schemas.microsoft.com/office/drawing/2014/main" id="{376D82AA-5636-4BE5-A35D-7813C3F49F9E}"/>
              </a:ext>
            </a:extLst>
          </p:cNvPr>
          <p:cNvSpPr/>
          <p:nvPr/>
        </p:nvSpPr>
        <p:spPr>
          <a:xfrm>
            <a:off x="1179659" y="4037283"/>
            <a:ext cx="2064989" cy="400110"/>
          </a:xfrm>
          <a:prstGeom prst="rect">
            <a:avLst/>
          </a:prstGeom>
        </p:spPr>
        <p:txBody>
          <a:bodyPr wrap="none">
            <a:spAutoFit/>
          </a:bodyPr>
          <a:lstStyle/>
          <a:p>
            <a:r>
              <a:rPr lang="en-US" altLang="zh-CN" sz="2000" b="1" dirty="0">
                <a:solidFill>
                  <a:srgbClr val="0D6FB8"/>
                </a:solidFill>
                <a:latin typeface="微软雅黑" panose="020B0503020204020204" pitchFamily="34" charset="-122"/>
                <a:ea typeface="微软雅黑" panose="020B0503020204020204" pitchFamily="34" charset="-122"/>
              </a:rPr>
              <a:t>2015</a:t>
            </a:r>
            <a:r>
              <a:rPr lang="zh-CN" altLang="en-US" sz="2000" b="1" dirty="0">
                <a:solidFill>
                  <a:srgbClr val="0D6FB8"/>
                </a:solidFill>
                <a:latin typeface="微软雅黑" panose="020B0503020204020204" pitchFamily="34" charset="-122"/>
                <a:ea typeface="微软雅黑" panose="020B0503020204020204" pitchFamily="34" charset="-122"/>
              </a:rPr>
              <a:t>年</a:t>
            </a:r>
            <a:r>
              <a:rPr lang="en-US" altLang="zh-CN" sz="2000" b="1" dirty="0">
                <a:solidFill>
                  <a:srgbClr val="0D6FB8"/>
                </a:solidFill>
                <a:latin typeface="微软雅黑" panose="020B0503020204020204" pitchFamily="34" charset="-122"/>
                <a:ea typeface="微软雅黑" panose="020B0503020204020204" pitchFamily="34" charset="-122"/>
              </a:rPr>
              <a:t>4</a:t>
            </a:r>
            <a:r>
              <a:rPr lang="zh-CN" altLang="en-US" sz="2000" b="1" dirty="0">
                <a:solidFill>
                  <a:srgbClr val="0D6FB8"/>
                </a:solidFill>
                <a:latin typeface="微软雅黑" panose="020B0503020204020204" pitchFamily="34" charset="-122"/>
                <a:ea typeface="微软雅黑" panose="020B0503020204020204" pitchFamily="34" charset="-122"/>
              </a:rPr>
              <a:t>月</a:t>
            </a:r>
            <a:r>
              <a:rPr lang="en-US" altLang="zh-CN" sz="2000" b="1" dirty="0">
                <a:solidFill>
                  <a:srgbClr val="0D6FB8"/>
                </a:solidFill>
                <a:latin typeface="微软雅黑" panose="020B0503020204020204" pitchFamily="34" charset="-122"/>
                <a:ea typeface="微软雅黑" panose="020B0503020204020204" pitchFamily="34" charset="-122"/>
              </a:rPr>
              <a:t>24</a:t>
            </a:r>
            <a:r>
              <a:rPr lang="zh-CN" altLang="en-US" sz="2000" b="1" dirty="0">
                <a:solidFill>
                  <a:srgbClr val="0D6FB8"/>
                </a:solidFill>
                <a:latin typeface="微软雅黑" panose="020B0503020204020204" pitchFamily="34" charset="-122"/>
                <a:ea typeface="微软雅黑" panose="020B0503020204020204" pitchFamily="34" charset="-122"/>
              </a:rPr>
              <a:t>日</a:t>
            </a:r>
          </a:p>
        </p:txBody>
      </p:sp>
      <p:sp>
        <p:nvSpPr>
          <p:cNvPr id="15" name="矩形 14">
            <a:extLst>
              <a:ext uri="{FF2B5EF4-FFF2-40B4-BE49-F238E27FC236}">
                <a16:creationId xmlns="" xmlns:a16="http://schemas.microsoft.com/office/drawing/2014/main" id="{ADA48EEF-C49B-4B85-939B-49968B21BF9B}"/>
              </a:ext>
            </a:extLst>
          </p:cNvPr>
          <p:cNvSpPr/>
          <p:nvPr/>
        </p:nvSpPr>
        <p:spPr>
          <a:xfrm>
            <a:off x="3721323" y="4029132"/>
            <a:ext cx="7571303" cy="707886"/>
          </a:xfrm>
          <a:prstGeom prst="rect">
            <a:avLst/>
          </a:prstGeom>
        </p:spPr>
        <p:txBody>
          <a:bodyPr wrap="square">
            <a:spAutoFit/>
          </a:bodyPr>
          <a:lstStyle/>
          <a:p>
            <a:r>
              <a:rPr lang="zh-CN" altLang="en-US" sz="2000" b="1" dirty="0">
                <a:solidFill>
                  <a:srgbClr val="0D6FB8"/>
                </a:solidFill>
                <a:latin typeface="微软雅黑" panose="020B0503020204020204" pitchFamily="34" charset="-122"/>
                <a:ea typeface="微软雅黑" panose="020B0503020204020204" pitchFamily="34" charset="-122"/>
              </a:rPr>
              <a:t>第十二届全国人民代表大会常务委员会第十四次会议</a:t>
            </a:r>
            <a:r>
              <a:rPr lang="en-US" altLang="zh-CN" sz="2000" b="1" dirty="0">
                <a:solidFill>
                  <a:srgbClr val="0D6FB8"/>
                </a:solidFill>
                <a:latin typeface="微软雅黑" panose="020B0503020204020204" pitchFamily="34" charset="-122"/>
                <a:ea typeface="微软雅黑" panose="020B0503020204020204" pitchFamily="34" charset="-122"/>
              </a:rPr>
              <a:t>《</a:t>
            </a:r>
            <a:r>
              <a:rPr lang="zh-CN" altLang="en-US" sz="2000" b="1" dirty="0">
                <a:solidFill>
                  <a:srgbClr val="0D6FB8"/>
                </a:solidFill>
                <a:latin typeface="微软雅黑" panose="020B0503020204020204" pitchFamily="34" charset="-122"/>
                <a:ea typeface="微软雅黑" panose="020B0503020204020204" pitchFamily="34" charset="-122"/>
              </a:rPr>
              <a:t>关于修改</a:t>
            </a:r>
            <a:r>
              <a:rPr lang="en-US" altLang="zh-CN" sz="2000" b="1" dirty="0">
                <a:solidFill>
                  <a:srgbClr val="0D6FB8"/>
                </a:solidFill>
                <a:latin typeface="微软雅黑" panose="020B0503020204020204" pitchFamily="34" charset="-122"/>
                <a:ea typeface="微软雅黑" panose="020B0503020204020204" pitchFamily="34" charset="-122"/>
              </a:rPr>
              <a:t>&lt;</a:t>
            </a:r>
            <a:r>
              <a:rPr lang="zh-CN" altLang="en-US" sz="2000" b="1" dirty="0">
                <a:solidFill>
                  <a:srgbClr val="0D6FB8"/>
                </a:solidFill>
                <a:latin typeface="微软雅黑" panose="020B0503020204020204" pitchFamily="34" charset="-122"/>
                <a:ea typeface="微软雅黑" panose="020B0503020204020204" pitchFamily="34" charset="-122"/>
              </a:rPr>
              <a:t>中华人民共和国药品管理法</a:t>
            </a:r>
            <a:r>
              <a:rPr lang="en-US" altLang="zh-CN" sz="2000" b="1" dirty="0">
                <a:solidFill>
                  <a:srgbClr val="0D6FB8"/>
                </a:solidFill>
                <a:latin typeface="微软雅黑" panose="020B0503020204020204" pitchFamily="34" charset="-122"/>
                <a:ea typeface="微软雅黑" panose="020B0503020204020204" pitchFamily="34" charset="-122"/>
              </a:rPr>
              <a:t>&gt;</a:t>
            </a:r>
            <a:r>
              <a:rPr lang="zh-CN" altLang="en-US" sz="2000" b="1" dirty="0">
                <a:solidFill>
                  <a:srgbClr val="0D6FB8"/>
                </a:solidFill>
                <a:latin typeface="微软雅黑" panose="020B0503020204020204" pitchFamily="34" charset="-122"/>
                <a:ea typeface="微软雅黑" panose="020B0503020204020204" pitchFamily="34" charset="-122"/>
              </a:rPr>
              <a:t>的决定</a:t>
            </a:r>
            <a:r>
              <a:rPr lang="en-US" altLang="zh-CN" sz="2000" b="1" dirty="0">
                <a:solidFill>
                  <a:srgbClr val="0D6FB8"/>
                </a:solidFill>
                <a:latin typeface="微软雅黑" panose="020B0503020204020204" pitchFamily="34" charset="-122"/>
                <a:ea typeface="微软雅黑" panose="020B0503020204020204" pitchFamily="34" charset="-122"/>
              </a:rPr>
              <a:t>》</a:t>
            </a:r>
            <a:r>
              <a:rPr lang="zh-CN" altLang="en-US" sz="2000" b="1" dirty="0">
                <a:solidFill>
                  <a:srgbClr val="0D6FB8"/>
                </a:solidFill>
                <a:latin typeface="微软雅黑" panose="020B0503020204020204" pitchFamily="34" charset="-122"/>
                <a:ea typeface="微软雅黑" panose="020B0503020204020204" pitchFamily="34" charset="-122"/>
              </a:rPr>
              <a:t>第二次</a:t>
            </a:r>
            <a:r>
              <a:rPr lang="zh-CN" altLang="en-US" sz="2000" b="1" dirty="0">
                <a:solidFill>
                  <a:srgbClr val="FF0000"/>
                </a:solidFill>
                <a:latin typeface="微软雅黑" panose="020B0503020204020204" pitchFamily="34" charset="-122"/>
                <a:ea typeface="微软雅黑" panose="020B0503020204020204" pitchFamily="34" charset="-122"/>
              </a:rPr>
              <a:t>修正</a:t>
            </a:r>
          </a:p>
        </p:txBody>
      </p:sp>
      <p:sp>
        <p:nvSpPr>
          <p:cNvPr id="16" name="矩形 15">
            <a:extLst>
              <a:ext uri="{FF2B5EF4-FFF2-40B4-BE49-F238E27FC236}">
                <a16:creationId xmlns="" xmlns:a16="http://schemas.microsoft.com/office/drawing/2014/main" id="{D4F57B98-F019-4654-AE44-DE1C67B8665D}"/>
              </a:ext>
            </a:extLst>
          </p:cNvPr>
          <p:cNvSpPr/>
          <p:nvPr/>
        </p:nvSpPr>
        <p:spPr>
          <a:xfrm>
            <a:off x="1173666" y="5120316"/>
            <a:ext cx="2064989" cy="400110"/>
          </a:xfrm>
          <a:prstGeom prst="rect">
            <a:avLst/>
          </a:prstGeom>
        </p:spPr>
        <p:txBody>
          <a:bodyPr wrap="none">
            <a:spAutoFit/>
          </a:bodyPr>
          <a:lstStyle/>
          <a:p>
            <a:r>
              <a:rPr lang="en-US" altLang="zh-CN" sz="2000" b="1" dirty="0">
                <a:solidFill>
                  <a:srgbClr val="0D6FB8"/>
                </a:solidFill>
                <a:latin typeface="微软雅黑" panose="020B0503020204020204" pitchFamily="34" charset="-122"/>
                <a:ea typeface="微软雅黑" panose="020B0503020204020204" pitchFamily="34" charset="-122"/>
              </a:rPr>
              <a:t>2019</a:t>
            </a:r>
            <a:r>
              <a:rPr lang="zh-CN" altLang="en-US" sz="2000" b="1" dirty="0">
                <a:solidFill>
                  <a:srgbClr val="0D6FB8"/>
                </a:solidFill>
                <a:latin typeface="微软雅黑" panose="020B0503020204020204" pitchFamily="34" charset="-122"/>
                <a:ea typeface="微软雅黑" panose="020B0503020204020204" pitchFamily="34" charset="-122"/>
              </a:rPr>
              <a:t>年</a:t>
            </a:r>
            <a:r>
              <a:rPr lang="en-US" altLang="zh-CN" sz="2000" b="1" dirty="0">
                <a:solidFill>
                  <a:srgbClr val="0D6FB8"/>
                </a:solidFill>
                <a:latin typeface="微软雅黑" panose="020B0503020204020204" pitchFamily="34" charset="-122"/>
                <a:ea typeface="微软雅黑" panose="020B0503020204020204" pitchFamily="34" charset="-122"/>
              </a:rPr>
              <a:t>8</a:t>
            </a:r>
            <a:r>
              <a:rPr lang="zh-CN" altLang="en-US" sz="2000" b="1" dirty="0">
                <a:solidFill>
                  <a:srgbClr val="0D6FB8"/>
                </a:solidFill>
                <a:latin typeface="微软雅黑" panose="020B0503020204020204" pitchFamily="34" charset="-122"/>
                <a:ea typeface="微软雅黑" panose="020B0503020204020204" pitchFamily="34" charset="-122"/>
              </a:rPr>
              <a:t>月</a:t>
            </a:r>
            <a:r>
              <a:rPr lang="en-US" altLang="zh-CN" sz="2000" b="1" dirty="0">
                <a:solidFill>
                  <a:srgbClr val="0D6FB8"/>
                </a:solidFill>
                <a:latin typeface="微软雅黑" panose="020B0503020204020204" pitchFamily="34" charset="-122"/>
                <a:ea typeface="微软雅黑" panose="020B0503020204020204" pitchFamily="34" charset="-122"/>
              </a:rPr>
              <a:t>26</a:t>
            </a:r>
            <a:r>
              <a:rPr lang="zh-CN" altLang="en-US" sz="2000" b="1" dirty="0">
                <a:solidFill>
                  <a:srgbClr val="0D6FB8"/>
                </a:solidFill>
                <a:latin typeface="微软雅黑" panose="020B0503020204020204" pitchFamily="34" charset="-122"/>
                <a:ea typeface="微软雅黑" panose="020B0503020204020204" pitchFamily="34" charset="-122"/>
              </a:rPr>
              <a:t>日</a:t>
            </a:r>
          </a:p>
        </p:txBody>
      </p:sp>
      <p:sp>
        <p:nvSpPr>
          <p:cNvPr id="17" name="矩形 16">
            <a:extLst>
              <a:ext uri="{FF2B5EF4-FFF2-40B4-BE49-F238E27FC236}">
                <a16:creationId xmlns="" xmlns:a16="http://schemas.microsoft.com/office/drawing/2014/main" id="{470AAFB5-DF36-48FF-AFFD-DFCE88128EEC}"/>
              </a:ext>
            </a:extLst>
          </p:cNvPr>
          <p:cNvSpPr/>
          <p:nvPr/>
        </p:nvSpPr>
        <p:spPr>
          <a:xfrm>
            <a:off x="3721323" y="5120316"/>
            <a:ext cx="8334269" cy="400110"/>
          </a:xfrm>
          <a:prstGeom prst="rect">
            <a:avLst/>
          </a:prstGeom>
        </p:spPr>
        <p:txBody>
          <a:bodyPr wrap="square">
            <a:spAutoFit/>
          </a:bodyPr>
          <a:lstStyle/>
          <a:p>
            <a:r>
              <a:rPr lang="zh-CN" altLang="en-US" sz="2000" b="1" dirty="0">
                <a:solidFill>
                  <a:srgbClr val="0D6FB8"/>
                </a:solidFill>
                <a:latin typeface="微软雅黑" panose="020B0503020204020204" pitchFamily="34" charset="-122"/>
                <a:ea typeface="微软雅黑" panose="020B0503020204020204" pitchFamily="34" charset="-122"/>
              </a:rPr>
              <a:t>第十三届全国人民代表大会常务委员会第十二次会议第二次</a:t>
            </a:r>
            <a:r>
              <a:rPr lang="zh-CN" altLang="en-US" sz="2000" b="1" dirty="0" smtClean="0">
                <a:solidFill>
                  <a:srgbClr val="FF0000"/>
                </a:solidFill>
                <a:latin typeface="微软雅黑" panose="020B0503020204020204" pitchFamily="34" charset="-122"/>
                <a:ea typeface="微软雅黑" panose="020B0503020204020204" pitchFamily="34" charset="-122"/>
              </a:rPr>
              <a:t>修订通过</a:t>
            </a:r>
            <a:endParaRPr lang="zh-CN" altLang="en-US" sz="2000" b="1" dirty="0">
              <a:solidFill>
                <a:srgbClr val="FF0000"/>
              </a:solidFill>
              <a:latin typeface="微软雅黑" panose="020B0503020204020204" pitchFamily="34" charset="-122"/>
              <a:ea typeface="微软雅黑" panose="020B0503020204020204" pitchFamily="34" charset="-122"/>
            </a:endParaRPr>
          </a:p>
        </p:txBody>
      </p:sp>
      <p:sp>
        <p:nvSpPr>
          <p:cNvPr id="18" name="文本框 17">
            <a:extLst>
              <a:ext uri="{FF2B5EF4-FFF2-40B4-BE49-F238E27FC236}">
                <a16:creationId xmlns="" xmlns:a16="http://schemas.microsoft.com/office/drawing/2014/main" id="{66D78EA0-784E-40C5-B3F8-DC46853BE133}"/>
              </a:ext>
            </a:extLst>
          </p:cNvPr>
          <p:cNvSpPr txBox="1"/>
          <p:nvPr/>
        </p:nvSpPr>
        <p:spPr>
          <a:xfrm>
            <a:off x="2425179" y="421508"/>
            <a:ext cx="7704856" cy="523220"/>
          </a:xfrm>
          <a:prstGeom prst="rect">
            <a:avLst/>
          </a:prstGeom>
          <a:noFill/>
        </p:spPr>
        <p:txBody>
          <a:bodyPr wrap="square" rtlCol="0">
            <a:spAutoFit/>
          </a:bodyPr>
          <a:lstStyle/>
          <a:p>
            <a:r>
              <a:rPr lang="en-US" altLang="zh-CN" sz="2800" b="1" dirty="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中华人民共和国药品管理法</a:t>
            </a:r>
            <a:r>
              <a:rPr lang="en-US" altLang="zh-CN" sz="2800" b="1" dirty="0">
                <a:solidFill>
                  <a:srgbClr val="FF000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修法历程</a:t>
            </a:r>
            <a:endParaRPr lang="zh-CN" altLang="en-US" sz="2800" b="1"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2932922436"/>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8" name="内容占位符 2">
            <a:extLst>
              <a:ext uri="{FF2B5EF4-FFF2-40B4-BE49-F238E27FC236}">
                <a16:creationId xmlns="" xmlns:a16="http://schemas.microsoft.com/office/drawing/2014/main" id="{0C0BDE1D-9FAD-4A07-A358-01411988ED0C}"/>
              </a:ext>
            </a:extLst>
          </p:cNvPr>
          <p:cNvSpPr txBox="1">
            <a:spLocks/>
          </p:cNvSpPr>
          <p:nvPr/>
        </p:nvSpPr>
        <p:spPr>
          <a:xfrm>
            <a:off x="4109046" y="2245915"/>
            <a:ext cx="7102934" cy="36368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defRPr/>
            </a:pPr>
            <a:r>
              <a:rPr lang="zh-CN" altLang="en-US" sz="2400" dirty="0">
                <a:solidFill>
                  <a:schemeClr val="tx1">
                    <a:lumMod val="60000"/>
                    <a:lumOff val="40000"/>
                  </a:schemeClr>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a:p>
            <a:pPr>
              <a:buFont typeface="Wingdings" panose="05000000000000000000" pitchFamily="2" charset="2"/>
              <a:buNone/>
              <a:defRPr/>
            </a:pPr>
            <a:r>
              <a:rPr lang="zh-CN" altLang="en-US" sz="2400" dirty="0">
                <a:solidFill>
                  <a:srgbClr val="000000"/>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p:txBody>
      </p:sp>
      <p:sp>
        <p:nvSpPr>
          <p:cNvPr id="4" name="矩形 3">
            <a:extLst>
              <a:ext uri="{FF2B5EF4-FFF2-40B4-BE49-F238E27FC236}">
                <a16:creationId xmlns="" xmlns:a16="http://schemas.microsoft.com/office/drawing/2014/main" id="{A1ED9863-A9E2-42E3-89D6-2A4099892F47}"/>
              </a:ext>
            </a:extLst>
          </p:cNvPr>
          <p:cNvSpPr/>
          <p:nvPr/>
        </p:nvSpPr>
        <p:spPr>
          <a:xfrm>
            <a:off x="4271278" y="686518"/>
            <a:ext cx="4269908" cy="65937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 xmlns:a16="http://schemas.microsoft.com/office/drawing/2014/main" id="{AD52E214-FB60-4DCA-A195-E3AAC7FFA2BF}"/>
              </a:ext>
            </a:extLst>
          </p:cNvPr>
          <p:cNvSpPr/>
          <p:nvPr/>
        </p:nvSpPr>
        <p:spPr>
          <a:xfrm>
            <a:off x="2137147" y="1345888"/>
            <a:ext cx="8784976" cy="482559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 xmlns:a16="http://schemas.microsoft.com/office/drawing/2014/main" id="{F0D46E7D-4964-40C0-8AD9-CC6D7E980BFB}"/>
              </a:ext>
            </a:extLst>
          </p:cNvPr>
          <p:cNvSpPr/>
          <p:nvPr/>
        </p:nvSpPr>
        <p:spPr>
          <a:xfrm>
            <a:off x="4542328" y="805332"/>
            <a:ext cx="3847528" cy="1200329"/>
          </a:xfrm>
          <a:prstGeom prst="rect">
            <a:avLst/>
          </a:prstGeom>
        </p:spPr>
        <p:txBody>
          <a:bodyPr wrap="none">
            <a:spAutoFit/>
          </a:bodyPr>
          <a:lstStyle/>
          <a:p>
            <a:r>
              <a:rPr lang="en-US" altLang="zh-CN" sz="2400" b="1" dirty="0">
                <a:solidFill>
                  <a:srgbClr val="FF0000"/>
                </a:solidFill>
                <a:latin typeface="微软雅黑" pitchFamily="34" charset="-122"/>
                <a:ea typeface="微软雅黑" pitchFamily="34" charset="-122"/>
              </a:rPr>
              <a:t>4.</a:t>
            </a:r>
            <a:r>
              <a:rPr lang="zh-CN" altLang="en-US" sz="2400" b="1" dirty="0">
                <a:solidFill>
                  <a:srgbClr val="FF0000"/>
                </a:solidFill>
                <a:latin typeface="微软雅黑" pitchFamily="34" charset="-122"/>
                <a:ea typeface="微软雅黑" pitchFamily="34" charset="-122"/>
              </a:rPr>
              <a:t>全面实施年度报告制度。</a:t>
            </a:r>
            <a:endParaRPr lang="en-US" altLang="zh-CN" sz="2400" b="1" dirty="0">
              <a:solidFill>
                <a:srgbClr val="FF0000"/>
              </a:solidFill>
              <a:latin typeface="微软雅黑" pitchFamily="34" charset="-122"/>
              <a:ea typeface="微软雅黑" pitchFamily="34" charset="-122"/>
            </a:endParaRPr>
          </a:p>
          <a:p>
            <a:endParaRPr lang="en-US" altLang="zh-CN" sz="2400" dirty="0">
              <a:solidFill>
                <a:srgbClr val="FF0000"/>
              </a:solidFill>
              <a:latin typeface="微软雅黑" pitchFamily="34" charset="-122"/>
              <a:ea typeface="微软雅黑" pitchFamily="34" charset="-122"/>
            </a:endParaRPr>
          </a:p>
          <a:p>
            <a:pPr>
              <a:buFont typeface="Wingdings" panose="05000000000000000000" pitchFamily="2" charset="2"/>
              <a:buNone/>
            </a:pPr>
            <a:endParaRPr lang="en-US" altLang="zh-CN" sz="2400" dirty="0">
              <a:solidFill>
                <a:srgbClr val="FF0000"/>
              </a:solidFill>
              <a:latin typeface="微软雅黑" pitchFamily="34" charset="-122"/>
              <a:ea typeface="微软雅黑" pitchFamily="34" charset="-122"/>
            </a:endParaRPr>
          </a:p>
        </p:txBody>
      </p:sp>
      <p:sp>
        <p:nvSpPr>
          <p:cNvPr id="3" name="矩形 2">
            <a:extLst>
              <a:ext uri="{FF2B5EF4-FFF2-40B4-BE49-F238E27FC236}">
                <a16:creationId xmlns="" xmlns:a16="http://schemas.microsoft.com/office/drawing/2014/main" id="{56D631B0-1200-4066-BFEB-602BE9376CDD}"/>
              </a:ext>
            </a:extLst>
          </p:cNvPr>
          <p:cNvSpPr/>
          <p:nvPr/>
        </p:nvSpPr>
        <p:spPr>
          <a:xfrm>
            <a:off x="2785219" y="1764213"/>
            <a:ext cx="7747401" cy="4247317"/>
          </a:xfrm>
          <a:prstGeom prst="rect">
            <a:avLst/>
          </a:prstGeom>
        </p:spPr>
        <p:txBody>
          <a:bodyPr wrap="square">
            <a:spAutoFit/>
          </a:bodyPr>
          <a:lstStyle/>
          <a:p>
            <a:pPr>
              <a:lnSpc>
                <a:spcPct val="150000"/>
              </a:lnSpc>
              <a:defRPr/>
            </a:pPr>
            <a:r>
              <a:rPr lang="en-US" altLang="zh-CN" sz="2400" dirty="0">
                <a:solidFill>
                  <a:srgbClr val="2F5EB0"/>
                </a:solidFill>
                <a:latin typeface="微软雅黑" pitchFamily="34" charset="-122"/>
                <a:ea typeface="微软雅黑" pitchFamily="34" charset="-122"/>
              </a:rPr>
              <a:t>       </a:t>
            </a:r>
            <a:r>
              <a:rPr lang="zh-CN" altLang="en-US" sz="2400" b="1" dirty="0" smtClean="0">
                <a:solidFill>
                  <a:srgbClr val="2F5EB0"/>
                </a:solidFill>
                <a:latin typeface="微软雅黑" pitchFamily="34" charset="-122"/>
                <a:ea typeface="微软雅黑" pitchFamily="34" charset="-122"/>
              </a:rPr>
              <a:t>新版</a:t>
            </a:r>
            <a:r>
              <a:rPr lang="en-US" altLang="zh-CN" sz="2400" b="1" dirty="0" smtClean="0">
                <a:solidFill>
                  <a:srgbClr val="2F5EB0"/>
                </a:solidFill>
                <a:latin typeface="微软雅黑" pitchFamily="34" charset="-122"/>
                <a:ea typeface="微软雅黑" pitchFamily="34" charset="-122"/>
              </a:rPr>
              <a:t>《</a:t>
            </a:r>
            <a:r>
              <a:rPr lang="zh-CN" altLang="en-US" sz="2400" b="1" dirty="0">
                <a:solidFill>
                  <a:srgbClr val="2F5EB0"/>
                </a:solidFill>
                <a:latin typeface="微软雅黑" pitchFamily="34" charset="-122"/>
                <a:ea typeface="微软雅黑" pitchFamily="34" charset="-122"/>
              </a:rPr>
              <a:t>药品管理法</a:t>
            </a:r>
            <a:r>
              <a:rPr lang="en-US" altLang="zh-CN" sz="2400" b="1" dirty="0">
                <a:solidFill>
                  <a:srgbClr val="2F5EB0"/>
                </a:solidFill>
                <a:latin typeface="微软雅黑" pitchFamily="34" charset="-122"/>
                <a:ea typeface="微软雅黑" pitchFamily="34" charset="-122"/>
              </a:rPr>
              <a:t>》</a:t>
            </a:r>
            <a:r>
              <a:rPr lang="zh-CN" altLang="en-US" sz="2400" b="1" dirty="0">
                <a:solidFill>
                  <a:srgbClr val="2F5EB0"/>
                </a:solidFill>
                <a:latin typeface="微软雅黑" pitchFamily="34" charset="-122"/>
                <a:ea typeface="微软雅黑" pitchFamily="34" charset="-122"/>
              </a:rPr>
              <a:t>规定，药品上市许可持有人应当建立年度报告制度，</a:t>
            </a:r>
            <a:endParaRPr lang="en-US" altLang="zh-CN" sz="2400" b="1" dirty="0">
              <a:solidFill>
                <a:srgbClr val="2F5EB0"/>
              </a:solidFill>
              <a:latin typeface="微软雅黑" pitchFamily="34" charset="-122"/>
              <a:ea typeface="微软雅黑" pitchFamily="34" charset="-122"/>
            </a:endParaRPr>
          </a:p>
          <a:p>
            <a:pPr>
              <a:defRPr/>
            </a:pPr>
            <a:endParaRPr lang="en-US" altLang="zh-CN" sz="2400" b="1" dirty="0">
              <a:solidFill>
                <a:schemeClr val="tx1">
                  <a:lumMod val="60000"/>
                  <a:lumOff val="40000"/>
                </a:schemeClr>
              </a:solidFill>
              <a:latin typeface="微软雅黑" pitchFamily="34" charset="-122"/>
              <a:ea typeface="微软雅黑" pitchFamily="34" charset="-122"/>
            </a:endParaRPr>
          </a:p>
          <a:p>
            <a:pPr>
              <a:defRPr/>
            </a:pPr>
            <a:endParaRPr lang="en-US" altLang="zh-CN" sz="2400" b="1" dirty="0">
              <a:solidFill>
                <a:schemeClr val="tx1">
                  <a:lumMod val="60000"/>
                  <a:lumOff val="40000"/>
                </a:schemeClr>
              </a:solidFill>
              <a:latin typeface="微软雅黑" pitchFamily="34" charset="-122"/>
              <a:ea typeface="微软雅黑" pitchFamily="34" charset="-122"/>
            </a:endParaRPr>
          </a:p>
          <a:p>
            <a:pPr>
              <a:defRPr/>
            </a:pPr>
            <a:endParaRPr lang="en-US" altLang="zh-CN" sz="2400" b="1" dirty="0">
              <a:solidFill>
                <a:schemeClr val="tx1">
                  <a:lumMod val="60000"/>
                  <a:lumOff val="40000"/>
                </a:schemeClr>
              </a:solidFill>
              <a:latin typeface="微软雅黑" pitchFamily="34" charset="-122"/>
              <a:ea typeface="微软雅黑" pitchFamily="34" charset="-122"/>
            </a:endParaRPr>
          </a:p>
          <a:p>
            <a:pPr>
              <a:lnSpc>
                <a:spcPct val="150000"/>
              </a:lnSpc>
              <a:defRPr/>
            </a:pPr>
            <a:r>
              <a:rPr lang="zh-CN" altLang="en-US" sz="2400" b="1" dirty="0">
                <a:solidFill>
                  <a:srgbClr val="2F5EB0"/>
                </a:solidFill>
                <a:latin typeface="微软雅黑" pitchFamily="34" charset="-122"/>
                <a:ea typeface="微软雅黑" pitchFamily="34" charset="-122"/>
              </a:rPr>
              <a:t>等情况按规定向省级药品监管部门报告，使药品监管部门能更加系统全面地掌握药品生产销售、安全管理及变更情况，提高科学监管水平。</a:t>
            </a:r>
          </a:p>
          <a:p>
            <a:pPr>
              <a:buFont typeface="Wingdings" panose="05000000000000000000" pitchFamily="2" charset="2"/>
              <a:buNone/>
              <a:defRPr/>
            </a:pPr>
            <a:endParaRPr lang="zh-CN" altLang="en-US" dirty="0"/>
          </a:p>
        </p:txBody>
      </p:sp>
      <p:sp>
        <p:nvSpPr>
          <p:cNvPr id="5" name="矩形: 圆角 4">
            <a:extLst>
              <a:ext uri="{FF2B5EF4-FFF2-40B4-BE49-F238E27FC236}">
                <a16:creationId xmlns="" xmlns:a16="http://schemas.microsoft.com/office/drawing/2014/main" id="{E5CFCBFB-7C21-4F85-AA8C-A7C152B2A1A6}"/>
              </a:ext>
            </a:extLst>
          </p:cNvPr>
          <p:cNvSpPr/>
          <p:nvPr/>
        </p:nvSpPr>
        <p:spPr>
          <a:xfrm>
            <a:off x="3903253" y="3121223"/>
            <a:ext cx="2502979" cy="766649"/>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 xmlns:a16="http://schemas.microsoft.com/office/drawing/2014/main" id="{CAEE8BE6-4DCD-42A4-AC31-7D96102863FE}"/>
              </a:ext>
            </a:extLst>
          </p:cNvPr>
          <p:cNvSpPr txBox="1"/>
          <p:nvPr/>
        </p:nvSpPr>
        <p:spPr>
          <a:xfrm>
            <a:off x="3905202" y="3296911"/>
            <a:ext cx="2621865" cy="400110"/>
          </a:xfrm>
          <a:prstGeom prst="rect">
            <a:avLst/>
          </a:prstGeom>
          <a:noFill/>
        </p:spPr>
        <p:txBody>
          <a:bodyPr wrap="square" rtlCol="0">
            <a:spAutoFit/>
          </a:bodyPr>
          <a:lstStyle/>
          <a:p>
            <a:r>
              <a:rPr lang="zh-CN" altLang="en-US" sz="2000" b="1" dirty="0">
                <a:solidFill>
                  <a:srgbClr val="FF0000"/>
                </a:solidFill>
                <a:latin typeface="微软雅黑" pitchFamily="34" charset="-122"/>
                <a:ea typeface="微软雅黑" pitchFamily="34" charset="-122"/>
              </a:rPr>
              <a:t>每年将药品生产销售</a:t>
            </a:r>
            <a:endParaRPr lang="zh-CN" altLang="en-US" sz="2000" dirty="0">
              <a:solidFill>
                <a:srgbClr val="FF0000"/>
              </a:solidFill>
            </a:endParaRPr>
          </a:p>
        </p:txBody>
      </p:sp>
      <p:sp>
        <p:nvSpPr>
          <p:cNvPr id="15" name="矩形: 圆角 14">
            <a:extLst>
              <a:ext uri="{FF2B5EF4-FFF2-40B4-BE49-F238E27FC236}">
                <a16:creationId xmlns="" xmlns:a16="http://schemas.microsoft.com/office/drawing/2014/main" id="{F33E8DAE-CC1A-4F82-B629-E7CF64907778}"/>
              </a:ext>
            </a:extLst>
          </p:cNvPr>
          <p:cNvSpPr/>
          <p:nvPr/>
        </p:nvSpPr>
        <p:spPr>
          <a:xfrm>
            <a:off x="6551907" y="3121223"/>
            <a:ext cx="1526098" cy="766649"/>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a:extLst>
              <a:ext uri="{FF2B5EF4-FFF2-40B4-BE49-F238E27FC236}">
                <a16:creationId xmlns="" xmlns:a16="http://schemas.microsoft.com/office/drawing/2014/main" id="{45A6F0F7-D698-46D2-8938-DFE722121CD9}"/>
              </a:ext>
            </a:extLst>
          </p:cNvPr>
          <p:cNvSpPr txBox="1"/>
          <p:nvPr/>
        </p:nvSpPr>
        <p:spPr>
          <a:xfrm>
            <a:off x="6600681" y="3288107"/>
            <a:ext cx="1477324" cy="400110"/>
          </a:xfrm>
          <a:prstGeom prst="rect">
            <a:avLst/>
          </a:prstGeom>
          <a:noFill/>
        </p:spPr>
        <p:txBody>
          <a:bodyPr wrap="square" rtlCol="0">
            <a:spAutoFit/>
          </a:bodyPr>
          <a:lstStyle/>
          <a:p>
            <a:r>
              <a:rPr lang="zh-CN" altLang="en-US" sz="2000" b="1" dirty="0">
                <a:solidFill>
                  <a:srgbClr val="FF0000"/>
                </a:solidFill>
                <a:latin typeface="微软雅黑" pitchFamily="34" charset="-122"/>
                <a:ea typeface="微软雅黑" pitchFamily="34" charset="-122"/>
              </a:rPr>
              <a:t>上市后研究</a:t>
            </a:r>
          </a:p>
        </p:txBody>
      </p:sp>
      <p:sp>
        <p:nvSpPr>
          <p:cNvPr id="17" name="矩形: 圆角 16">
            <a:extLst>
              <a:ext uri="{FF2B5EF4-FFF2-40B4-BE49-F238E27FC236}">
                <a16:creationId xmlns="" xmlns:a16="http://schemas.microsoft.com/office/drawing/2014/main" id="{E79D5145-E19C-4A48-9391-1ECD6CA4BF84}"/>
              </a:ext>
            </a:extLst>
          </p:cNvPr>
          <p:cNvSpPr/>
          <p:nvPr/>
        </p:nvSpPr>
        <p:spPr>
          <a:xfrm>
            <a:off x="8223680" y="3121223"/>
            <a:ext cx="1477325" cy="766649"/>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 xmlns:a16="http://schemas.microsoft.com/office/drawing/2014/main" id="{288F019E-425B-4B51-B2E0-440296C52CBA}"/>
              </a:ext>
            </a:extLst>
          </p:cNvPr>
          <p:cNvSpPr txBox="1"/>
          <p:nvPr/>
        </p:nvSpPr>
        <p:spPr>
          <a:xfrm>
            <a:off x="8366723" y="3296911"/>
            <a:ext cx="1437752" cy="400110"/>
          </a:xfrm>
          <a:prstGeom prst="rect">
            <a:avLst/>
          </a:prstGeom>
          <a:noFill/>
        </p:spPr>
        <p:txBody>
          <a:bodyPr wrap="square" rtlCol="0">
            <a:spAutoFit/>
          </a:bodyPr>
          <a:lstStyle/>
          <a:p>
            <a:r>
              <a:rPr lang="zh-CN" altLang="en-US" sz="2000" b="1" dirty="0">
                <a:solidFill>
                  <a:srgbClr val="FF0000"/>
                </a:solidFill>
                <a:latin typeface="微软雅黑" pitchFamily="34" charset="-122"/>
                <a:ea typeface="微软雅黑" pitchFamily="34" charset="-122"/>
              </a:rPr>
              <a:t>风险管理</a:t>
            </a:r>
          </a:p>
        </p:txBody>
      </p:sp>
    </p:spTree>
    <p:extLst>
      <p:ext uri="{BB962C8B-B14F-4D97-AF65-F5344CB8AC3E}">
        <p14:creationId xmlns="" xmlns:p14="http://schemas.microsoft.com/office/powerpoint/2010/main" val="117302107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8" name="内容占位符 2">
            <a:extLst>
              <a:ext uri="{FF2B5EF4-FFF2-40B4-BE49-F238E27FC236}">
                <a16:creationId xmlns="" xmlns:a16="http://schemas.microsoft.com/office/drawing/2014/main" id="{0C0BDE1D-9FAD-4A07-A358-01411988ED0C}"/>
              </a:ext>
            </a:extLst>
          </p:cNvPr>
          <p:cNvSpPr txBox="1">
            <a:spLocks/>
          </p:cNvSpPr>
          <p:nvPr/>
        </p:nvSpPr>
        <p:spPr>
          <a:xfrm>
            <a:off x="4109046" y="2245915"/>
            <a:ext cx="7102934" cy="36368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defRPr/>
            </a:pPr>
            <a:r>
              <a:rPr lang="zh-CN" altLang="en-US" sz="2400" dirty="0">
                <a:solidFill>
                  <a:schemeClr val="tx1">
                    <a:lumMod val="60000"/>
                    <a:lumOff val="40000"/>
                  </a:schemeClr>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a:p>
            <a:pPr>
              <a:buFont typeface="Wingdings" panose="05000000000000000000" pitchFamily="2" charset="2"/>
              <a:buNone/>
              <a:defRPr/>
            </a:pPr>
            <a:r>
              <a:rPr lang="zh-CN" altLang="en-US" sz="2400" dirty="0">
                <a:solidFill>
                  <a:srgbClr val="000000"/>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p:txBody>
      </p:sp>
      <p:sp>
        <p:nvSpPr>
          <p:cNvPr id="4" name="矩形 3">
            <a:extLst>
              <a:ext uri="{FF2B5EF4-FFF2-40B4-BE49-F238E27FC236}">
                <a16:creationId xmlns="" xmlns:a16="http://schemas.microsoft.com/office/drawing/2014/main" id="{A1ED9863-A9E2-42E3-89D6-2A4099892F47}"/>
              </a:ext>
            </a:extLst>
          </p:cNvPr>
          <p:cNvSpPr/>
          <p:nvPr/>
        </p:nvSpPr>
        <p:spPr>
          <a:xfrm>
            <a:off x="3251907" y="520669"/>
            <a:ext cx="5691354" cy="74582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 xmlns:a16="http://schemas.microsoft.com/office/drawing/2014/main" id="{F0D46E7D-4964-40C0-8AD9-CC6D7E980BFB}"/>
              </a:ext>
            </a:extLst>
          </p:cNvPr>
          <p:cNvSpPr/>
          <p:nvPr/>
        </p:nvSpPr>
        <p:spPr>
          <a:xfrm>
            <a:off x="3705120" y="692715"/>
            <a:ext cx="5056192" cy="1200329"/>
          </a:xfrm>
          <a:prstGeom prst="rect">
            <a:avLst/>
          </a:prstGeom>
        </p:spPr>
        <p:txBody>
          <a:bodyPr wrap="none">
            <a:spAutoFit/>
          </a:bodyPr>
          <a:lstStyle/>
          <a:p>
            <a:r>
              <a:rPr lang="en-US" altLang="zh-CN" sz="2400" b="1" dirty="0">
                <a:solidFill>
                  <a:srgbClr val="FF0000"/>
                </a:solidFill>
                <a:latin typeface="微软雅黑" pitchFamily="34" charset="-122"/>
                <a:ea typeface="微软雅黑" pitchFamily="34" charset="-122"/>
              </a:rPr>
              <a:t>5.</a:t>
            </a:r>
            <a:r>
              <a:rPr lang="zh-CN" altLang="en-US" sz="2400" b="1" dirty="0">
                <a:solidFill>
                  <a:srgbClr val="FF0000"/>
                </a:solidFill>
                <a:latin typeface="微软雅黑" pitchFamily="34" charset="-122"/>
                <a:ea typeface="微软雅黑" pitchFamily="34" charset="-122"/>
              </a:rPr>
              <a:t>全面实施短缺药品清单管理制度。</a:t>
            </a:r>
            <a:endParaRPr lang="en-US" altLang="zh-CN" sz="2400" b="1" dirty="0">
              <a:solidFill>
                <a:srgbClr val="FF0000"/>
              </a:solidFill>
              <a:latin typeface="微软雅黑" pitchFamily="34" charset="-122"/>
              <a:ea typeface="微软雅黑" pitchFamily="34" charset="-122"/>
            </a:endParaRPr>
          </a:p>
          <a:p>
            <a:endParaRPr lang="en-US" altLang="zh-CN" sz="2400" b="1" dirty="0">
              <a:solidFill>
                <a:srgbClr val="FF0000"/>
              </a:solidFill>
              <a:latin typeface="微软雅黑" pitchFamily="34" charset="-122"/>
              <a:ea typeface="微软雅黑" pitchFamily="34" charset="-122"/>
            </a:endParaRPr>
          </a:p>
          <a:p>
            <a:pPr>
              <a:buFont typeface="Wingdings" panose="05000000000000000000" pitchFamily="2" charset="2"/>
              <a:buNone/>
            </a:pPr>
            <a:endParaRPr lang="en-US" altLang="zh-CN" sz="2400" dirty="0">
              <a:solidFill>
                <a:srgbClr val="FF0000"/>
              </a:solidFill>
              <a:latin typeface="微软雅黑" panose="020B0503020204020204" pitchFamily="34" charset="-122"/>
              <a:ea typeface="微软雅黑" panose="020B0503020204020204" pitchFamily="34" charset="-122"/>
            </a:endParaRPr>
          </a:p>
        </p:txBody>
      </p:sp>
      <p:sp>
        <p:nvSpPr>
          <p:cNvPr id="14" name="矩形 13">
            <a:extLst>
              <a:ext uri="{FF2B5EF4-FFF2-40B4-BE49-F238E27FC236}">
                <a16:creationId xmlns="" xmlns:a16="http://schemas.microsoft.com/office/drawing/2014/main" id="{71AE392E-0763-4A50-BB73-ADB8729003BC}"/>
              </a:ext>
            </a:extLst>
          </p:cNvPr>
          <p:cNvSpPr/>
          <p:nvPr/>
        </p:nvSpPr>
        <p:spPr>
          <a:xfrm>
            <a:off x="1633091" y="1271316"/>
            <a:ext cx="8928991" cy="487998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 xmlns:a16="http://schemas.microsoft.com/office/drawing/2014/main" id="{06E72733-D1B1-4B42-A22E-11AE4898C238}"/>
              </a:ext>
            </a:extLst>
          </p:cNvPr>
          <p:cNvSpPr/>
          <p:nvPr/>
        </p:nvSpPr>
        <p:spPr>
          <a:xfrm>
            <a:off x="2120373" y="1745026"/>
            <a:ext cx="8225686" cy="4524315"/>
          </a:xfrm>
          <a:prstGeom prst="rect">
            <a:avLst/>
          </a:prstGeom>
        </p:spPr>
        <p:txBody>
          <a:bodyPr wrap="square">
            <a:spAutoFit/>
          </a:bodyPr>
          <a:lstStyle/>
          <a:p>
            <a:pPr>
              <a:lnSpc>
                <a:spcPct val="150000"/>
              </a:lnSpc>
              <a:buFont typeface="Wingdings" panose="05000000000000000000" pitchFamily="2" charset="2"/>
              <a:buNone/>
              <a:defRPr/>
            </a:pPr>
            <a:r>
              <a:rPr lang="zh-CN" altLang="en-US" sz="2400" b="1" dirty="0">
                <a:solidFill>
                  <a:srgbClr val="0D6FB8"/>
                </a:solidFill>
                <a:latin typeface="微软雅黑" pitchFamily="34" charset="-122"/>
                <a:ea typeface="微软雅黑" pitchFamily="34" charset="-122"/>
              </a:rPr>
              <a:t>       国务院</a:t>
            </a:r>
            <a:r>
              <a:rPr lang="zh-CN" altLang="en-US" sz="2400" b="1" dirty="0">
                <a:latin typeface="微软雅黑" pitchFamily="34" charset="-122"/>
                <a:ea typeface="微软雅黑" pitchFamily="34" charset="-122"/>
              </a:rPr>
              <a:t>有权限制或者禁止出口短缺药品</a:t>
            </a:r>
            <a:r>
              <a:rPr lang="zh-CN" altLang="en-US" sz="2400" b="1" dirty="0">
                <a:solidFill>
                  <a:srgbClr val="0D6FB8"/>
                </a:solidFill>
                <a:latin typeface="微软雅黑" pitchFamily="34" charset="-122"/>
                <a:ea typeface="微软雅黑" pitchFamily="34" charset="-122"/>
              </a:rPr>
              <a:t>。必要时，国务院有关部门可以采取组织生产、价格干预和扩大进口等措施，保障药品供应。 </a:t>
            </a:r>
            <a:endParaRPr lang="en-US" altLang="zh-CN" sz="2400" b="1" dirty="0">
              <a:solidFill>
                <a:srgbClr val="0D6FB8"/>
              </a:solidFill>
              <a:latin typeface="微软雅黑" pitchFamily="34" charset="-122"/>
              <a:ea typeface="微软雅黑" pitchFamily="34" charset="-122"/>
            </a:endParaRPr>
          </a:p>
          <a:p>
            <a:pPr>
              <a:lnSpc>
                <a:spcPct val="150000"/>
              </a:lnSpc>
              <a:defRPr/>
            </a:pPr>
            <a:r>
              <a:rPr lang="zh-CN" altLang="en-US" sz="2400" b="1" dirty="0">
                <a:solidFill>
                  <a:srgbClr val="2F5EB0"/>
                </a:solidFill>
                <a:latin typeface="微软雅黑" pitchFamily="34" charset="-122"/>
                <a:ea typeface="微软雅黑" pitchFamily="34" charset="-122"/>
              </a:rPr>
              <a:t>     （</a:t>
            </a:r>
            <a:r>
              <a:rPr lang="en-US" altLang="zh-CN" sz="2400" b="1" dirty="0">
                <a:solidFill>
                  <a:srgbClr val="2F5EB0"/>
                </a:solidFill>
                <a:latin typeface="微软雅黑" pitchFamily="34" charset="-122"/>
                <a:ea typeface="微软雅黑" pitchFamily="34" charset="-122"/>
              </a:rPr>
              <a:t>1</a:t>
            </a:r>
            <a:r>
              <a:rPr lang="zh-CN" altLang="en-US" sz="2400" b="1" dirty="0">
                <a:solidFill>
                  <a:srgbClr val="2F5EB0"/>
                </a:solidFill>
                <a:latin typeface="微软雅黑" pitchFamily="34" charset="-122"/>
                <a:ea typeface="微软雅黑" pitchFamily="34" charset="-122"/>
              </a:rPr>
              <a:t>）药品上市许可持有人停止生产短缺药品的，应当按照规定向药品监管部门报告。</a:t>
            </a:r>
            <a:endParaRPr lang="en-US" altLang="zh-CN" sz="2400" b="1" dirty="0">
              <a:solidFill>
                <a:srgbClr val="2F5EB0"/>
              </a:solidFill>
              <a:latin typeface="微软雅黑" pitchFamily="34" charset="-122"/>
              <a:ea typeface="微软雅黑" pitchFamily="34" charset="-122"/>
            </a:endParaRPr>
          </a:p>
          <a:p>
            <a:pPr>
              <a:lnSpc>
                <a:spcPct val="150000"/>
              </a:lnSpc>
              <a:defRPr/>
            </a:pPr>
            <a:r>
              <a:rPr lang="zh-CN" altLang="en-US" sz="2400" b="1" dirty="0">
                <a:solidFill>
                  <a:srgbClr val="2F5EB0"/>
                </a:solidFill>
                <a:latin typeface="微软雅黑" pitchFamily="34" charset="-122"/>
                <a:ea typeface="微软雅黑" pitchFamily="34" charset="-122"/>
              </a:rPr>
              <a:t>     （</a:t>
            </a:r>
            <a:r>
              <a:rPr lang="en-US" altLang="zh-CN" sz="2400" b="1" dirty="0">
                <a:solidFill>
                  <a:srgbClr val="2F5EB0"/>
                </a:solidFill>
                <a:latin typeface="微软雅黑" pitchFamily="34" charset="-122"/>
                <a:ea typeface="微软雅黑" pitchFamily="34" charset="-122"/>
              </a:rPr>
              <a:t>2</a:t>
            </a:r>
            <a:r>
              <a:rPr lang="zh-CN" altLang="en-US" sz="2400" b="1" dirty="0">
                <a:solidFill>
                  <a:srgbClr val="2F5EB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国家建立药品供求监测体系</a:t>
            </a:r>
            <a:r>
              <a:rPr lang="zh-CN" altLang="en-US" sz="2400" b="1" dirty="0">
                <a:solidFill>
                  <a:srgbClr val="2F5EB0"/>
                </a:solidFill>
                <a:latin typeface="微软雅黑" pitchFamily="34" charset="-122"/>
                <a:ea typeface="微软雅黑" pitchFamily="34" charset="-122"/>
              </a:rPr>
              <a:t>，对短缺药品实行预警，并采取应对措施。</a:t>
            </a:r>
            <a:endParaRPr lang="en-US" altLang="zh-CN" sz="2400" b="1" dirty="0">
              <a:solidFill>
                <a:srgbClr val="2F5EB0"/>
              </a:solidFill>
              <a:latin typeface="微软雅黑" pitchFamily="34" charset="-122"/>
              <a:ea typeface="微软雅黑" pitchFamily="34" charset="-122"/>
            </a:endParaRPr>
          </a:p>
          <a:p>
            <a:pPr>
              <a:lnSpc>
                <a:spcPct val="150000"/>
              </a:lnSpc>
              <a:buFont typeface="Wingdings" panose="05000000000000000000" pitchFamily="2" charset="2"/>
              <a:buNone/>
              <a:defRPr/>
            </a:pPr>
            <a:endParaRPr lang="en-US" altLang="zh-CN" sz="2400" b="1" dirty="0">
              <a:solidFill>
                <a:srgbClr val="2F5EB0"/>
              </a:solidFill>
              <a:latin typeface="微软雅黑" pitchFamily="34" charset="-122"/>
              <a:ea typeface="微软雅黑" pitchFamily="34" charset="-122"/>
            </a:endParaRPr>
          </a:p>
        </p:txBody>
      </p:sp>
    </p:spTree>
    <p:extLst>
      <p:ext uri="{BB962C8B-B14F-4D97-AF65-F5344CB8AC3E}">
        <p14:creationId xmlns="" xmlns:p14="http://schemas.microsoft.com/office/powerpoint/2010/main" val="103654176"/>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8" name="内容占位符 2">
            <a:extLst>
              <a:ext uri="{FF2B5EF4-FFF2-40B4-BE49-F238E27FC236}">
                <a16:creationId xmlns="" xmlns:a16="http://schemas.microsoft.com/office/drawing/2014/main" id="{0C0BDE1D-9FAD-4A07-A358-01411988ED0C}"/>
              </a:ext>
            </a:extLst>
          </p:cNvPr>
          <p:cNvSpPr txBox="1">
            <a:spLocks/>
          </p:cNvSpPr>
          <p:nvPr/>
        </p:nvSpPr>
        <p:spPr>
          <a:xfrm>
            <a:off x="4109046" y="2245915"/>
            <a:ext cx="7102934" cy="3636875"/>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defRPr/>
            </a:pPr>
            <a:r>
              <a:rPr lang="zh-CN" altLang="en-US" sz="2400" dirty="0">
                <a:solidFill>
                  <a:schemeClr val="tx1">
                    <a:lumMod val="60000"/>
                    <a:lumOff val="40000"/>
                  </a:schemeClr>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r>
              <a:rPr lang="zh-CN" altLang="en-US" sz="2400" dirty="0">
                <a:solidFill>
                  <a:srgbClr val="FF0000"/>
                </a:solidFill>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a:p>
            <a:pPr>
              <a:buFont typeface="Wingdings" panose="05000000000000000000" pitchFamily="2" charset="2"/>
              <a:buNone/>
              <a:defRPr/>
            </a:pPr>
            <a:r>
              <a:rPr lang="zh-CN" altLang="en-US" sz="2400" dirty="0">
                <a:solidFill>
                  <a:srgbClr val="000000"/>
                </a:solidFill>
                <a:latin typeface="微软雅黑" pitchFamily="34" charset="-122"/>
                <a:ea typeface="微软雅黑" pitchFamily="34" charset="-122"/>
              </a:rPr>
              <a:t>　</a:t>
            </a:r>
          </a:p>
          <a:p>
            <a:pPr>
              <a:buFont typeface="Wingdings" panose="05000000000000000000" pitchFamily="2" charset="2"/>
              <a:buNone/>
              <a:defRPr/>
            </a:pPr>
            <a:r>
              <a:rPr lang="zh-CN" altLang="en-US" sz="2400" dirty="0">
                <a:latin typeface="微软雅黑" pitchFamily="34" charset="-122"/>
                <a:ea typeface="微软雅黑" pitchFamily="34" charset="-122"/>
              </a:rPr>
              <a:t>　</a:t>
            </a:r>
            <a:endParaRPr lang="zh-CN" altLang="en-US" sz="2400" dirty="0">
              <a:solidFill>
                <a:srgbClr val="000000"/>
              </a:solidFill>
              <a:latin typeface="微软雅黑" pitchFamily="34" charset="-122"/>
              <a:ea typeface="微软雅黑" pitchFamily="34" charset="-122"/>
            </a:endParaRPr>
          </a:p>
        </p:txBody>
      </p:sp>
      <p:sp>
        <p:nvSpPr>
          <p:cNvPr id="4" name="矩形 3">
            <a:extLst>
              <a:ext uri="{FF2B5EF4-FFF2-40B4-BE49-F238E27FC236}">
                <a16:creationId xmlns="" xmlns:a16="http://schemas.microsoft.com/office/drawing/2014/main" id="{A1ED9863-A9E2-42E3-89D6-2A4099892F47}"/>
              </a:ext>
            </a:extLst>
          </p:cNvPr>
          <p:cNvSpPr/>
          <p:nvPr/>
        </p:nvSpPr>
        <p:spPr>
          <a:xfrm>
            <a:off x="2699094" y="515561"/>
            <a:ext cx="6364937" cy="76464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 xmlns:a16="http://schemas.microsoft.com/office/drawing/2014/main" id="{AD52E214-FB60-4DCA-A195-E3AAC7FFA2BF}"/>
              </a:ext>
            </a:extLst>
          </p:cNvPr>
          <p:cNvSpPr/>
          <p:nvPr/>
        </p:nvSpPr>
        <p:spPr>
          <a:xfrm>
            <a:off x="1417067" y="1280204"/>
            <a:ext cx="9289032" cy="4381043"/>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 xmlns:a16="http://schemas.microsoft.com/office/drawing/2014/main" id="{F0D46E7D-4964-40C0-8AD9-CC6D7E980BFB}"/>
              </a:ext>
            </a:extLst>
          </p:cNvPr>
          <p:cNvSpPr/>
          <p:nvPr/>
        </p:nvSpPr>
        <p:spPr>
          <a:xfrm>
            <a:off x="3261711" y="700860"/>
            <a:ext cx="5671745" cy="1200329"/>
          </a:xfrm>
          <a:prstGeom prst="rect">
            <a:avLst/>
          </a:prstGeom>
        </p:spPr>
        <p:txBody>
          <a:bodyPr wrap="none">
            <a:spAutoFit/>
          </a:bodyPr>
          <a:lstStyle/>
          <a:p>
            <a:r>
              <a:rPr lang="en-US" altLang="zh-CN" sz="2400" b="1" dirty="0">
                <a:solidFill>
                  <a:srgbClr val="FF0000"/>
                </a:solidFill>
                <a:latin typeface="微软雅黑" pitchFamily="34" charset="-122"/>
                <a:ea typeface="微软雅黑" pitchFamily="34" charset="-122"/>
              </a:rPr>
              <a:t>6.</a:t>
            </a:r>
            <a:r>
              <a:rPr lang="zh-CN" altLang="en-US" sz="2400" b="1" dirty="0">
                <a:solidFill>
                  <a:srgbClr val="FF0000"/>
                </a:solidFill>
                <a:latin typeface="微软雅黑" pitchFamily="34" charset="-122"/>
                <a:ea typeface="微软雅黑" pitchFamily="34" charset="-122"/>
              </a:rPr>
              <a:t>实施国家药品安全信息统一公布制度。</a:t>
            </a:r>
            <a:endParaRPr lang="en-US" altLang="zh-CN" sz="2400" b="1" dirty="0">
              <a:solidFill>
                <a:srgbClr val="FF0000"/>
              </a:solidFill>
              <a:latin typeface="微软雅黑" pitchFamily="34" charset="-122"/>
              <a:ea typeface="微软雅黑" pitchFamily="34" charset="-122"/>
            </a:endParaRPr>
          </a:p>
          <a:p>
            <a:endParaRPr lang="en-US" altLang="zh-CN" sz="2400" b="1" dirty="0">
              <a:solidFill>
                <a:srgbClr val="FF0000"/>
              </a:solidFill>
              <a:latin typeface="微软雅黑" pitchFamily="34" charset="-122"/>
              <a:ea typeface="微软雅黑" pitchFamily="34" charset="-122"/>
            </a:endParaRPr>
          </a:p>
          <a:p>
            <a:pPr>
              <a:buFont typeface="Wingdings" panose="05000000000000000000" pitchFamily="2" charset="2"/>
              <a:buNone/>
            </a:pPr>
            <a:endParaRPr lang="en-US" altLang="zh-CN" sz="2400" dirty="0">
              <a:solidFill>
                <a:srgbClr val="FF0000"/>
              </a:solidFill>
              <a:latin typeface="微软雅黑" panose="020B0503020204020204" pitchFamily="34" charset="-122"/>
              <a:ea typeface="微软雅黑" panose="020B0503020204020204" pitchFamily="34" charset="-122"/>
            </a:endParaRPr>
          </a:p>
        </p:txBody>
      </p:sp>
      <p:sp>
        <p:nvSpPr>
          <p:cNvPr id="7" name="矩形 6">
            <a:extLst>
              <a:ext uri="{FF2B5EF4-FFF2-40B4-BE49-F238E27FC236}">
                <a16:creationId xmlns="" xmlns:a16="http://schemas.microsoft.com/office/drawing/2014/main" id="{EC9D3037-D07D-4EAE-84D1-AB620D08343D}"/>
              </a:ext>
            </a:extLst>
          </p:cNvPr>
          <p:cNvSpPr/>
          <p:nvPr/>
        </p:nvSpPr>
        <p:spPr>
          <a:xfrm>
            <a:off x="1645511" y="1849626"/>
            <a:ext cx="8904143" cy="3416320"/>
          </a:xfrm>
          <a:prstGeom prst="rect">
            <a:avLst/>
          </a:prstGeom>
        </p:spPr>
        <p:txBody>
          <a:bodyPr wrap="square">
            <a:spAutoFit/>
          </a:bodyPr>
          <a:lstStyle/>
          <a:p>
            <a:pPr marL="342900" indent="-342900">
              <a:lnSpc>
                <a:spcPct val="150000"/>
              </a:lnSpc>
              <a:buFont typeface="Wingdings" panose="05000000000000000000" pitchFamily="2" charset="2"/>
              <a:buChar char="ü"/>
            </a:pPr>
            <a:r>
              <a:rPr lang="zh-CN" altLang="en-US" sz="2400" b="1" dirty="0">
                <a:solidFill>
                  <a:srgbClr val="2F5EB0"/>
                </a:solidFill>
                <a:latin typeface="微软雅黑" pitchFamily="34" charset="-122"/>
                <a:ea typeface="微软雅黑" pitchFamily="34" charset="-122"/>
              </a:rPr>
              <a:t>国家</a:t>
            </a:r>
            <a:r>
              <a:rPr lang="zh-CN" altLang="en-US" sz="2400" b="1" dirty="0">
                <a:latin typeface="微软雅黑" pitchFamily="34" charset="-122"/>
                <a:ea typeface="微软雅黑" pitchFamily="34" charset="-122"/>
              </a:rPr>
              <a:t>药品安全总体情况、药品安全风险警示信息、重大药品安全事件及其调查处理信息</a:t>
            </a:r>
            <a:r>
              <a:rPr lang="zh-CN" altLang="en-US" sz="2400" b="1" dirty="0">
                <a:solidFill>
                  <a:srgbClr val="2F5EB0"/>
                </a:solidFill>
                <a:latin typeface="微软雅黑" pitchFamily="34" charset="-122"/>
                <a:ea typeface="微软雅黑" pitchFamily="34" charset="-122"/>
              </a:rPr>
              <a:t>和国务院确定</a:t>
            </a:r>
            <a:r>
              <a:rPr lang="zh-CN" altLang="en-US" sz="2400" b="1" dirty="0">
                <a:latin typeface="微软雅黑" pitchFamily="34" charset="-122"/>
                <a:ea typeface="微软雅黑" pitchFamily="34" charset="-122"/>
              </a:rPr>
              <a:t>需要统一公布的其他信息，</a:t>
            </a:r>
            <a:r>
              <a:rPr lang="zh-CN" altLang="en-US" sz="2400" b="1" dirty="0">
                <a:solidFill>
                  <a:srgbClr val="2F5EB0"/>
                </a:solidFill>
                <a:latin typeface="微软雅黑" pitchFamily="34" charset="-122"/>
                <a:ea typeface="微软雅黑" pitchFamily="34" charset="-122"/>
              </a:rPr>
              <a:t>由国务院药品监管部门统一公布。</a:t>
            </a:r>
            <a:endParaRPr lang="en-US" altLang="zh-CN" sz="2400" b="1" dirty="0">
              <a:solidFill>
                <a:srgbClr val="2F5EB0"/>
              </a:solidFill>
              <a:latin typeface="微软雅黑" pitchFamily="34" charset="-122"/>
              <a:ea typeface="微软雅黑" pitchFamily="34" charset="-122"/>
            </a:endParaRPr>
          </a:p>
          <a:p>
            <a:pPr marL="342900" indent="-342900">
              <a:lnSpc>
                <a:spcPct val="150000"/>
              </a:lnSpc>
              <a:buFont typeface="Wingdings" panose="05000000000000000000" pitchFamily="2" charset="2"/>
              <a:buChar char="ü"/>
            </a:pPr>
            <a:r>
              <a:rPr lang="zh-CN" altLang="en-US" sz="2400" b="1" dirty="0">
                <a:solidFill>
                  <a:srgbClr val="2F5EB0"/>
                </a:solidFill>
                <a:latin typeface="微软雅黑" pitchFamily="34" charset="-122"/>
                <a:ea typeface="微软雅黑" pitchFamily="34" charset="-122"/>
              </a:rPr>
              <a:t>药品安全风险警示信息和重大药品安全事件及其调查处理信息的影响</a:t>
            </a:r>
            <a:r>
              <a:rPr lang="zh-CN" altLang="en-US" sz="2400" b="1" dirty="0">
                <a:solidFill>
                  <a:srgbClr val="FF0000"/>
                </a:solidFill>
                <a:latin typeface="微软雅黑" pitchFamily="34" charset="-122"/>
                <a:ea typeface="微软雅黑" pitchFamily="34" charset="-122"/>
              </a:rPr>
              <a:t>限定于特定区域的</a:t>
            </a:r>
            <a:r>
              <a:rPr lang="zh-CN" altLang="en-US" sz="2400" b="1" dirty="0">
                <a:solidFill>
                  <a:srgbClr val="2F5EB0"/>
                </a:solidFill>
                <a:latin typeface="微软雅黑" pitchFamily="34" charset="-122"/>
                <a:ea typeface="微软雅黑" pitchFamily="34" charset="-122"/>
              </a:rPr>
              <a:t>，也可以由有关省级药品监管部门发布。未经授权不得发布上述信息。</a:t>
            </a:r>
            <a:endParaRPr lang="zh-CN" altLang="en-US" sz="2400" b="1" dirty="0">
              <a:solidFill>
                <a:srgbClr val="2F5EB0"/>
              </a:solidFill>
            </a:endParaRPr>
          </a:p>
        </p:txBody>
      </p:sp>
    </p:spTree>
    <p:extLst>
      <p:ext uri="{BB962C8B-B14F-4D97-AF65-F5344CB8AC3E}">
        <p14:creationId xmlns="" xmlns:p14="http://schemas.microsoft.com/office/powerpoint/2010/main" val="3681993726"/>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Rectangle 1"/>
          <p:cNvSpPr>
            <a:spLocks noChangeArrowheads="1"/>
          </p:cNvSpPr>
          <p:nvPr/>
        </p:nvSpPr>
        <p:spPr bwMode="auto">
          <a:xfrm>
            <a:off x="985019" y="858353"/>
            <a:ext cx="1051316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与国际接轨，建立药品管理制度体系　</a:t>
            </a: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包括注册环节的原辅包关联审评制度</a:t>
            </a:r>
            <a:endParaRPr kumimoji="0" lang="en-US" alt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临床试验默示许可制度</a:t>
            </a:r>
            <a:endParaRPr kumimoji="0" lang="en-US" alt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药品</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上市后管理的</a:t>
            </a:r>
            <a:r>
              <a:rPr kumimoji="0" lang="zh-CN"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药品风险管理计划制度</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a:t>
            </a:r>
            <a:r>
              <a:rPr kumimoji="0" lang="zh-CN"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上市后研究制度、</a:t>
            </a:r>
            <a:endParaRPr kumimoji="0" lang="en-US" altLang="zh-CN"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突发事件应急处置制度、药品召回制度；</a:t>
            </a:r>
            <a:endParaRPr kumimoji="0" lang="en-US" alt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药品储备和供应方面的基本药物制度、短缺药品预警制度等。</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矩形 1">
            <a:extLst>
              <a:ext uri="{FF2B5EF4-FFF2-40B4-BE49-F238E27FC236}">
                <a16:creationId xmlns="" xmlns:a16="http://schemas.microsoft.com/office/drawing/2014/main" id="{75C77918-606E-4F8E-B8C2-F1755E7B5491}"/>
              </a:ext>
            </a:extLst>
          </p:cNvPr>
          <p:cNvSpPr/>
          <p:nvPr/>
        </p:nvSpPr>
        <p:spPr>
          <a:xfrm>
            <a:off x="3865339" y="188640"/>
            <a:ext cx="4852610" cy="523220"/>
          </a:xfrm>
          <a:prstGeom prst="rect">
            <a:avLst/>
          </a:prstGeom>
        </p:spPr>
        <p:txBody>
          <a:bodyPr wrap="none">
            <a:spAutoFit/>
          </a:bodyPr>
          <a:lstStyle/>
          <a:p>
            <a:pPr marL="342900" indent="-342900">
              <a:spcBef>
                <a:spcPct val="20000"/>
              </a:spcBef>
              <a:defRPr/>
            </a:pPr>
            <a:r>
              <a:rPr lang="zh-CN" altLang="en-US" sz="2800" b="1" dirty="0">
                <a:solidFill>
                  <a:srgbClr val="0D6FB8"/>
                </a:solidFill>
                <a:latin typeface="微软雅黑" panose="020B0503020204020204" pitchFamily="34" charset="-122"/>
                <a:ea typeface="微软雅黑" panose="020B0503020204020204" pitchFamily="34" charset="-122"/>
              </a:rPr>
              <a:t>三、药品、假药、劣药的界定</a:t>
            </a:r>
          </a:p>
        </p:txBody>
      </p:sp>
      <p:sp>
        <p:nvSpPr>
          <p:cNvPr id="3" name="矩形: 圆角 2">
            <a:extLst>
              <a:ext uri="{FF2B5EF4-FFF2-40B4-BE49-F238E27FC236}">
                <a16:creationId xmlns="" xmlns:a16="http://schemas.microsoft.com/office/drawing/2014/main" id="{0D7E7A9E-4DCF-49FF-B98E-2A5B8D148EE0}"/>
              </a:ext>
            </a:extLst>
          </p:cNvPr>
          <p:cNvSpPr/>
          <p:nvPr/>
        </p:nvSpPr>
        <p:spPr>
          <a:xfrm>
            <a:off x="1471417" y="2955720"/>
            <a:ext cx="1584176" cy="86409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 xmlns:a16="http://schemas.microsoft.com/office/drawing/2014/main" id="{037856A9-719B-44C1-8142-13B16927FAC1}"/>
              </a:ext>
            </a:extLst>
          </p:cNvPr>
          <p:cNvSpPr/>
          <p:nvPr/>
        </p:nvSpPr>
        <p:spPr>
          <a:xfrm>
            <a:off x="1784744" y="3156935"/>
            <a:ext cx="853119" cy="461665"/>
          </a:xfrm>
          <a:prstGeom prst="rect">
            <a:avLst/>
          </a:prstGeom>
        </p:spPr>
        <p:txBody>
          <a:bodyPr wrap="none">
            <a:spAutoFit/>
          </a:bodyPr>
          <a:lstStyle/>
          <a:p>
            <a:r>
              <a:rPr lang="zh-CN" altLang="en-US" dirty="0">
                <a:solidFill>
                  <a:srgbClr val="3333CC"/>
                </a:solidFill>
              </a:rPr>
              <a:t> </a:t>
            </a:r>
            <a:r>
              <a:rPr lang="zh-CN" altLang="en-US" sz="2400" b="1" dirty="0">
                <a:solidFill>
                  <a:srgbClr val="FF0000"/>
                </a:solidFill>
                <a:latin typeface="微软雅黑" panose="020B0503020204020204" pitchFamily="34" charset="-122"/>
                <a:ea typeface="微软雅黑" panose="020B0503020204020204" pitchFamily="34" charset="-122"/>
              </a:rPr>
              <a:t>药品</a:t>
            </a:r>
          </a:p>
        </p:txBody>
      </p:sp>
      <p:sp>
        <p:nvSpPr>
          <p:cNvPr id="6" name="箭头: 右 5">
            <a:extLst>
              <a:ext uri="{FF2B5EF4-FFF2-40B4-BE49-F238E27FC236}">
                <a16:creationId xmlns="" xmlns:a16="http://schemas.microsoft.com/office/drawing/2014/main" id="{9CF0FAAC-599F-4415-9CB9-3771D5499EDF}"/>
              </a:ext>
            </a:extLst>
          </p:cNvPr>
          <p:cNvSpPr/>
          <p:nvPr/>
        </p:nvSpPr>
        <p:spPr>
          <a:xfrm>
            <a:off x="3073251" y="3272352"/>
            <a:ext cx="360040" cy="2308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 xmlns:a16="http://schemas.microsoft.com/office/drawing/2014/main" id="{9757AD22-C2C3-48AC-91DE-1C972C49D501}"/>
              </a:ext>
            </a:extLst>
          </p:cNvPr>
          <p:cNvSpPr/>
          <p:nvPr/>
        </p:nvSpPr>
        <p:spPr>
          <a:xfrm>
            <a:off x="5089475" y="1349578"/>
            <a:ext cx="4781596" cy="2308324"/>
          </a:xfrm>
          <a:prstGeom prst="rect">
            <a:avLst/>
          </a:prstGeom>
        </p:spPr>
        <p:txBody>
          <a:bodyPr wrap="square">
            <a:spAutoFit/>
          </a:bodyPr>
          <a:lstStyle/>
          <a:p>
            <a:pPr>
              <a:buFont typeface="Wingdings" panose="05000000000000000000" pitchFamily="2" charset="2"/>
              <a:buNone/>
            </a:pPr>
            <a:r>
              <a:rPr lang="zh-CN" altLang="en-US" sz="2400" dirty="0">
                <a:solidFill>
                  <a:srgbClr val="000000"/>
                </a:solidFill>
                <a:latin typeface="微软雅黑" panose="020B0503020204020204" pitchFamily="34" charset="-122"/>
                <a:ea typeface="微软雅黑" panose="020B0503020204020204" pitchFamily="34" charset="-122"/>
              </a:rPr>
              <a:t>       </a:t>
            </a:r>
            <a:r>
              <a:rPr lang="zh-CN" altLang="en-US" sz="2000" b="1" dirty="0">
                <a:solidFill>
                  <a:srgbClr val="2F5EB0"/>
                </a:solidFill>
                <a:latin typeface="微软雅黑" panose="020B0503020204020204" pitchFamily="34" charset="-122"/>
                <a:ea typeface="微软雅黑" panose="020B0503020204020204" pitchFamily="34" charset="-122"/>
              </a:rPr>
              <a:t>是指用于预防、治疗、诊断人的疾病，有目的地调节人的生理机能并规定有适应症或者功能主治、用法和用量的物质，</a:t>
            </a:r>
            <a:r>
              <a:rPr lang="zh-CN" altLang="en-US" sz="2000" b="1" dirty="0">
                <a:latin typeface="微软雅黑" panose="020B0503020204020204" pitchFamily="34" charset="-122"/>
                <a:ea typeface="微软雅黑" panose="020B0503020204020204" pitchFamily="34" charset="-122"/>
              </a:rPr>
              <a:t>包括中药材、中药饮片、中成药，化学原料药及其制剂、抗生素、生化药品、放射性药品、血清、疫苗、血液制品和诊断药品等。</a:t>
            </a:r>
            <a:endParaRPr lang="zh-CN" altLang="en-US" sz="2400" b="1" dirty="0">
              <a:latin typeface="微软雅黑" panose="020B0503020204020204" pitchFamily="34" charset="-122"/>
              <a:ea typeface="微软雅黑" panose="020B0503020204020204" pitchFamily="34" charset="-122"/>
            </a:endParaRPr>
          </a:p>
        </p:txBody>
      </p:sp>
      <p:sp>
        <p:nvSpPr>
          <p:cNvPr id="8" name="矩形: 圆角 7">
            <a:extLst>
              <a:ext uri="{FF2B5EF4-FFF2-40B4-BE49-F238E27FC236}">
                <a16:creationId xmlns="" xmlns:a16="http://schemas.microsoft.com/office/drawing/2014/main" id="{A1B77390-B26B-4CA9-BAB9-6945EC92C0E6}"/>
              </a:ext>
            </a:extLst>
          </p:cNvPr>
          <p:cNvSpPr/>
          <p:nvPr/>
        </p:nvSpPr>
        <p:spPr>
          <a:xfrm>
            <a:off x="3846306" y="1467146"/>
            <a:ext cx="1160896" cy="6858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a:extLst>
              <a:ext uri="{FF2B5EF4-FFF2-40B4-BE49-F238E27FC236}">
                <a16:creationId xmlns="" xmlns:a16="http://schemas.microsoft.com/office/drawing/2014/main" id="{262A56D8-CFAF-448D-A5BF-8CA53EEAE760}"/>
              </a:ext>
            </a:extLst>
          </p:cNvPr>
          <p:cNvSpPr/>
          <p:nvPr/>
        </p:nvSpPr>
        <p:spPr>
          <a:xfrm>
            <a:off x="3820052" y="1579223"/>
            <a:ext cx="853119" cy="461665"/>
          </a:xfrm>
          <a:prstGeom prst="rect">
            <a:avLst/>
          </a:prstGeom>
        </p:spPr>
        <p:txBody>
          <a:bodyPr wrap="none">
            <a:spAutoFit/>
          </a:bodyPr>
          <a:lstStyle/>
          <a:p>
            <a:r>
              <a:rPr lang="zh-CN" altLang="en-US" dirty="0">
                <a:solidFill>
                  <a:srgbClr val="3333CC"/>
                </a:solidFill>
              </a:rPr>
              <a:t> </a:t>
            </a:r>
            <a:r>
              <a:rPr lang="zh-CN" altLang="en-US" sz="2400" dirty="0" smtClean="0">
                <a:solidFill>
                  <a:srgbClr val="0D6FB8"/>
                </a:solidFill>
                <a:latin typeface="微软雅黑" panose="020B0503020204020204" pitchFamily="34" charset="-122"/>
                <a:ea typeface="微软雅黑" panose="020B0503020204020204" pitchFamily="34" charset="-122"/>
              </a:rPr>
              <a:t>上版</a:t>
            </a:r>
            <a:endParaRPr lang="zh-CN" altLang="en-US" sz="2400" dirty="0">
              <a:solidFill>
                <a:srgbClr val="0D6FB8"/>
              </a:solidFill>
              <a:latin typeface="微软雅黑" panose="020B0503020204020204" pitchFamily="34" charset="-122"/>
              <a:ea typeface="微软雅黑" panose="020B0503020204020204" pitchFamily="34" charset="-122"/>
            </a:endParaRPr>
          </a:p>
        </p:txBody>
      </p:sp>
      <p:sp>
        <p:nvSpPr>
          <p:cNvPr id="12" name="矩形 11">
            <a:extLst>
              <a:ext uri="{FF2B5EF4-FFF2-40B4-BE49-F238E27FC236}">
                <a16:creationId xmlns="" xmlns:a16="http://schemas.microsoft.com/office/drawing/2014/main" id="{D070F37E-484C-4C80-9BD1-61CAA9BA60D7}"/>
              </a:ext>
            </a:extLst>
          </p:cNvPr>
          <p:cNvSpPr/>
          <p:nvPr/>
        </p:nvSpPr>
        <p:spPr>
          <a:xfrm>
            <a:off x="5089475" y="4005065"/>
            <a:ext cx="4896545" cy="1384995"/>
          </a:xfrm>
          <a:prstGeom prst="rect">
            <a:avLst/>
          </a:prstGeom>
        </p:spPr>
        <p:txBody>
          <a:bodyPr wrap="square">
            <a:spAutoFit/>
          </a:bodyPr>
          <a:lstStyle/>
          <a:p>
            <a:pPr>
              <a:buFont typeface="Wingdings" panose="05000000000000000000" pitchFamily="2" charset="2"/>
              <a:buNone/>
            </a:pPr>
            <a:r>
              <a:rPr lang="zh-CN" altLang="en-US" sz="2400" b="1" dirty="0">
                <a:solidFill>
                  <a:srgbClr val="2F5EB0"/>
                </a:solidFill>
                <a:latin typeface="微软雅黑" panose="020B0503020204020204" pitchFamily="34" charset="-122"/>
                <a:ea typeface="微软雅黑" panose="020B0503020204020204" pitchFamily="34" charset="-122"/>
              </a:rPr>
              <a:t>      </a:t>
            </a:r>
            <a:r>
              <a:rPr lang="zh-CN" altLang="en-US" sz="2000" b="1" dirty="0">
                <a:solidFill>
                  <a:srgbClr val="2F5EB0"/>
                </a:solidFill>
                <a:latin typeface="微软雅黑" panose="020B0503020204020204" pitchFamily="34" charset="-122"/>
                <a:ea typeface="微软雅黑" panose="020B0503020204020204" pitchFamily="34" charset="-122"/>
              </a:rPr>
              <a:t>是指用于预防、治疗、诊断人的疾病，有目的地调节人的生理机能并规定有适应症或者功能主治、用法和用量的物质，包括</a:t>
            </a:r>
            <a:r>
              <a:rPr lang="zh-CN" altLang="en-US" sz="2000" b="1" dirty="0">
                <a:solidFill>
                  <a:srgbClr val="FF0000"/>
                </a:solidFill>
                <a:latin typeface="微软雅黑" panose="020B0503020204020204" pitchFamily="34" charset="-122"/>
                <a:ea typeface="微软雅黑" panose="020B0503020204020204" pitchFamily="34" charset="-122"/>
              </a:rPr>
              <a:t>中药、化学药和生物制品</a:t>
            </a:r>
            <a:r>
              <a:rPr lang="zh-CN" altLang="en-US" sz="2000" b="1" dirty="0">
                <a:solidFill>
                  <a:srgbClr val="2F5EB0"/>
                </a:solidFill>
                <a:latin typeface="微软雅黑" panose="020B0503020204020204" pitchFamily="34" charset="-122"/>
                <a:ea typeface="微软雅黑" panose="020B0503020204020204" pitchFamily="34" charset="-122"/>
              </a:rPr>
              <a:t>等。</a:t>
            </a:r>
            <a:endParaRPr lang="en-US" altLang="zh-CN" sz="2400" b="1" dirty="0">
              <a:solidFill>
                <a:srgbClr val="2F5EB0"/>
              </a:solidFill>
              <a:latin typeface="微软雅黑" panose="020B0503020204020204" pitchFamily="34" charset="-122"/>
              <a:ea typeface="微软雅黑" panose="020B0503020204020204" pitchFamily="34" charset="-122"/>
            </a:endParaRPr>
          </a:p>
        </p:txBody>
      </p:sp>
      <p:sp>
        <p:nvSpPr>
          <p:cNvPr id="23" name="矩形: 圆角 22">
            <a:extLst>
              <a:ext uri="{FF2B5EF4-FFF2-40B4-BE49-F238E27FC236}">
                <a16:creationId xmlns="" xmlns:a16="http://schemas.microsoft.com/office/drawing/2014/main" id="{5B878F82-46B7-4442-945C-2DA19CAD21A8}"/>
              </a:ext>
            </a:extLst>
          </p:cNvPr>
          <p:cNvSpPr/>
          <p:nvPr/>
        </p:nvSpPr>
        <p:spPr>
          <a:xfrm>
            <a:off x="3820052" y="4649978"/>
            <a:ext cx="1187150" cy="68582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 xmlns:a16="http://schemas.microsoft.com/office/drawing/2014/main" id="{421EB840-F730-4830-8EEF-454F5054339C}"/>
              </a:ext>
            </a:extLst>
          </p:cNvPr>
          <p:cNvSpPr/>
          <p:nvPr/>
        </p:nvSpPr>
        <p:spPr>
          <a:xfrm>
            <a:off x="3849095" y="4782342"/>
            <a:ext cx="997389" cy="461665"/>
          </a:xfrm>
          <a:prstGeom prst="rect">
            <a:avLst/>
          </a:prstGeom>
        </p:spPr>
        <p:txBody>
          <a:bodyPr wrap="none">
            <a:spAutoFit/>
          </a:bodyPr>
          <a:lstStyle/>
          <a:p>
            <a:r>
              <a:rPr lang="zh-CN" altLang="en-US" dirty="0">
                <a:solidFill>
                  <a:srgbClr val="3333CC"/>
                </a:solidFill>
              </a:rPr>
              <a:t>  </a:t>
            </a:r>
            <a:r>
              <a:rPr lang="zh-CN" altLang="en-US" sz="2400" dirty="0">
                <a:solidFill>
                  <a:srgbClr val="0D6FB8"/>
                </a:solidFill>
                <a:latin typeface="微软雅黑" panose="020B0503020204020204" pitchFamily="34" charset="-122"/>
                <a:ea typeface="微软雅黑" panose="020B0503020204020204" pitchFamily="34" charset="-122"/>
              </a:rPr>
              <a:t>新 版</a:t>
            </a:r>
          </a:p>
        </p:txBody>
      </p:sp>
      <p:cxnSp>
        <p:nvCxnSpPr>
          <p:cNvPr id="11" name="直接连接符 10">
            <a:extLst>
              <a:ext uri="{FF2B5EF4-FFF2-40B4-BE49-F238E27FC236}">
                <a16:creationId xmlns="" xmlns:a16="http://schemas.microsoft.com/office/drawing/2014/main" id="{86AD6AFF-20FF-4A58-AEA1-0CA12693E82A}"/>
              </a:ext>
            </a:extLst>
          </p:cNvPr>
          <p:cNvCxnSpPr/>
          <p:nvPr/>
        </p:nvCxnSpPr>
        <p:spPr>
          <a:xfrm>
            <a:off x="3457376" y="1797530"/>
            <a:ext cx="0" cy="318047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 xmlns:a16="http://schemas.microsoft.com/office/drawing/2014/main" id="{51D89157-1505-4042-9409-97F044D9E8E8}"/>
              </a:ext>
            </a:extLst>
          </p:cNvPr>
          <p:cNvCxnSpPr>
            <a:endCxn id="22" idx="1"/>
          </p:cNvCxnSpPr>
          <p:nvPr/>
        </p:nvCxnSpPr>
        <p:spPr>
          <a:xfrm>
            <a:off x="3468608" y="1810055"/>
            <a:ext cx="351444" cy="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 xmlns:a16="http://schemas.microsoft.com/office/drawing/2014/main" id="{DDF957A9-0616-4458-A765-90CA41EA6237}"/>
              </a:ext>
            </a:extLst>
          </p:cNvPr>
          <p:cNvCxnSpPr/>
          <p:nvPr/>
        </p:nvCxnSpPr>
        <p:spPr>
          <a:xfrm>
            <a:off x="3468608" y="4978004"/>
            <a:ext cx="351444"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03852858"/>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5" name="矩形 4">
            <a:extLst>
              <a:ext uri="{FF2B5EF4-FFF2-40B4-BE49-F238E27FC236}">
                <a16:creationId xmlns="" xmlns:a16="http://schemas.microsoft.com/office/drawing/2014/main" id="{E097BA38-649A-4F60-B2EA-F31844FB200D}"/>
              </a:ext>
            </a:extLst>
          </p:cNvPr>
          <p:cNvSpPr/>
          <p:nvPr/>
        </p:nvSpPr>
        <p:spPr>
          <a:xfrm>
            <a:off x="2112561" y="1484784"/>
            <a:ext cx="8424936" cy="4414264"/>
          </a:xfrm>
          <a:prstGeom prst="rect">
            <a:avLst/>
          </a:prstGeom>
          <a:noFill/>
          <a:ln w="38100">
            <a:solidFill>
              <a:srgbClr val="92D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 xmlns:a16="http://schemas.microsoft.com/office/drawing/2014/main" id="{91866262-8991-4F29-B512-2AEF3EA5D5B7}"/>
              </a:ext>
            </a:extLst>
          </p:cNvPr>
          <p:cNvSpPr/>
          <p:nvPr/>
        </p:nvSpPr>
        <p:spPr>
          <a:xfrm>
            <a:off x="3289275" y="596369"/>
            <a:ext cx="5929828" cy="523220"/>
          </a:xfrm>
          <a:prstGeom prst="rect">
            <a:avLst/>
          </a:prstGeom>
        </p:spPr>
        <p:txBody>
          <a:bodyPr wrap="none">
            <a:spAutoFit/>
          </a:bodyPr>
          <a:lstStyle/>
          <a:p>
            <a:r>
              <a:rPr lang="zh-CN" altLang="en-US" sz="2800" b="1" dirty="0">
                <a:solidFill>
                  <a:srgbClr val="FF0000"/>
                </a:solidFill>
                <a:latin typeface="微软雅黑" panose="020B0503020204020204" pitchFamily="34" charset="-122"/>
                <a:ea typeface="微软雅黑" panose="020B0503020204020204" pitchFamily="34" charset="-122"/>
              </a:rPr>
              <a:t>按照药品功效重新界定假药劣药范围</a:t>
            </a:r>
          </a:p>
        </p:txBody>
      </p:sp>
      <p:sp>
        <p:nvSpPr>
          <p:cNvPr id="16" name="矩形 15">
            <a:extLst>
              <a:ext uri="{FF2B5EF4-FFF2-40B4-BE49-F238E27FC236}">
                <a16:creationId xmlns="" xmlns:a16="http://schemas.microsoft.com/office/drawing/2014/main" id="{1F47B178-93D1-4BCE-B15C-A9F9D6252656}"/>
              </a:ext>
            </a:extLst>
          </p:cNvPr>
          <p:cNvSpPr/>
          <p:nvPr/>
        </p:nvSpPr>
        <p:spPr>
          <a:xfrm>
            <a:off x="2636168" y="1991298"/>
            <a:ext cx="7426894" cy="1308884"/>
          </a:xfrm>
          <a:prstGeom prst="rect">
            <a:avLst/>
          </a:prstGeom>
        </p:spPr>
        <p:txBody>
          <a:bodyPr wrap="square">
            <a:spAutoFit/>
          </a:bodyPr>
          <a:lstStyle/>
          <a:p>
            <a:pPr>
              <a:lnSpc>
                <a:spcPct val="150000"/>
              </a:lnSpc>
            </a:pPr>
            <a:r>
              <a:rPr lang="zh-CN" altLang="en-US" sz="2800" b="1" dirty="0">
                <a:solidFill>
                  <a:srgbClr val="2F5EB0"/>
                </a:solidFill>
                <a:latin typeface="微软雅黑" panose="020B0503020204020204" pitchFamily="34" charset="-122"/>
                <a:ea typeface="微软雅黑" panose="020B0503020204020204" pitchFamily="34" charset="-122"/>
              </a:rPr>
              <a:t>将假药、劣药、按假药论处、按劣药论处两类四种违法行为，</a:t>
            </a:r>
            <a:endParaRPr lang="en-US" altLang="zh-CN" sz="2800" b="1" dirty="0">
              <a:solidFill>
                <a:srgbClr val="2F5EB0"/>
              </a:solidFill>
              <a:latin typeface="微软雅黑" panose="020B0503020204020204" pitchFamily="34" charset="-122"/>
              <a:ea typeface="微软雅黑" panose="020B0503020204020204" pitchFamily="34" charset="-122"/>
            </a:endParaRPr>
          </a:p>
        </p:txBody>
      </p:sp>
      <p:sp>
        <p:nvSpPr>
          <p:cNvPr id="2" name="矩形 1">
            <a:extLst>
              <a:ext uri="{FF2B5EF4-FFF2-40B4-BE49-F238E27FC236}">
                <a16:creationId xmlns="" xmlns:a16="http://schemas.microsoft.com/office/drawing/2014/main" id="{1A62B525-5801-40FF-897D-AD135F5F5603}"/>
              </a:ext>
            </a:extLst>
          </p:cNvPr>
          <p:cNvSpPr/>
          <p:nvPr/>
        </p:nvSpPr>
        <p:spPr>
          <a:xfrm>
            <a:off x="5986327" y="1032435"/>
            <a:ext cx="535724" cy="923330"/>
          </a:xfrm>
          <a:prstGeom prst="rect">
            <a:avLst/>
          </a:prstGeom>
          <a:noFill/>
        </p:spPr>
        <p:txBody>
          <a:bodyPr wrap="none" lIns="91440" tIns="45720" rIns="91440" bIns="45720">
            <a:spAutoFit/>
          </a:bodyPr>
          <a:lstStyle/>
          <a:p>
            <a:pPr algn="ctr"/>
            <a:r>
              <a:rPr lang="en-US" altLang="zh-CN"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1</a:t>
            </a:r>
            <a:endParaRPr lang="zh-CN" altLang="en-US"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4" name="矩形 3">
            <a:extLst>
              <a:ext uri="{FF2B5EF4-FFF2-40B4-BE49-F238E27FC236}">
                <a16:creationId xmlns="" xmlns:a16="http://schemas.microsoft.com/office/drawing/2014/main" id="{92E8DE72-E6FE-4F49-8CC6-3F9F9928AD0E}"/>
              </a:ext>
            </a:extLst>
          </p:cNvPr>
          <p:cNvSpPr/>
          <p:nvPr/>
        </p:nvSpPr>
        <p:spPr>
          <a:xfrm>
            <a:off x="2655608" y="3429000"/>
            <a:ext cx="5491570" cy="1105239"/>
          </a:xfrm>
          <a:prstGeom prst="rect">
            <a:avLst/>
          </a:prstGeom>
          <a:solidFill>
            <a:schemeClr val="accent6">
              <a:lumMod val="40000"/>
              <a:lumOff val="60000"/>
            </a:schemeClr>
          </a:solidFill>
          <a:ln>
            <a:solidFill>
              <a:schemeClr val="accent6">
                <a:lumMod val="40000"/>
                <a:lumOff val="60000"/>
              </a:schemeClr>
            </a:solidFill>
          </a:ln>
        </p:spPr>
        <p:txBody>
          <a:bodyPr wrap="square">
            <a:spAutoFit/>
          </a:bodyPr>
          <a:lstStyle/>
          <a:p>
            <a:pPr>
              <a:lnSpc>
                <a:spcPct val="150000"/>
              </a:lnSpc>
            </a:pPr>
            <a:r>
              <a:rPr lang="zh-CN" altLang="en-US" sz="2800" b="1" dirty="0">
                <a:solidFill>
                  <a:srgbClr val="2F5EB0"/>
                </a:solidFill>
                <a:latin typeface="微软雅黑" panose="020B0503020204020204" pitchFamily="34" charset="-122"/>
                <a:ea typeface="微软雅黑" panose="020B0503020204020204" pitchFamily="34" charset="-122"/>
              </a:rPr>
              <a:t>调整为</a:t>
            </a:r>
            <a:r>
              <a:rPr lang="zh-CN" altLang="en-US" sz="2800" b="1" dirty="0">
                <a:solidFill>
                  <a:srgbClr val="FF0000"/>
                </a:solidFill>
                <a:latin typeface="微软雅黑" panose="020B0503020204020204" pitchFamily="34" charset="-122"/>
                <a:ea typeface="微软雅黑" panose="020B0503020204020204" pitchFamily="34" charset="-122"/>
              </a:rPr>
              <a:t>假药、劣药</a:t>
            </a:r>
            <a:r>
              <a:rPr lang="zh-CN" altLang="en-US" sz="2800" b="1" dirty="0">
                <a:solidFill>
                  <a:srgbClr val="2F5EB0"/>
                </a:solidFill>
                <a:latin typeface="微软雅黑" panose="020B0503020204020204" pitchFamily="34" charset="-122"/>
                <a:ea typeface="微软雅黑" panose="020B0503020204020204" pitchFamily="34" charset="-122"/>
              </a:rPr>
              <a:t>两种违法行为，</a:t>
            </a:r>
            <a:endParaRPr lang="en-US" altLang="zh-CN" sz="2800" b="1" dirty="0">
              <a:solidFill>
                <a:srgbClr val="2F5EB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None/>
            </a:pPr>
            <a:endParaRPr lang="en-US" altLang="zh-CN" b="1" dirty="0">
              <a:solidFill>
                <a:srgbClr val="2F5EB0"/>
              </a:solidFill>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 xmlns:a16="http://schemas.microsoft.com/office/drawing/2014/main" id="{A690F878-794A-40A1-BC8E-B60B510C8358}"/>
              </a:ext>
            </a:extLst>
          </p:cNvPr>
          <p:cNvSpPr/>
          <p:nvPr/>
        </p:nvSpPr>
        <p:spPr>
          <a:xfrm>
            <a:off x="2636168" y="4869160"/>
            <a:ext cx="7007046" cy="662554"/>
          </a:xfrm>
          <a:prstGeom prst="rect">
            <a:avLst/>
          </a:prstGeom>
        </p:spPr>
        <p:txBody>
          <a:bodyPr wrap="none">
            <a:spAutoFit/>
          </a:bodyPr>
          <a:lstStyle/>
          <a:p>
            <a:pPr>
              <a:lnSpc>
                <a:spcPct val="150000"/>
              </a:lnSpc>
              <a:buFont typeface="Wingdings" panose="05000000000000000000" pitchFamily="2" charset="2"/>
              <a:buNone/>
            </a:pPr>
            <a:r>
              <a:rPr lang="zh-CN" altLang="en-US" sz="2800" b="1" dirty="0">
                <a:solidFill>
                  <a:srgbClr val="FF0000"/>
                </a:solidFill>
                <a:latin typeface="微软雅黑" panose="020B0503020204020204" pitchFamily="34" charset="-122"/>
                <a:ea typeface="微软雅黑" panose="020B0503020204020204" pitchFamily="34" charset="-122"/>
              </a:rPr>
              <a:t>不再保留按假药论处和按劣药论处的概念。</a:t>
            </a:r>
          </a:p>
        </p:txBody>
      </p:sp>
    </p:spTree>
    <p:extLst>
      <p:ext uri="{BB962C8B-B14F-4D97-AF65-F5344CB8AC3E}">
        <p14:creationId xmlns="" xmlns:p14="http://schemas.microsoft.com/office/powerpoint/2010/main" val="3271305608"/>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5" name="矩形 14">
            <a:extLst>
              <a:ext uri="{FF2B5EF4-FFF2-40B4-BE49-F238E27FC236}">
                <a16:creationId xmlns="" xmlns:a16="http://schemas.microsoft.com/office/drawing/2014/main" id="{91866262-8991-4F29-B512-2AEF3EA5D5B7}"/>
              </a:ext>
            </a:extLst>
          </p:cNvPr>
          <p:cNvSpPr/>
          <p:nvPr/>
        </p:nvSpPr>
        <p:spPr>
          <a:xfrm>
            <a:off x="3360115" y="324528"/>
            <a:ext cx="5929828" cy="523220"/>
          </a:xfrm>
          <a:prstGeom prst="rect">
            <a:avLst/>
          </a:prstGeom>
        </p:spPr>
        <p:txBody>
          <a:bodyPr wrap="none">
            <a:spAutoFit/>
          </a:bodyPr>
          <a:lstStyle/>
          <a:p>
            <a:r>
              <a:rPr lang="zh-CN" altLang="en-US" sz="2800" b="1" dirty="0">
                <a:solidFill>
                  <a:srgbClr val="FF0000"/>
                </a:solidFill>
                <a:latin typeface="微软雅黑" panose="020B0503020204020204" pitchFamily="34" charset="-122"/>
                <a:ea typeface="微软雅黑" panose="020B0503020204020204" pitchFamily="34" charset="-122"/>
              </a:rPr>
              <a:t>按照药品功效重新界定假药劣药范围</a:t>
            </a:r>
          </a:p>
        </p:txBody>
      </p:sp>
      <p:sp>
        <p:nvSpPr>
          <p:cNvPr id="2" name="矩形 1">
            <a:extLst>
              <a:ext uri="{FF2B5EF4-FFF2-40B4-BE49-F238E27FC236}">
                <a16:creationId xmlns="" xmlns:a16="http://schemas.microsoft.com/office/drawing/2014/main" id="{375DD678-E0A6-47F5-835D-F7C13E225CB8}"/>
              </a:ext>
            </a:extLst>
          </p:cNvPr>
          <p:cNvSpPr/>
          <p:nvPr/>
        </p:nvSpPr>
        <p:spPr>
          <a:xfrm>
            <a:off x="552971" y="1351804"/>
            <a:ext cx="10873208" cy="4524315"/>
          </a:xfrm>
          <a:prstGeom prst="rect">
            <a:avLst/>
          </a:prstGeom>
        </p:spPr>
        <p:txBody>
          <a:bodyPr wrap="square">
            <a:spAutoFit/>
          </a:bodyPr>
          <a:lstStyle/>
          <a:p>
            <a:pPr algn="ctr">
              <a:lnSpc>
                <a:spcPct val="150000"/>
              </a:lnSpc>
              <a:buFont typeface="Wingdings" panose="05000000000000000000" pitchFamily="2" charset="2"/>
              <a:buNone/>
            </a:pPr>
            <a:r>
              <a:rPr lang="zh-CN" altLang="en-US" sz="2400" b="1" dirty="0" smtClean="0">
                <a:solidFill>
                  <a:srgbClr val="0E1A40"/>
                </a:solidFill>
                <a:latin typeface="微软雅黑" pitchFamily="34" charset="-122"/>
                <a:ea typeface="微软雅黑" pitchFamily="34" charset="-122"/>
              </a:rPr>
              <a:t>   对</a:t>
            </a:r>
            <a:r>
              <a:rPr lang="zh-CN" altLang="en-US" sz="2400" b="1" dirty="0">
                <a:solidFill>
                  <a:srgbClr val="0E1A40"/>
                </a:solidFill>
                <a:latin typeface="微软雅黑" pitchFamily="34" charset="-122"/>
                <a:ea typeface="微软雅黑" pitchFamily="34" charset="-122"/>
              </a:rPr>
              <a:t>原按假药论处、按劣药论处情形中</a:t>
            </a:r>
            <a:endParaRPr lang="en-US" altLang="zh-CN" sz="2400" b="1" dirty="0">
              <a:solidFill>
                <a:srgbClr val="0E1A40"/>
              </a:solidFill>
              <a:latin typeface="微软雅黑" pitchFamily="34" charset="-122"/>
              <a:ea typeface="微软雅黑" pitchFamily="34" charset="-122"/>
            </a:endParaRPr>
          </a:p>
          <a:p>
            <a:pPr algn="ctr">
              <a:lnSpc>
                <a:spcPct val="150000"/>
              </a:lnSpc>
              <a:buFont typeface="Wingdings" panose="05000000000000000000" pitchFamily="2" charset="2"/>
              <a:buNone/>
            </a:pPr>
            <a:r>
              <a:rPr lang="zh-CN" altLang="en-US" sz="2400" b="1" dirty="0">
                <a:solidFill>
                  <a:srgbClr val="0E1A40"/>
                </a:solidFill>
                <a:latin typeface="微软雅黑" pitchFamily="34" charset="-122"/>
                <a:ea typeface="微软雅黑" pitchFamily="34" charset="-122"/>
              </a:rPr>
              <a:t>     国务院药品监督管理部门禁止使用的药品</a:t>
            </a:r>
            <a:endParaRPr lang="en-US" altLang="zh-CN" sz="2400" b="1" dirty="0">
              <a:solidFill>
                <a:srgbClr val="0E1A40"/>
              </a:solidFill>
              <a:latin typeface="微软雅黑" pitchFamily="34" charset="-122"/>
              <a:ea typeface="微软雅黑" pitchFamily="34" charset="-122"/>
            </a:endParaRPr>
          </a:p>
          <a:p>
            <a:pPr algn="ctr">
              <a:lnSpc>
                <a:spcPct val="150000"/>
              </a:lnSpc>
              <a:buFont typeface="Wingdings" panose="05000000000000000000" pitchFamily="2" charset="2"/>
              <a:buNone/>
            </a:pPr>
            <a:r>
              <a:rPr lang="zh-CN" altLang="en-US" sz="2400" b="1" dirty="0">
                <a:solidFill>
                  <a:srgbClr val="0E1A40"/>
                </a:solidFill>
                <a:latin typeface="微软雅黑" pitchFamily="34" charset="-122"/>
                <a:ea typeface="微软雅黑" pitchFamily="34" charset="-122"/>
              </a:rPr>
              <a:t>    必须批准而未经批准</a:t>
            </a:r>
            <a:r>
              <a:rPr lang="zh-CN" altLang="en-US" sz="2400" b="1" dirty="0" smtClean="0">
                <a:solidFill>
                  <a:srgbClr val="0E1A40"/>
                </a:solidFill>
                <a:latin typeface="微软雅黑" pitchFamily="34" charset="-122"/>
                <a:ea typeface="微软雅黑" pitchFamily="34" charset="-122"/>
              </a:rPr>
              <a:t>生产、进口</a:t>
            </a:r>
            <a:r>
              <a:rPr lang="zh-CN" altLang="en-US" sz="2400" b="1" dirty="0">
                <a:solidFill>
                  <a:srgbClr val="0E1A40"/>
                </a:solidFill>
                <a:latin typeface="微软雅黑" pitchFamily="34" charset="-122"/>
                <a:ea typeface="微软雅黑" pitchFamily="34" charset="-122"/>
              </a:rPr>
              <a:t>的</a:t>
            </a:r>
            <a:r>
              <a:rPr lang="zh-CN" altLang="en-US" sz="2400" b="1" dirty="0" smtClean="0">
                <a:solidFill>
                  <a:srgbClr val="0E1A40"/>
                </a:solidFill>
                <a:latin typeface="微软雅黑" pitchFamily="34" charset="-122"/>
                <a:ea typeface="微软雅黑" pitchFamily="34" charset="-122"/>
              </a:rPr>
              <a:t>药品（第一百二十四条）</a:t>
            </a:r>
            <a:endParaRPr lang="en-US" altLang="zh-CN" sz="2400" b="1" dirty="0">
              <a:solidFill>
                <a:srgbClr val="0E1A40"/>
              </a:solidFill>
              <a:latin typeface="微软雅黑" pitchFamily="34" charset="-122"/>
              <a:ea typeface="微软雅黑" pitchFamily="34" charset="-122"/>
            </a:endParaRPr>
          </a:p>
          <a:p>
            <a:pPr algn="ctr">
              <a:lnSpc>
                <a:spcPct val="150000"/>
              </a:lnSpc>
              <a:buFont typeface="Wingdings" panose="05000000000000000000" pitchFamily="2" charset="2"/>
              <a:buNone/>
            </a:pPr>
            <a:r>
              <a:rPr lang="en-US" altLang="zh-CN" sz="2400" b="1" dirty="0">
                <a:solidFill>
                  <a:srgbClr val="0E1A40"/>
                </a:solidFill>
                <a:latin typeface="微软雅黑" pitchFamily="34" charset="-122"/>
                <a:ea typeface="微软雅黑" pitchFamily="34" charset="-122"/>
              </a:rPr>
              <a:t>   </a:t>
            </a:r>
            <a:r>
              <a:rPr lang="zh-CN" altLang="en-US" sz="2400" b="1" dirty="0">
                <a:solidFill>
                  <a:srgbClr val="0E1A40"/>
                </a:solidFill>
                <a:latin typeface="微软雅黑" pitchFamily="34" charset="-122"/>
                <a:ea typeface="微软雅黑" pitchFamily="34" charset="-122"/>
              </a:rPr>
              <a:t>必须检验而未经检验即销售的药品</a:t>
            </a:r>
            <a:endParaRPr lang="en-US" altLang="zh-CN" sz="2400" b="1" dirty="0">
              <a:solidFill>
                <a:srgbClr val="0E1A40"/>
              </a:solidFill>
              <a:latin typeface="微软雅黑" pitchFamily="34" charset="-122"/>
              <a:ea typeface="微软雅黑" pitchFamily="34" charset="-122"/>
            </a:endParaRPr>
          </a:p>
          <a:p>
            <a:pPr algn="ctr">
              <a:lnSpc>
                <a:spcPct val="150000"/>
              </a:lnSpc>
              <a:buFont typeface="Wingdings" panose="05000000000000000000" pitchFamily="2" charset="2"/>
              <a:buNone/>
            </a:pPr>
            <a:r>
              <a:rPr lang="zh-CN" altLang="en-US" sz="2400" b="1" dirty="0">
                <a:solidFill>
                  <a:srgbClr val="0E1A40"/>
                </a:solidFill>
                <a:latin typeface="微软雅黑" pitchFamily="34" charset="-122"/>
                <a:ea typeface="微软雅黑" pitchFamily="34" charset="-122"/>
              </a:rPr>
              <a:t>    使用必须批准而未经批准的原料药生产的药品</a:t>
            </a:r>
            <a:endParaRPr lang="en-US" altLang="zh-CN" sz="2400" b="1" dirty="0">
              <a:solidFill>
                <a:srgbClr val="0E1A40"/>
              </a:solidFill>
              <a:latin typeface="微软雅黑" pitchFamily="34" charset="-122"/>
              <a:ea typeface="微软雅黑" pitchFamily="34" charset="-122"/>
            </a:endParaRPr>
          </a:p>
          <a:p>
            <a:pPr algn="ctr">
              <a:lnSpc>
                <a:spcPct val="150000"/>
              </a:lnSpc>
              <a:buFont typeface="Wingdings" panose="05000000000000000000" pitchFamily="2" charset="2"/>
              <a:buNone/>
            </a:pPr>
            <a:r>
              <a:rPr lang="zh-CN" altLang="en-US" sz="2400" b="1" dirty="0">
                <a:solidFill>
                  <a:srgbClr val="0E1A40"/>
                </a:solidFill>
                <a:latin typeface="微软雅黑" pitchFamily="34" charset="-122"/>
                <a:ea typeface="微软雅黑" pitchFamily="34" charset="-122"/>
              </a:rPr>
              <a:t>   </a:t>
            </a:r>
            <a:r>
              <a:rPr lang="zh-CN" altLang="en-US" sz="2400" b="1" dirty="0" smtClean="0">
                <a:solidFill>
                  <a:srgbClr val="0E1A40"/>
                </a:solidFill>
                <a:latin typeface="微软雅黑" pitchFamily="34" charset="-122"/>
                <a:ea typeface="微软雅黑" pitchFamily="34" charset="-122"/>
              </a:rPr>
              <a:t>    </a:t>
            </a:r>
            <a:r>
              <a:rPr lang="zh-CN" altLang="en-US" sz="2400" b="1" dirty="0">
                <a:solidFill>
                  <a:srgbClr val="0E1A40"/>
                </a:solidFill>
                <a:latin typeface="微软雅黑" pitchFamily="34" charset="-122"/>
                <a:ea typeface="微软雅黑" pitchFamily="34" charset="-122"/>
              </a:rPr>
              <a:t>使用未经批准的直接接触药品的包装材料和容器生产的</a:t>
            </a:r>
            <a:r>
              <a:rPr lang="zh-CN" altLang="en-US" sz="2400" b="1" dirty="0" smtClean="0">
                <a:solidFill>
                  <a:srgbClr val="0E1A40"/>
                </a:solidFill>
                <a:latin typeface="微软雅黑" pitchFamily="34" charset="-122"/>
                <a:ea typeface="微软雅黑" pitchFamily="34" charset="-122"/>
              </a:rPr>
              <a:t>药品</a:t>
            </a:r>
            <a:endParaRPr lang="en-US" altLang="zh-CN" sz="2400" b="1" dirty="0" smtClean="0">
              <a:solidFill>
                <a:srgbClr val="0E1A40"/>
              </a:solidFill>
              <a:latin typeface="微软雅黑" pitchFamily="34" charset="-122"/>
              <a:ea typeface="微软雅黑" pitchFamily="34" charset="-122"/>
            </a:endParaRPr>
          </a:p>
          <a:p>
            <a:pPr algn="ctr">
              <a:lnSpc>
                <a:spcPct val="150000"/>
              </a:lnSpc>
              <a:buFont typeface="Wingdings" panose="05000000000000000000" pitchFamily="2" charset="2"/>
              <a:buNone/>
            </a:pPr>
            <a:r>
              <a:rPr lang="zh-CN" altLang="en-US" sz="2400" b="1" dirty="0" smtClean="0">
                <a:solidFill>
                  <a:srgbClr val="FF0000"/>
                </a:solidFill>
                <a:latin typeface="微软雅黑" pitchFamily="34" charset="-122"/>
                <a:ea typeface="微软雅黑" pitchFamily="34" charset="-122"/>
              </a:rPr>
              <a:t>单独设定法律条款</a:t>
            </a:r>
            <a:endParaRPr lang="en-US" altLang="zh-CN" sz="2400" b="1" dirty="0" smtClean="0">
              <a:solidFill>
                <a:srgbClr val="0E1A40"/>
              </a:solidFill>
              <a:latin typeface="微软雅黑" pitchFamily="34" charset="-122"/>
              <a:ea typeface="微软雅黑" pitchFamily="34" charset="-122"/>
            </a:endParaRPr>
          </a:p>
          <a:p>
            <a:pPr>
              <a:lnSpc>
                <a:spcPct val="150000"/>
              </a:lnSpc>
              <a:buFont typeface="Wingdings" panose="05000000000000000000" pitchFamily="2" charset="2"/>
              <a:buNone/>
            </a:pPr>
            <a:r>
              <a:rPr lang="en-US" altLang="zh-CN" sz="2400" b="1" dirty="0" smtClean="0">
                <a:solidFill>
                  <a:srgbClr val="2F5EB0"/>
                </a:solidFill>
                <a:latin typeface="微软雅黑" pitchFamily="34" charset="-122"/>
                <a:ea typeface="微软雅黑" pitchFamily="34" charset="-122"/>
              </a:rPr>
              <a:t>       </a:t>
            </a:r>
            <a:endParaRPr lang="zh-CN" altLang="en-US" sz="2400" b="1" dirty="0">
              <a:solidFill>
                <a:srgbClr val="2F5EB0"/>
              </a:solidFill>
              <a:latin typeface="微软雅黑" pitchFamily="34" charset="-122"/>
              <a:ea typeface="微软雅黑" pitchFamily="34" charset="-122"/>
            </a:endParaRPr>
          </a:p>
        </p:txBody>
      </p:sp>
      <p:sp>
        <p:nvSpPr>
          <p:cNvPr id="11" name="矩形 10">
            <a:extLst>
              <a:ext uri="{FF2B5EF4-FFF2-40B4-BE49-F238E27FC236}">
                <a16:creationId xmlns="" xmlns:a16="http://schemas.microsoft.com/office/drawing/2014/main" id="{12D84F2B-B5E7-48E8-B618-F866A9E17869}"/>
              </a:ext>
            </a:extLst>
          </p:cNvPr>
          <p:cNvSpPr/>
          <p:nvPr/>
        </p:nvSpPr>
        <p:spPr>
          <a:xfrm>
            <a:off x="369996" y="1080288"/>
            <a:ext cx="11344215" cy="4941000"/>
          </a:xfrm>
          <a:prstGeom prst="rect">
            <a:avLst/>
          </a:prstGeom>
          <a:noFill/>
          <a:ln w="38100">
            <a:solidFill>
              <a:srgbClr val="92D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 xmlns:a16="http://schemas.microsoft.com/office/drawing/2014/main" id="{C49617A2-7576-4381-B2FA-F58E86D7D0AD}"/>
              </a:ext>
            </a:extLst>
          </p:cNvPr>
          <p:cNvSpPr/>
          <p:nvPr/>
        </p:nvSpPr>
        <p:spPr>
          <a:xfrm>
            <a:off x="5892156" y="657599"/>
            <a:ext cx="535724" cy="923330"/>
          </a:xfrm>
          <a:prstGeom prst="rect">
            <a:avLst/>
          </a:prstGeom>
          <a:noFill/>
        </p:spPr>
        <p:txBody>
          <a:bodyPr wrap="none" lIns="91440" tIns="45720" rIns="91440" bIns="45720">
            <a:spAutoFit/>
          </a:bodyPr>
          <a:lstStyle/>
          <a:p>
            <a:pPr algn="ctr"/>
            <a:r>
              <a:rPr lang="en-US" altLang="zh-CN"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2</a:t>
            </a:r>
            <a:endParaRPr lang="zh-CN" altLang="en-US"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3" name="矩形 2">
            <a:extLst>
              <a:ext uri="{FF2B5EF4-FFF2-40B4-BE49-F238E27FC236}">
                <a16:creationId xmlns="" xmlns:a16="http://schemas.microsoft.com/office/drawing/2014/main" id="{A6456F0D-F4DC-4984-AF3F-47E6D01D5C6F}"/>
              </a:ext>
            </a:extLst>
          </p:cNvPr>
          <p:cNvSpPr/>
          <p:nvPr/>
        </p:nvSpPr>
        <p:spPr>
          <a:xfrm>
            <a:off x="8473851" y="5229200"/>
            <a:ext cx="8424935" cy="461665"/>
          </a:xfrm>
          <a:prstGeom prst="rect">
            <a:avLst/>
          </a:prstGeom>
          <a:solidFill>
            <a:schemeClr val="accent6">
              <a:lumMod val="40000"/>
              <a:lumOff val="60000"/>
            </a:schemeClr>
          </a:solidFill>
        </p:spPr>
        <p:txBody>
          <a:bodyPr wrap="square">
            <a:spAutoFit/>
          </a:bodyPr>
          <a:lstStyle/>
          <a:p>
            <a:endParaRPr lang="zh-CN" altLang="en-US" sz="2400" b="1" dirty="0">
              <a:solidFill>
                <a:srgbClr val="0070C0"/>
              </a:solidFill>
              <a:latin typeface="微软雅黑" pitchFamily="34" charset="-122"/>
              <a:ea typeface="微软雅黑" pitchFamily="34" charset="-122"/>
            </a:endParaRPr>
          </a:p>
        </p:txBody>
      </p:sp>
    </p:spTree>
    <p:extLst>
      <p:ext uri="{BB962C8B-B14F-4D97-AF65-F5344CB8AC3E}">
        <p14:creationId xmlns="" xmlns:p14="http://schemas.microsoft.com/office/powerpoint/2010/main" val="2093168398"/>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0" name="矩形: 圆角 19">
            <a:extLst>
              <a:ext uri="{FF2B5EF4-FFF2-40B4-BE49-F238E27FC236}">
                <a16:creationId xmlns="" xmlns:a16="http://schemas.microsoft.com/office/drawing/2014/main" id="{3B4B5171-537B-4436-ABC8-6A2CA9E2A83C}"/>
              </a:ext>
            </a:extLst>
          </p:cNvPr>
          <p:cNvSpPr/>
          <p:nvPr/>
        </p:nvSpPr>
        <p:spPr>
          <a:xfrm>
            <a:off x="1705099" y="1162991"/>
            <a:ext cx="9073008" cy="5074321"/>
          </a:xfrm>
          <a:prstGeom prst="roundRect">
            <a:avLst/>
          </a:prstGeom>
          <a:noFill/>
          <a:ln>
            <a:solidFill>
              <a:srgbClr val="0D6FB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
            <a:extLst>
              <a:ext uri="{FF2B5EF4-FFF2-40B4-BE49-F238E27FC236}">
                <a16:creationId xmlns="" xmlns:a16="http://schemas.microsoft.com/office/drawing/2014/main" id="{F47C3F5C-97AA-4FDA-94A8-D25520E89A6F}"/>
              </a:ext>
            </a:extLst>
          </p:cNvPr>
          <p:cNvSpPr>
            <a:spLocks noChangeArrowheads="1"/>
          </p:cNvSpPr>
          <p:nvPr/>
        </p:nvSpPr>
        <p:spPr bwMode="auto">
          <a:xfrm>
            <a:off x="2281361" y="1512371"/>
            <a:ext cx="8280524" cy="46166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buFont typeface="Wingdings" panose="05000000000000000000" pitchFamily="2" charset="2"/>
              <a:buNone/>
            </a:pPr>
            <a:r>
              <a:rPr lang="en-US" altLang="zh-CN" sz="2000" b="1" dirty="0">
                <a:solidFill>
                  <a:srgbClr val="2F5EB0"/>
                </a:solidFill>
                <a:latin typeface="微软雅黑" panose="020B0503020204020204" pitchFamily="34" charset="-122"/>
                <a:ea typeface="微软雅黑" panose="020B0503020204020204" pitchFamily="34" charset="-122"/>
              </a:rPr>
              <a:t>《</a:t>
            </a:r>
            <a:r>
              <a:rPr lang="zh-CN" altLang="en-US" sz="2000" b="1" dirty="0">
                <a:solidFill>
                  <a:srgbClr val="2F5EB0"/>
                </a:solidFill>
                <a:latin typeface="微软雅黑" panose="020B0503020204020204" pitchFamily="34" charset="-122"/>
                <a:ea typeface="微软雅黑" panose="020B0503020204020204" pitchFamily="34" charset="-122"/>
              </a:rPr>
              <a:t>药品管理法</a:t>
            </a:r>
            <a:r>
              <a:rPr lang="en-US" altLang="zh-CN" sz="2000" b="1" dirty="0">
                <a:solidFill>
                  <a:srgbClr val="2F5EB0"/>
                </a:solidFill>
                <a:latin typeface="微软雅黑" panose="020B0503020204020204" pitchFamily="34" charset="-122"/>
                <a:ea typeface="微软雅黑" panose="020B0503020204020204" pitchFamily="34" charset="-122"/>
              </a:rPr>
              <a:t>》</a:t>
            </a:r>
            <a:r>
              <a:rPr lang="zh-CN" altLang="en-US" sz="2000" b="1" dirty="0">
                <a:solidFill>
                  <a:srgbClr val="2F5EB0"/>
                </a:solidFill>
                <a:latin typeface="微软雅黑" panose="020B0503020204020204" pitchFamily="34" charset="-122"/>
                <a:ea typeface="微软雅黑" panose="020B0503020204020204" pitchFamily="34" charset="-122"/>
              </a:rPr>
              <a:t>第</a:t>
            </a:r>
            <a:r>
              <a:rPr lang="en-US" altLang="zh-CN" sz="2000" b="1" dirty="0">
                <a:solidFill>
                  <a:srgbClr val="2F5EB0"/>
                </a:solidFill>
                <a:latin typeface="微软雅黑" panose="020B0503020204020204" pitchFamily="34" charset="-122"/>
                <a:ea typeface="微软雅黑" panose="020B0503020204020204" pitchFamily="34" charset="-122"/>
              </a:rPr>
              <a:t>48</a:t>
            </a:r>
            <a:r>
              <a:rPr lang="zh-CN" altLang="en-US" sz="2000" b="1" dirty="0">
                <a:solidFill>
                  <a:srgbClr val="2F5EB0"/>
                </a:solidFill>
                <a:latin typeface="微软雅黑" panose="020B0503020204020204" pitchFamily="34" charset="-122"/>
                <a:ea typeface="微软雅黑" panose="020B0503020204020204" pitchFamily="34" charset="-122"/>
              </a:rPr>
              <a:t>条规定，禁止生产、销售假药。</a:t>
            </a:r>
            <a:endParaRPr lang="en-US" altLang="zh-CN" sz="2000" b="1" dirty="0">
              <a:solidFill>
                <a:srgbClr val="2F5EB0"/>
              </a:solidFill>
              <a:latin typeface="微软雅黑" panose="020B0503020204020204" pitchFamily="34" charset="-122"/>
              <a:ea typeface="微软雅黑" panose="020B0503020204020204" pitchFamily="34" charset="-122"/>
            </a:endParaRPr>
          </a:p>
          <a:p>
            <a:pPr eaLnBrk="1" hangingPunct="1">
              <a:lnSpc>
                <a:spcPct val="150000"/>
              </a:lnSpc>
              <a:buFont typeface="Wingdings" panose="05000000000000000000" pitchFamily="2" charset="2"/>
              <a:buNone/>
            </a:pPr>
            <a:r>
              <a:rPr lang="en-US" altLang="zh-CN" sz="2000" b="1" dirty="0">
                <a:solidFill>
                  <a:srgbClr val="2F5EB0"/>
                </a:solidFill>
                <a:latin typeface="微软雅黑" panose="020B0503020204020204" pitchFamily="34" charset="-122"/>
                <a:ea typeface="微软雅黑" panose="020B0503020204020204" pitchFamily="34" charset="-122"/>
              </a:rPr>
              <a:t>  </a:t>
            </a:r>
            <a:r>
              <a:rPr lang="zh-CN" altLang="en-US" sz="2000" b="1" dirty="0">
                <a:solidFill>
                  <a:srgbClr val="2F5EB0"/>
                </a:solidFill>
                <a:latin typeface="微软雅黑" panose="020B0503020204020204" pitchFamily="34" charset="-122"/>
                <a:ea typeface="微软雅黑" panose="020B0503020204020204" pitchFamily="34" charset="-122"/>
              </a:rPr>
              <a:t>有下列情形之一的，为假药：</a:t>
            </a:r>
            <a:endParaRPr lang="en-US" altLang="zh-CN" sz="2000" b="1" dirty="0">
              <a:solidFill>
                <a:srgbClr val="2F5EB0"/>
              </a:solidFill>
              <a:latin typeface="微软雅黑" panose="020B0503020204020204" pitchFamily="34" charset="-122"/>
              <a:ea typeface="微软雅黑" panose="020B0503020204020204" pitchFamily="34" charset="-122"/>
            </a:endParaRPr>
          </a:p>
          <a:p>
            <a:pPr eaLnBrk="1" hangingPunct="1">
              <a:lnSpc>
                <a:spcPct val="150000"/>
              </a:lnSpc>
              <a:buFont typeface="Wingdings" panose="05000000000000000000" pitchFamily="2" charset="2"/>
              <a:buNone/>
            </a:pPr>
            <a:r>
              <a:rPr lang="zh-CN" altLang="en-US" sz="2000" b="1" dirty="0">
                <a:solidFill>
                  <a:srgbClr val="2F5EB0"/>
                </a:solidFill>
                <a:latin typeface="微软雅黑" panose="020B0503020204020204" pitchFamily="34" charset="-122"/>
                <a:ea typeface="微软雅黑" panose="020B0503020204020204" pitchFamily="34" charset="-122"/>
              </a:rPr>
              <a:t>（</a:t>
            </a:r>
            <a:r>
              <a:rPr lang="en-US" altLang="zh-CN" sz="2000" b="1" dirty="0">
                <a:solidFill>
                  <a:srgbClr val="2F5EB0"/>
                </a:solidFill>
                <a:latin typeface="微软雅黑" panose="020B0503020204020204" pitchFamily="34" charset="-122"/>
                <a:ea typeface="微软雅黑" panose="020B0503020204020204" pitchFamily="34" charset="-122"/>
              </a:rPr>
              <a:t>1</a:t>
            </a:r>
            <a:r>
              <a:rPr lang="zh-CN" altLang="en-US" sz="2000" b="1" dirty="0">
                <a:solidFill>
                  <a:srgbClr val="2F5EB0"/>
                </a:solidFill>
                <a:latin typeface="微软雅黑" panose="020B0503020204020204" pitchFamily="34" charset="-122"/>
                <a:ea typeface="微软雅黑" panose="020B0503020204020204" pitchFamily="34" charset="-122"/>
              </a:rPr>
              <a:t>）药品所含</a:t>
            </a:r>
            <a:r>
              <a:rPr lang="zh-CN" altLang="en-US" sz="2000" b="1" dirty="0">
                <a:solidFill>
                  <a:srgbClr val="FF0000"/>
                </a:solidFill>
                <a:latin typeface="微软雅黑" panose="020B0503020204020204" pitchFamily="34" charset="-122"/>
                <a:ea typeface="微软雅黑" panose="020B0503020204020204" pitchFamily="34" charset="-122"/>
              </a:rPr>
              <a:t>成份与国家药品标准规定的成份</a:t>
            </a:r>
            <a:r>
              <a:rPr lang="zh-CN" altLang="en-US" sz="2000" b="1" dirty="0">
                <a:solidFill>
                  <a:srgbClr val="2F5EB0"/>
                </a:solidFill>
                <a:latin typeface="微软雅黑" panose="020B0503020204020204" pitchFamily="34" charset="-122"/>
                <a:ea typeface="微软雅黑" panose="020B0503020204020204" pitchFamily="34" charset="-122"/>
              </a:rPr>
              <a:t>不符的；</a:t>
            </a:r>
            <a:endParaRPr lang="en-US" altLang="zh-CN" sz="2000" b="1" dirty="0">
              <a:solidFill>
                <a:srgbClr val="2F5EB0"/>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000" b="1" dirty="0">
                <a:solidFill>
                  <a:srgbClr val="2F5EB0"/>
                </a:solidFill>
                <a:latin typeface="微软雅黑" panose="020B0503020204020204" pitchFamily="34" charset="-122"/>
                <a:ea typeface="微软雅黑" panose="020B0503020204020204" pitchFamily="34" charset="-122"/>
              </a:rPr>
              <a:t>（</a:t>
            </a:r>
            <a:r>
              <a:rPr lang="en-US" altLang="zh-CN" sz="2000" b="1" dirty="0">
                <a:solidFill>
                  <a:srgbClr val="2F5EB0"/>
                </a:solidFill>
                <a:latin typeface="微软雅黑" panose="020B0503020204020204" pitchFamily="34" charset="-122"/>
                <a:ea typeface="微软雅黑" panose="020B0503020204020204" pitchFamily="34" charset="-122"/>
              </a:rPr>
              <a:t>2</a:t>
            </a:r>
            <a:r>
              <a:rPr lang="zh-CN" altLang="en-US" sz="2000" b="1" dirty="0">
                <a:solidFill>
                  <a:srgbClr val="2F5EB0"/>
                </a:solidFill>
                <a:latin typeface="微软雅黑" panose="020B0503020204020204" pitchFamily="34" charset="-122"/>
                <a:ea typeface="微软雅黑" panose="020B0503020204020204" pitchFamily="34" charset="-122"/>
              </a:rPr>
              <a:t>）以</a:t>
            </a:r>
            <a:r>
              <a:rPr lang="zh-CN" altLang="en-US" sz="2000" b="1" dirty="0">
                <a:latin typeface="微软雅黑" panose="020B0503020204020204" pitchFamily="34" charset="-122"/>
                <a:ea typeface="微软雅黑" panose="020B0503020204020204" pitchFamily="34" charset="-122"/>
              </a:rPr>
              <a:t>非药品冒充药品</a:t>
            </a:r>
            <a:r>
              <a:rPr lang="zh-CN" altLang="en-US" sz="2000" b="1" dirty="0">
                <a:solidFill>
                  <a:srgbClr val="2F5EB0"/>
                </a:solidFill>
                <a:latin typeface="微软雅黑" panose="020B0503020204020204" pitchFamily="34" charset="-122"/>
                <a:ea typeface="微软雅黑" panose="020B0503020204020204" pitchFamily="34" charset="-122"/>
              </a:rPr>
              <a:t>或者以</a:t>
            </a:r>
            <a:r>
              <a:rPr lang="zh-CN" altLang="en-US" sz="2000" b="1" dirty="0">
                <a:latin typeface="微软雅黑" panose="020B0503020204020204" pitchFamily="34" charset="-122"/>
                <a:ea typeface="微软雅黑" panose="020B0503020204020204" pitchFamily="34" charset="-122"/>
              </a:rPr>
              <a:t>他种药品冒充此种药品</a:t>
            </a:r>
            <a:r>
              <a:rPr lang="zh-CN" altLang="en-US" sz="2000" b="1" dirty="0">
                <a:solidFill>
                  <a:srgbClr val="2F5EB0"/>
                </a:solidFill>
                <a:latin typeface="微软雅黑" panose="020B0503020204020204" pitchFamily="34" charset="-122"/>
                <a:ea typeface="微软雅黑" panose="020B0503020204020204" pitchFamily="34" charset="-122"/>
              </a:rPr>
              <a:t>的。</a:t>
            </a:r>
            <a:endParaRPr lang="en-US" altLang="zh-CN" sz="2000" b="1" dirty="0">
              <a:solidFill>
                <a:srgbClr val="2F5EB0"/>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en-US" altLang="zh-CN" sz="2000" b="1" dirty="0">
                <a:solidFill>
                  <a:srgbClr val="2F5EB0"/>
                </a:solidFill>
                <a:latin typeface="微软雅黑" panose="020B0503020204020204" pitchFamily="34" charset="-122"/>
                <a:ea typeface="微软雅黑" panose="020B0503020204020204" pitchFamily="34" charset="-122"/>
              </a:rPr>
              <a:t> </a:t>
            </a:r>
            <a:r>
              <a:rPr lang="zh-CN" altLang="en-US" sz="2000" b="1" dirty="0">
                <a:solidFill>
                  <a:srgbClr val="FF0000"/>
                </a:solidFill>
                <a:latin typeface="微软雅黑" panose="020B0503020204020204" pitchFamily="34" charset="-122"/>
                <a:ea typeface="微软雅黑" panose="020B0503020204020204" pitchFamily="34" charset="-122"/>
              </a:rPr>
              <a:t>有下列情形之一的药品，按假药论处：</a:t>
            </a:r>
            <a:endParaRPr lang="en-US" altLang="zh-CN" sz="2000" b="1" dirty="0">
              <a:solidFill>
                <a:srgbClr val="FF0000"/>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000" b="1" dirty="0">
                <a:latin typeface="微软雅黑" panose="020B0503020204020204" pitchFamily="34" charset="-122"/>
                <a:ea typeface="微软雅黑" panose="020B0503020204020204" pitchFamily="34" charset="-122"/>
              </a:rPr>
              <a:t>（</a:t>
            </a:r>
            <a:r>
              <a:rPr lang="en-US" altLang="zh-CN" sz="2000" b="1" dirty="0">
                <a:solidFill>
                  <a:srgbClr val="2F5EB0"/>
                </a:solidFill>
                <a:latin typeface="微软雅黑" panose="020B0503020204020204" pitchFamily="34" charset="-122"/>
                <a:ea typeface="微软雅黑" panose="020B0503020204020204" pitchFamily="34" charset="-122"/>
              </a:rPr>
              <a:t>1</a:t>
            </a:r>
            <a:r>
              <a:rPr lang="zh-CN" altLang="en-US" sz="2000" b="1" dirty="0">
                <a:solidFill>
                  <a:srgbClr val="2F5EB0"/>
                </a:solidFill>
                <a:latin typeface="微软雅黑" panose="020B0503020204020204" pitchFamily="34" charset="-122"/>
                <a:ea typeface="微软雅黑" panose="020B0503020204020204" pitchFamily="34" charset="-122"/>
              </a:rPr>
              <a:t>）国务院药品监督管理部门规定禁止使用的；</a:t>
            </a:r>
            <a:endParaRPr lang="en-US" altLang="zh-CN" sz="2000" b="1" dirty="0">
              <a:solidFill>
                <a:srgbClr val="2F5EB0"/>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000" b="1" dirty="0">
                <a:solidFill>
                  <a:srgbClr val="2F5EB0"/>
                </a:solidFill>
                <a:latin typeface="微软雅黑" panose="020B0503020204020204" pitchFamily="34" charset="-122"/>
                <a:ea typeface="微软雅黑" panose="020B0503020204020204" pitchFamily="34" charset="-122"/>
              </a:rPr>
              <a:t>（</a:t>
            </a:r>
            <a:r>
              <a:rPr lang="en-US" altLang="zh-CN" sz="2000" b="1" dirty="0">
                <a:solidFill>
                  <a:srgbClr val="2F5EB0"/>
                </a:solidFill>
                <a:latin typeface="微软雅黑" panose="020B0503020204020204" pitchFamily="34" charset="-122"/>
                <a:ea typeface="微软雅黑" panose="020B0503020204020204" pitchFamily="34" charset="-122"/>
              </a:rPr>
              <a:t>2</a:t>
            </a:r>
            <a:r>
              <a:rPr lang="zh-CN" altLang="en-US" sz="2000" b="1" dirty="0">
                <a:solidFill>
                  <a:srgbClr val="2F5EB0"/>
                </a:solidFill>
                <a:latin typeface="微软雅黑" panose="020B0503020204020204" pitchFamily="34" charset="-122"/>
                <a:ea typeface="微软雅黑" panose="020B0503020204020204" pitchFamily="34" charset="-122"/>
              </a:rPr>
              <a:t>）依照本法必须批准而未经批准生产、进口，或者依照本法必须检验而未经检验即销售的；</a:t>
            </a:r>
            <a:endParaRPr lang="en-US" altLang="zh-CN" sz="2000" b="1" dirty="0">
              <a:solidFill>
                <a:srgbClr val="2F5EB0"/>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000" b="1" dirty="0">
                <a:solidFill>
                  <a:srgbClr val="2F5EB0"/>
                </a:solidFill>
                <a:latin typeface="微软雅黑" panose="020B0503020204020204" pitchFamily="34" charset="-122"/>
                <a:ea typeface="微软雅黑" panose="020B0503020204020204" pitchFamily="34" charset="-122"/>
              </a:rPr>
              <a:t>（</a:t>
            </a:r>
            <a:r>
              <a:rPr lang="en-US" altLang="zh-CN" sz="2000" b="1" dirty="0">
                <a:solidFill>
                  <a:srgbClr val="2F5EB0"/>
                </a:solidFill>
                <a:latin typeface="微软雅黑" panose="020B0503020204020204" pitchFamily="34" charset="-122"/>
                <a:ea typeface="微软雅黑" panose="020B0503020204020204" pitchFamily="34" charset="-122"/>
              </a:rPr>
              <a:t>3</a:t>
            </a:r>
            <a:r>
              <a:rPr lang="zh-CN" altLang="en-US" sz="2000" b="1" dirty="0">
                <a:solidFill>
                  <a:srgbClr val="2F5EB0"/>
                </a:solidFill>
                <a:latin typeface="微软雅黑" panose="020B0503020204020204" pitchFamily="34" charset="-122"/>
                <a:ea typeface="微软雅黑" panose="020B0503020204020204" pitchFamily="34" charset="-122"/>
              </a:rPr>
              <a:t>）变质的；</a:t>
            </a:r>
            <a:endParaRPr lang="en-US" altLang="zh-CN" sz="2000" b="1" dirty="0">
              <a:solidFill>
                <a:srgbClr val="2F5EB0"/>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000" b="1" dirty="0">
                <a:solidFill>
                  <a:srgbClr val="2F5EB0"/>
                </a:solidFill>
                <a:latin typeface="微软雅黑" panose="020B0503020204020204" pitchFamily="34" charset="-122"/>
                <a:ea typeface="微软雅黑" panose="020B0503020204020204" pitchFamily="34" charset="-122"/>
              </a:rPr>
              <a:t>（</a:t>
            </a:r>
            <a:r>
              <a:rPr lang="en-US" altLang="zh-CN" sz="2000" b="1" dirty="0">
                <a:solidFill>
                  <a:srgbClr val="2F5EB0"/>
                </a:solidFill>
                <a:latin typeface="微软雅黑" panose="020B0503020204020204" pitchFamily="34" charset="-122"/>
                <a:ea typeface="微软雅黑" panose="020B0503020204020204" pitchFamily="34" charset="-122"/>
              </a:rPr>
              <a:t>4</a:t>
            </a:r>
            <a:r>
              <a:rPr lang="zh-CN" altLang="en-US" sz="2000" b="1" dirty="0">
                <a:solidFill>
                  <a:srgbClr val="2F5EB0"/>
                </a:solidFill>
                <a:latin typeface="微软雅黑" panose="020B0503020204020204" pitchFamily="34" charset="-122"/>
                <a:ea typeface="微软雅黑" panose="020B0503020204020204" pitchFamily="34" charset="-122"/>
              </a:rPr>
              <a:t>）被污染的；</a:t>
            </a:r>
            <a:endParaRPr lang="en-US" altLang="zh-CN" sz="2000" b="1" dirty="0">
              <a:solidFill>
                <a:srgbClr val="2F5EB0"/>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000" b="1" dirty="0">
                <a:solidFill>
                  <a:srgbClr val="2F5EB0"/>
                </a:solidFill>
                <a:latin typeface="微软雅黑" panose="020B0503020204020204" pitchFamily="34" charset="-122"/>
                <a:ea typeface="微软雅黑" panose="020B0503020204020204" pitchFamily="34" charset="-122"/>
              </a:rPr>
              <a:t>（</a:t>
            </a:r>
            <a:r>
              <a:rPr lang="en-US" altLang="zh-CN" sz="2000" b="1" dirty="0">
                <a:solidFill>
                  <a:srgbClr val="2F5EB0"/>
                </a:solidFill>
                <a:latin typeface="微软雅黑" panose="020B0503020204020204" pitchFamily="34" charset="-122"/>
                <a:ea typeface="微软雅黑" panose="020B0503020204020204" pitchFamily="34" charset="-122"/>
              </a:rPr>
              <a:t>5</a:t>
            </a:r>
            <a:r>
              <a:rPr lang="zh-CN" altLang="en-US" sz="2000" b="1" dirty="0">
                <a:solidFill>
                  <a:srgbClr val="2F5EB0"/>
                </a:solidFill>
                <a:latin typeface="微软雅黑" panose="020B0503020204020204" pitchFamily="34" charset="-122"/>
                <a:ea typeface="微软雅黑" panose="020B0503020204020204" pitchFamily="34" charset="-122"/>
              </a:rPr>
              <a:t>）使用依照本法必须取得批准文号而未取得批准文号的原料药生产的；</a:t>
            </a:r>
          </a:p>
          <a:p>
            <a:pPr eaLnBrk="1" hangingPunct="1">
              <a:buFont typeface="Wingdings" panose="05000000000000000000" pitchFamily="2" charset="2"/>
              <a:buNone/>
            </a:pPr>
            <a:r>
              <a:rPr lang="zh-CN" altLang="en-US" sz="2000" b="1" dirty="0">
                <a:solidFill>
                  <a:srgbClr val="2F5EB0"/>
                </a:solidFill>
                <a:latin typeface="微软雅黑" panose="020B0503020204020204" pitchFamily="34" charset="-122"/>
                <a:ea typeface="微软雅黑" panose="020B0503020204020204" pitchFamily="34" charset="-122"/>
              </a:rPr>
              <a:t>（</a:t>
            </a:r>
            <a:r>
              <a:rPr lang="en-US" altLang="zh-CN" sz="2000" b="1" dirty="0">
                <a:solidFill>
                  <a:srgbClr val="2F5EB0"/>
                </a:solidFill>
                <a:latin typeface="微软雅黑" panose="020B0503020204020204" pitchFamily="34" charset="-122"/>
                <a:ea typeface="微软雅黑" panose="020B0503020204020204" pitchFamily="34" charset="-122"/>
              </a:rPr>
              <a:t>6</a:t>
            </a:r>
            <a:r>
              <a:rPr lang="zh-CN" altLang="en-US" sz="2000" b="1" dirty="0">
                <a:solidFill>
                  <a:srgbClr val="2F5EB0"/>
                </a:solidFill>
                <a:latin typeface="微软雅黑" panose="020B0503020204020204" pitchFamily="34" charset="-122"/>
                <a:ea typeface="微软雅黑" panose="020B0503020204020204" pitchFamily="34" charset="-122"/>
              </a:rPr>
              <a:t>）所标明的适应症或者功能主治超出规定范围的。</a:t>
            </a:r>
          </a:p>
          <a:p>
            <a:pPr eaLnBrk="1" hangingPunct="1">
              <a:buFont typeface="Wingdings" panose="05000000000000000000" pitchFamily="2" charset="2"/>
              <a:buNone/>
            </a:pPr>
            <a:endParaRPr lang="en-US" altLang="zh-CN" sz="2400" b="1" dirty="0">
              <a:latin typeface="微软雅黑" panose="020B0503020204020204" pitchFamily="34" charset="-122"/>
              <a:ea typeface="微软雅黑" panose="020B0503020204020204" pitchFamily="34" charset="-122"/>
            </a:endParaRPr>
          </a:p>
        </p:txBody>
      </p:sp>
      <p:sp>
        <p:nvSpPr>
          <p:cNvPr id="2" name="矩形: 圆角 1">
            <a:extLst>
              <a:ext uri="{FF2B5EF4-FFF2-40B4-BE49-F238E27FC236}">
                <a16:creationId xmlns="" xmlns:a16="http://schemas.microsoft.com/office/drawing/2014/main" id="{77799C2B-413A-4F04-AAB2-729993B106E9}"/>
              </a:ext>
            </a:extLst>
          </p:cNvPr>
          <p:cNvSpPr/>
          <p:nvPr/>
        </p:nvSpPr>
        <p:spPr>
          <a:xfrm>
            <a:off x="3649315" y="419375"/>
            <a:ext cx="5400798" cy="747666"/>
          </a:xfrm>
          <a:prstGeom prst="roundRect">
            <a:avLst/>
          </a:prstGeom>
          <a:noFill/>
          <a:ln>
            <a:solidFill>
              <a:schemeClr val="accent1">
                <a:lumMod val="40000"/>
                <a:lumOff val="6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 xmlns:a16="http://schemas.microsoft.com/office/drawing/2014/main" id="{E61E142F-87FE-49D2-9BE3-DCBAA9E434DB}"/>
              </a:ext>
            </a:extLst>
          </p:cNvPr>
          <p:cNvSpPr/>
          <p:nvPr/>
        </p:nvSpPr>
        <p:spPr>
          <a:xfrm>
            <a:off x="4020966" y="630260"/>
            <a:ext cx="4801314" cy="461665"/>
          </a:xfrm>
          <a:prstGeom prst="rect">
            <a:avLst/>
          </a:prstGeom>
        </p:spPr>
        <p:txBody>
          <a:bodyPr wrap="none">
            <a:spAutoFit/>
          </a:bodyPr>
          <a:lstStyle/>
          <a:p>
            <a:pPr algn="ctr"/>
            <a:r>
              <a:rPr lang="zh-CN" altLang="en-US" sz="2400" b="1" dirty="0" smtClean="0">
                <a:solidFill>
                  <a:srgbClr val="3333CC"/>
                </a:solidFill>
                <a:latin typeface="微软雅黑" panose="020B0503020204020204" pitchFamily="34" charset="-122"/>
                <a:ea typeface="微软雅黑" panose="020B0503020204020204" pitchFamily="34" charset="-122"/>
              </a:rPr>
              <a:t>上版</a:t>
            </a:r>
            <a:r>
              <a:rPr lang="en-US" altLang="zh-CN" sz="2400" b="1" dirty="0" smtClean="0">
                <a:solidFill>
                  <a:srgbClr val="2F5EB0"/>
                </a:solidFill>
                <a:latin typeface="微软雅黑" panose="020B0503020204020204" pitchFamily="34" charset="-122"/>
                <a:ea typeface="微软雅黑" panose="020B0503020204020204" pitchFamily="34" charset="-122"/>
              </a:rPr>
              <a:t>《</a:t>
            </a:r>
            <a:r>
              <a:rPr lang="zh-CN" altLang="en-US" sz="2400" b="1" dirty="0">
                <a:solidFill>
                  <a:srgbClr val="2F5EB0"/>
                </a:solidFill>
                <a:latin typeface="微软雅黑" panose="020B0503020204020204" pitchFamily="34" charset="-122"/>
                <a:ea typeface="微软雅黑" panose="020B0503020204020204" pitchFamily="34" charset="-122"/>
              </a:rPr>
              <a:t>药品管理法</a:t>
            </a:r>
            <a:r>
              <a:rPr lang="en-US" altLang="zh-CN" sz="2400" b="1" dirty="0">
                <a:solidFill>
                  <a:srgbClr val="2F5EB0"/>
                </a:solidFill>
                <a:latin typeface="微软雅黑" panose="020B0503020204020204" pitchFamily="34" charset="-122"/>
                <a:ea typeface="微软雅黑" panose="020B0503020204020204" pitchFamily="34" charset="-122"/>
              </a:rPr>
              <a:t>》</a:t>
            </a:r>
            <a:r>
              <a:rPr lang="zh-CN" altLang="en-US" sz="2400" b="1" dirty="0">
                <a:solidFill>
                  <a:srgbClr val="2F5EB0"/>
                </a:solidFill>
                <a:latin typeface="微软雅黑" panose="020B0503020204020204" pitchFamily="34" charset="-122"/>
                <a:ea typeface="微软雅黑" panose="020B0503020204020204" pitchFamily="34" charset="-122"/>
              </a:rPr>
              <a:t>对</a:t>
            </a:r>
            <a:r>
              <a:rPr lang="zh-CN" altLang="en-US" sz="2400" b="1" dirty="0">
                <a:solidFill>
                  <a:srgbClr val="3333CC"/>
                </a:solidFill>
                <a:latin typeface="微软雅黑" panose="020B0503020204020204" pitchFamily="34" charset="-122"/>
                <a:ea typeface="微软雅黑" panose="020B0503020204020204" pitchFamily="34" charset="-122"/>
              </a:rPr>
              <a:t>假药的认定</a:t>
            </a:r>
          </a:p>
        </p:txBody>
      </p:sp>
    </p:spTree>
    <p:extLst>
      <p:ext uri="{BB962C8B-B14F-4D97-AF65-F5344CB8AC3E}">
        <p14:creationId xmlns="" xmlns:p14="http://schemas.microsoft.com/office/powerpoint/2010/main" val="1181539931"/>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5" name="矩形 4">
            <a:extLst>
              <a:ext uri="{FF2B5EF4-FFF2-40B4-BE49-F238E27FC236}">
                <a16:creationId xmlns="" xmlns:a16="http://schemas.microsoft.com/office/drawing/2014/main" id="{E097BA38-649A-4F60-B2EA-F31844FB200D}"/>
              </a:ext>
            </a:extLst>
          </p:cNvPr>
          <p:cNvSpPr/>
          <p:nvPr/>
        </p:nvSpPr>
        <p:spPr>
          <a:xfrm>
            <a:off x="4801443" y="752953"/>
            <a:ext cx="2952328" cy="792088"/>
          </a:xfrm>
          <a:prstGeom prst="rect">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圆角 19">
            <a:extLst>
              <a:ext uri="{FF2B5EF4-FFF2-40B4-BE49-F238E27FC236}">
                <a16:creationId xmlns="" xmlns:a16="http://schemas.microsoft.com/office/drawing/2014/main" id="{3B4B5171-537B-4436-ABC8-6A2CA9E2A83C}"/>
              </a:ext>
            </a:extLst>
          </p:cNvPr>
          <p:cNvSpPr/>
          <p:nvPr/>
        </p:nvSpPr>
        <p:spPr>
          <a:xfrm>
            <a:off x="2496451" y="1545041"/>
            <a:ext cx="7704856" cy="4392488"/>
          </a:xfrm>
          <a:prstGeom prst="roundRect">
            <a:avLst/>
          </a:prstGeom>
          <a:noFill/>
          <a:ln>
            <a:solidFill>
              <a:srgbClr val="0D6FB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 xmlns:a16="http://schemas.microsoft.com/office/drawing/2014/main" id="{91866262-8991-4F29-B512-2AEF3EA5D5B7}"/>
              </a:ext>
            </a:extLst>
          </p:cNvPr>
          <p:cNvSpPr/>
          <p:nvPr/>
        </p:nvSpPr>
        <p:spPr>
          <a:xfrm>
            <a:off x="4731290" y="887387"/>
            <a:ext cx="3235181" cy="523220"/>
          </a:xfrm>
          <a:prstGeom prst="rect">
            <a:avLst/>
          </a:prstGeom>
        </p:spPr>
        <p:txBody>
          <a:bodyPr wrap="none">
            <a:spAutoFit/>
          </a:bodyPr>
          <a:lstStyle/>
          <a:p>
            <a:pPr algn="ctr"/>
            <a:r>
              <a:rPr lang="zh-CN" altLang="en-US" sz="2800" b="1" dirty="0" smtClean="0">
                <a:solidFill>
                  <a:srgbClr val="0D6FB8"/>
                </a:solidFill>
                <a:latin typeface="微软雅黑" panose="020B0503020204020204" pitchFamily="34" charset="-122"/>
                <a:ea typeface="微软雅黑" panose="020B0503020204020204" pitchFamily="34" charset="-122"/>
              </a:rPr>
              <a:t>新版     假药</a:t>
            </a:r>
            <a:r>
              <a:rPr lang="zh-CN" altLang="en-US" sz="2800" b="1" dirty="0">
                <a:solidFill>
                  <a:srgbClr val="0D6FB8"/>
                </a:solidFill>
                <a:latin typeface="微软雅黑" panose="020B0503020204020204" pitchFamily="34" charset="-122"/>
                <a:ea typeface="微软雅黑" panose="020B0503020204020204" pitchFamily="34" charset="-122"/>
              </a:rPr>
              <a:t>的认定</a:t>
            </a:r>
          </a:p>
        </p:txBody>
      </p:sp>
      <p:sp>
        <p:nvSpPr>
          <p:cNvPr id="3" name="矩形 2">
            <a:extLst>
              <a:ext uri="{FF2B5EF4-FFF2-40B4-BE49-F238E27FC236}">
                <a16:creationId xmlns="" xmlns:a16="http://schemas.microsoft.com/office/drawing/2014/main" id="{BE37662B-DCCF-45A9-8307-17D55734CCEE}"/>
              </a:ext>
            </a:extLst>
          </p:cNvPr>
          <p:cNvSpPr/>
          <p:nvPr/>
        </p:nvSpPr>
        <p:spPr>
          <a:xfrm>
            <a:off x="1921119" y="2120200"/>
            <a:ext cx="8280189" cy="3370153"/>
          </a:xfrm>
          <a:prstGeom prst="rect">
            <a:avLst/>
          </a:prstGeom>
        </p:spPr>
        <p:txBody>
          <a:bodyPr wrap="square">
            <a:spAutoFit/>
          </a:bodyPr>
          <a:lstStyle/>
          <a:p>
            <a:pPr>
              <a:buFont typeface="Wingdings" panose="05000000000000000000" pitchFamily="2" charset="2"/>
              <a:buNone/>
              <a:defRPr/>
            </a:pPr>
            <a:r>
              <a:rPr lang="zh-CN" altLang="en-US" dirty="0">
                <a:solidFill>
                  <a:srgbClr val="000000"/>
                </a:solidFill>
                <a:latin typeface="微软雅黑" pitchFamily="34" charset="-122"/>
                <a:ea typeface="微软雅黑" pitchFamily="34" charset="-122"/>
              </a:rPr>
              <a:t>　</a:t>
            </a:r>
            <a:endParaRPr lang="en-US" altLang="zh-CN" dirty="0">
              <a:solidFill>
                <a:srgbClr val="000000"/>
              </a:solidFill>
              <a:latin typeface="微软雅黑" pitchFamily="34" charset="-122"/>
              <a:ea typeface="微软雅黑" pitchFamily="34" charset="-122"/>
            </a:endParaRPr>
          </a:p>
          <a:p>
            <a:pPr algn="ctr">
              <a:buFont typeface="Wingdings" panose="05000000000000000000" pitchFamily="2" charset="2"/>
              <a:buNone/>
              <a:defRPr/>
            </a:pPr>
            <a:r>
              <a:rPr lang="en-US" altLang="zh-CN"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anose="020B0503020204020204" pitchFamily="34" charset="-122"/>
                <a:ea typeface="微软雅黑" panose="020B0503020204020204" pitchFamily="34" charset="-122"/>
              </a:rPr>
              <a:t>有下列情形之一的，为假药</a:t>
            </a:r>
            <a:r>
              <a:rPr lang="en-US" altLang="zh-CN" sz="2400" b="1" dirty="0">
                <a:solidFill>
                  <a:srgbClr val="0D6FB8"/>
                </a:solidFill>
                <a:latin typeface="微软雅黑" panose="020B0503020204020204" pitchFamily="34" charset="-122"/>
                <a:ea typeface="微软雅黑" panose="020B0503020204020204" pitchFamily="34" charset="-122"/>
              </a:rPr>
              <a:t>:</a:t>
            </a:r>
          </a:p>
          <a:p>
            <a:pPr>
              <a:lnSpc>
                <a:spcPct val="150000"/>
              </a:lnSpc>
              <a:buFont typeface="Wingdings" panose="05000000000000000000" pitchFamily="2" charset="2"/>
              <a:buNone/>
              <a:defRPr/>
            </a:pPr>
            <a:r>
              <a:rPr lang="en-US" altLang="zh-CN" sz="2400" b="1" dirty="0">
                <a:solidFill>
                  <a:srgbClr val="0D6FB8"/>
                </a:solidFill>
                <a:latin typeface="微软雅黑" panose="020B0503020204020204" pitchFamily="34" charset="-122"/>
                <a:ea typeface="微软雅黑" panose="020B0503020204020204" pitchFamily="34" charset="-122"/>
              </a:rPr>
              <a:t>      </a:t>
            </a:r>
            <a:r>
              <a:rPr lang="zh-CN" altLang="en-US" sz="2400" b="1" dirty="0">
                <a:solidFill>
                  <a:srgbClr val="0D6FB8"/>
                </a:solidFill>
                <a:latin typeface="微软雅黑" pitchFamily="34" charset="-122"/>
                <a:ea typeface="微软雅黑" pitchFamily="34" charset="-122"/>
              </a:rPr>
              <a:t>（一）药品所含</a:t>
            </a:r>
            <a:r>
              <a:rPr lang="zh-CN" altLang="en-US" sz="2400" b="1" dirty="0">
                <a:solidFill>
                  <a:srgbClr val="FF0000"/>
                </a:solidFill>
                <a:latin typeface="微软雅黑" pitchFamily="34" charset="-122"/>
                <a:ea typeface="微软雅黑" pitchFamily="34" charset="-122"/>
              </a:rPr>
              <a:t>成份</a:t>
            </a:r>
            <a:r>
              <a:rPr lang="zh-CN" altLang="en-US" sz="2400" b="1" dirty="0">
                <a:solidFill>
                  <a:srgbClr val="0D6FB8"/>
                </a:solidFill>
                <a:latin typeface="微软雅黑" pitchFamily="34" charset="-122"/>
                <a:ea typeface="微软雅黑" pitchFamily="34" charset="-122"/>
              </a:rPr>
              <a:t>与国家药品标准规定的成份不符；</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（二）以</a:t>
            </a:r>
            <a:r>
              <a:rPr lang="zh-CN" altLang="en-US" sz="2400" b="1" dirty="0">
                <a:solidFill>
                  <a:srgbClr val="FF0000"/>
                </a:solidFill>
                <a:latin typeface="微软雅黑" pitchFamily="34" charset="-122"/>
                <a:ea typeface="微软雅黑" pitchFamily="34" charset="-122"/>
              </a:rPr>
              <a:t>非药品冒充药品</a:t>
            </a:r>
            <a:r>
              <a:rPr lang="zh-CN" altLang="en-US" sz="2400" b="1" dirty="0">
                <a:solidFill>
                  <a:srgbClr val="0D6FB8"/>
                </a:solidFill>
                <a:latin typeface="微软雅黑" pitchFamily="34" charset="-122"/>
                <a:ea typeface="微软雅黑" pitchFamily="34" charset="-122"/>
              </a:rPr>
              <a:t>或者以</a:t>
            </a:r>
            <a:r>
              <a:rPr lang="zh-CN" altLang="en-US" sz="2400" b="1" dirty="0">
                <a:solidFill>
                  <a:srgbClr val="FF0000"/>
                </a:solidFill>
                <a:latin typeface="微软雅黑" pitchFamily="34" charset="-122"/>
                <a:ea typeface="微软雅黑" pitchFamily="34" charset="-122"/>
              </a:rPr>
              <a:t>他种药品冒充此种药品；</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（三）</a:t>
            </a:r>
            <a:r>
              <a:rPr lang="zh-CN" altLang="en-US" sz="2400" b="1" dirty="0">
                <a:solidFill>
                  <a:srgbClr val="FF0000"/>
                </a:solidFill>
                <a:latin typeface="微软雅黑" pitchFamily="34" charset="-122"/>
                <a:ea typeface="微软雅黑" pitchFamily="34" charset="-122"/>
              </a:rPr>
              <a:t>变质</a:t>
            </a:r>
            <a:r>
              <a:rPr lang="zh-CN" altLang="en-US" sz="2400" b="1" dirty="0">
                <a:solidFill>
                  <a:srgbClr val="0D6FB8"/>
                </a:solidFill>
                <a:latin typeface="微软雅黑" pitchFamily="34" charset="-122"/>
                <a:ea typeface="微软雅黑" pitchFamily="34" charset="-122"/>
              </a:rPr>
              <a:t>的药品；</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（四）药品所标明的</a:t>
            </a:r>
            <a:r>
              <a:rPr lang="zh-CN" altLang="en-US" sz="2400" b="1" dirty="0">
                <a:solidFill>
                  <a:srgbClr val="FF0000"/>
                </a:solidFill>
                <a:latin typeface="微软雅黑" pitchFamily="34" charset="-122"/>
                <a:ea typeface="微软雅黑" pitchFamily="34" charset="-122"/>
              </a:rPr>
              <a:t>适应症</a:t>
            </a:r>
            <a:r>
              <a:rPr lang="zh-CN" altLang="en-US" sz="2400" b="1" dirty="0">
                <a:solidFill>
                  <a:srgbClr val="0D6FB8"/>
                </a:solidFill>
                <a:latin typeface="微软雅黑" pitchFamily="34" charset="-122"/>
                <a:ea typeface="微软雅黑" pitchFamily="34" charset="-122"/>
              </a:rPr>
              <a:t>或者</a:t>
            </a:r>
            <a:r>
              <a:rPr lang="zh-CN" altLang="en-US" sz="2400" b="1" dirty="0">
                <a:solidFill>
                  <a:srgbClr val="FF0000"/>
                </a:solidFill>
                <a:latin typeface="微软雅黑" pitchFamily="34" charset="-122"/>
                <a:ea typeface="微软雅黑" pitchFamily="34" charset="-122"/>
              </a:rPr>
              <a:t>功能主治</a:t>
            </a:r>
            <a:r>
              <a:rPr lang="zh-CN" altLang="en-US" sz="2400" b="1" dirty="0">
                <a:solidFill>
                  <a:srgbClr val="0070C0"/>
                </a:solidFill>
                <a:latin typeface="微软雅黑" pitchFamily="34" charset="-122"/>
                <a:ea typeface="微软雅黑" pitchFamily="34" charset="-122"/>
              </a:rPr>
              <a:t>超出规定范围。</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b="1" dirty="0"/>
          </a:p>
        </p:txBody>
      </p:sp>
    </p:spTree>
    <p:extLst>
      <p:ext uri="{BB962C8B-B14F-4D97-AF65-F5344CB8AC3E}">
        <p14:creationId xmlns="" xmlns:p14="http://schemas.microsoft.com/office/powerpoint/2010/main" val="62432650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0" name="矩形: 圆角 19">
            <a:extLst>
              <a:ext uri="{FF2B5EF4-FFF2-40B4-BE49-F238E27FC236}">
                <a16:creationId xmlns="" xmlns:a16="http://schemas.microsoft.com/office/drawing/2014/main" id="{3B4B5171-537B-4436-ABC8-6A2CA9E2A83C}"/>
              </a:ext>
            </a:extLst>
          </p:cNvPr>
          <p:cNvSpPr/>
          <p:nvPr/>
        </p:nvSpPr>
        <p:spPr>
          <a:xfrm>
            <a:off x="1849111" y="1457508"/>
            <a:ext cx="8496944" cy="4549968"/>
          </a:xfrm>
          <a:prstGeom prst="roundRect">
            <a:avLst/>
          </a:prstGeom>
          <a:noFill/>
          <a:ln>
            <a:solidFill>
              <a:srgbClr val="0D6FB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圆角 1">
            <a:extLst>
              <a:ext uri="{FF2B5EF4-FFF2-40B4-BE49-F238E27FC236}">
                <a16:creationId xmlns="" xmlns:a16="http://schemas.microsoft.com/office/drawing/2014/main" id="{77799C2B-413A-4F04-AAB2-729993B106E9}"/>
              </a:ext>
            </a:extLst>
          </p:cNvPr>
          <p:cNvSpPr/>
          <p:nvPr/>
        </p:nvSpPr>
        <p:spPr>
          <a:xfrm>
            <a:off x="3397184" y="765056"/>
            <a:ext cx="5400798" cy="692452"/>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 xmlns:a16="http://schemas.microsoft.com/office/drawing/2014/main" id="{E61E142F-87FE-49D2-9BE3-DCBAA9E434DB}"/>
              </a:ext>
            </a:extLst>
          </p:cNvPr>
          <p:cNvSpPr/>
          <p:nvPr/>
        </p:nvSpPr>
        <p:spPr>
          <a:xfrm>
            <a:off x="3696926" y="901414"/>
            <a:ext cx="4801314" cy="461665"/>
          </a:xfrm>
          <a:prstGeom prst="rect">
            <a:avLst/>
          </a:prstGeom>
        </p:spPr>
        <p:txBody>
          <a:bodyPr wrap="none">
            <a:spAutoFit/>
          </a:bodyPr>
          <a:lstStyle/>
          <a:p>
            <a:pPr algn="ctr"/>
            <a:r>
              <a:rPr lang="zh-CN" altLang="en-US" sz="2400" b="1" dirty="0" smtClean="0">
                <a:solidFill>
                  <a:srgbClr val="0D6FB8"/>
                </a:solidFill>
                <a:latin typeface="微软雅黑" panose="020B0503020204020204" pitchFamily="34" charset="-122"/>
                <a:ea typeface="微软雅黑" panose="020B0503020204020204" pitchFamily="34" charset="-122"/>
              </a:rPr>
              <a:t>上版</a:t>
            </a:r>
            <a:r>
              <a:rPr lang="en-US" altLang="zh-CN" sz="2400" b="1" dirty="0" smtClean="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药品管理法</a:t>
            </a:r>
            <a:r>
              <a:rPr lang="en-US" altLang="zh-CN" sz="2400" b="1" dirty="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对劣药的认定</a:t>
            </a:r>
          </a:p>
        </p:txBody>
      </p:sp>
      <p:sp>
        <p:nvSpPr>
          <p:cNvPr id="12" name="矩形 1">
            <a:extLst>
              <a:ext uri="{FF2B5EF4-FFF2-40B4-BE49-F238E27FC236}">
                <a16:creationId xmlns="" xmlns:a16="http://schemas.microsoft.com/office/drawing/2014/main" id="{5AB52AC0-647D-4E0F-B15D-2E9C7C7271E2}"/>
              </a:ext>
            </a:extLst>
          </p:cNvPr>
          <p:cNvSpPr>
            <a:spLocks noChangeArrowheads="1"/>
          </p:cNvSpPr>
          <p:nvPr/>
        </p:nvSpPr>
        <p:spPr bwMode="auto">
          <a:xfrm>
            <a:off x="2245513" y="1875147"/>
            <a:ext cx="7704137" cy="37856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Wingdings" panose="05000000000000000000" pitchFamily="2" charset="2"/>
              <a:buNone/>
            </a:pPr>
            <a:r>
              <a:rPr lang="zh-CN" altLang="en-US" sz="2400" b="1" dirty="0">
                <a:latin typeface="微软雅黑" panose="020B0503020204020204" pitchFamily="34" charset="-122"/>
                <a:ea typeface="微软雅黑" panose="020B0503020204020204" pitchFamily="34" charset="-122"/>
              </a:rPr>
              <a:t> </a:t>
            </a:r>
            <a:r>
              <a:rPr lang="zh-CN" altLang="en-US" sz="2400" b="1" dirty="0">
                <a:solidFill>
                  <a:srgbClr val="0D6FB8"/>
                </a:solidFill>
                <a:latin typeface="微软雅黑" panose="020B0503020204020204" pitchFamily="34" charset="-122"/>
                <a:ea typeface="微软雅黑" panose="020B0503020204020204" pitchFamily="34" charset="-122"/>
              </a:rPr>
              <a:t>根据</a:t>
            </a:r>
            <a:r>
              <a:rPr lang="en-US" altLang="zh-CN" sz="2400" b="1" dirty="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药品管理法</a:t>
            </a:r>
            <a:r>
              <a:rPr lang="en-US" altLang="zh-CN" sz="2400" b="1" dirty="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第</a:t>
            </a:r>
            <a:r>
              <a:rPr lang="en-US" altLang="zh-CN" sz="2400" b="1" dirty="0">
                <a:solidFill>
                  <a:srgbClr val="0D6FB8"/>
                </a:solidFill>
                <a:latin typeface="微软雅黑" panose="020B0503020204020204" pitchFamily="34" charset="-122"/>
                <a:ea typeface="微软雅黑" panose="020B0503020204020204" pitchFamily="34" charset="-122"/>
              </a:rPr>
              <a:t>49</a:t>
            </a:r>
            <a:r>
              <a:rPr lang="zh-CN" altLang="en-US" sz="2400" b="1" dirty="0">
                <a:solidFill>
                  <a:srgbClr val="0D6FB8"/>
                </a:solidFill>
                <a:latin typeface="微软雅黑" panose="020B0503020204020204" pitchFamily="34" charset="-122"/>
                <a:ea typeface="微软雅黑" panose="020B0503020204020204" pitchFamily="34" charset="-122"/>
              </a:rPr>
              <a:t>条的规定</a:t>
            </a:r>
            <a:endParaRPr lang="en-US" altLang="zh-CN" sz="2400" b="1" dirty="0">
              <a:solidFill>
                <a:srgbClr val="0D6FB8"/>
              </a:solidFill>
              <a:latin typeface="微软雅黑" panose="020B0503020204020204" pitchFamily="34" charset="-122"/>
              <a:ea typeface="微软雅黑" panose="020B0503020204020204" pitchFamily="34" charset="-122"/>
            </a:endParaRPr>
          </a:p>
          <a:p>
            <a:pPr algn="ctr" eaLnBrk="1" hangingPunct="1">
              <a:buFont typeface="Wingdings" panose="05000000000000000000" pitchFamily="2" charset="2"/>
              <a:buNone/>
            </a:pPr>
            <a:r>
              <a:rPr lang="en-US" altLang="zh-CN" sz="2400" b="1" dirty="0">
                <a:latin typeface="微软雅黑" panose="020B0503020204020204" pitchFamily="34" charset="-122"/>
                <a:ea typeface="微软雅黑" panose="020B0503020204020204" pitchFamily="34" charset="-122"/>
              </a:rPr>
              <a:t> </a:t>
            </a:r>
            <a:r>
              <a:rPr lang="zh-CN" altLang="en-US" sz="2400" b="1" dirty="0">
                <a:solidFill>
                  <a:srgbClr val="FF0000"/>
                </a:solidFill>
                <a:latin typeface="微软雅黑" panose="020B0503020204020204" pitchFamily="34" charset="-122"/>
                <a:ea typeface="微软雅黑" panose="020B0503020204020204" pitchFamily="34" charset="-122"/>
              </a:rPr>
              <a:t>药品成份的含量不符合国家药品标准的，为劣药。   </a:t>
            </a:r>
            <a:endParaRPr lang="en-US" altLang="zh-CN" sz="2400" b="1" dirty="0">
              <a:solidFill>
                <a:srgbClr val="FF0000"/>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en-US" altLang="zh-CN" sz="2400" b="1" dirty="0">
                <a:latin typeface="微软雅黑" panose="020B0503020204020204" pitchFamily="34" charset="-122"/>
                <a:ea typeface="微软雅黑" panose="020B0503020204020204" pitchFamily="34" charset="-122"/>
              </a:rPr>
              <a:t> </a:t>
            </a:r>
          </a:p>
          <a:p>
            <a:pPr eaLnBrk="1" hangingPunct="1">
              <a:buFont typeface="Wingdings" panose="05000000000000000000" pitchFamily="2" charset="2"/>
              <a:buNone/>
            </a:pPr>
            <a:r>
              <a:rPr lang="zh-CN" altLang="en-US" sz="2400" b="1" dirty="0">
                <a:solidFill>
                  <a:srgbClr val="0D6FB8"/>
                </a:solidFill>
                <a:latin typeface="微软雅黑" panose="020B0503020204020204" pitchFamily="34" charset="-122"/>
                <a:ea typeface="微软雅黑" panose="020B0503020204020204" pitchFamily="34" charset="-122"/>
              </a:rPr>
              <a:t>有下列情形之一的药品，按劣药论处：</a:t>
            </a:r>
            <a:endParaRPr lang="en-US" altLang="zh-CN" sz="2400" b="1" dirty="0">
              <a:solidFill>
                <a:srgbClr val="0D6FB8"/>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400" b="1" dirty="0">
                <a:solidFill>
                  <a:srgbClr val="0D6FB8"/>
                </a:solidFill>
                <a:latin typeface="微软雅黑" panose="020B0503020204020204" pitchFamily="34" charset="-122"/>
                <a:ea typeface="微软雅黑" panose="020B0503020204020204" pitchFamily="34" charset="-122"/>
              </a:rPr>
              <a:t>（</a:t>
            </a:r>
            <a:r>
              <a:rPr lang="en-US" altLang="zh-CN" sz="2400" b="1" dirty="0">
                <a:solidFill>
                  <a:srgbClr val="0D6FB8"/>
                </a:solidFill>
                <a:latin typeface="微软雅黑" panose="020B0503020204020204" pitchFamily="34" charset="-122"/>
                <a:ea typeface="微软雅黑" panose="020B0503020204020204" pitchFamily="34" charset="-122"/>
              </a:rPr>
              <a:t>1</a:t>
            </a:r>
            <a:r>
              <a:rPr lang="zh-CN" altLang="en-US" sz="2400" b="1" dirty="0">
                <a:solidFill>
                  <a:srgbClr val="0D6FB8"/>
                </a:solidFill>
                <a:latin typeface="微软雅黑" panose="020B0503020204020204" pitchFamily="34" charset="-122"/>
                <a:ea typeface="微软雅黑" panose="020B0503020204020204" pitchFamily="34" charset="-122"/>
              </a:rPr>
              <a:t>）未标明有效期或者更改有效期的；</a:t>
            </a:r>
            <a:endParaRPr lang="en-US" altLang="zh-CN" sz="2400" b="1" dirty="0">
              <a:solidFill>
                <a:srgbClr val="0D6FB8"/>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400" b="1" dirty="0">
                <a:solidFill>
                  <a:srgbClr val="0D6FB8"/>
                </a:solidFill>
                <a:latin typeface="微软雅黑" panose="020B0503020204020204" pitchFamily="34" charset="-122"/>
                <a:ea typeface="微软雅黑" panose="020B0503020204020204" pitchFamily="34" charset="-122"/>
              </a:rPr>
              <a:t>（</a:t>
            </a:r>
            <a:r>
              <a:rPr lang="en-US" altLang="zh-CN" sz="2400" b="1" dirty="0">
                <a:solidFill>
                  <a:srgbClr val="0D6FB8"/>
                </a:solidFill>
                <a:latin typeface="微软雅黑" panose="020B0503020204020204" pitchFamily="34" charset="-122"/>
                <a:ea typeface="微软雅黑" panose="020B0503020204020204" pitchFamily="34" charset="-122"/>
              </a:rPr>
              <a:t>2</a:t>
            </a:r>
            <a:r>
              <a:rPr lang="zh-CN" altLang="en-US" sz="2400" b="1" dirty="0">
                <a:solidFill>
                  <a:srgbClr val="0D6FB8"/>
                </a:solidFill>
                <a:latin typeface="微软雅黑" panose="020B0503020204020204" pitchFamily="34" charset="-122"/>
                <a:ea typeface="微软雅黑" panose="020B0503020204020204" pitchFamily="34" charset="-122"/>
              </a:rPr>
              <a:t>）不注明或者更改生产批号的；</a:t>
            </a:r>
            <a:endParaRPr lang="en-US" altLang="zh-CN" sz="2400" b="1" dirty="0">
              <a:solidFill>
                <a:srgbClr val="0D6FB8"/>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400" b="1" dirty="0">
                <a:solidFill>
                  <a:srgbClr val="0D6FB8"/>
                </a:solidFill>
                <a:latin typeface="微软雅黑" panose="020B0503020204020204" pitchFamily="34" charset="-122"/>
                <a:ea typeface="微软雅黑" panose="020B0503020204020204" pitchFamily="34" charset="-122"/>
              </a:rPr>
              <a:t>（</a:t>
            </a:r>
            <a:r>
              <a:rPr lang="en-US" altLang="zh-CN" sz="2400" b="1" dirty="0">
                <a:solidFill>
                  <a:srgbClr val="0D6FB8"/>
                </a:solidFill>
                <a:latin typeface="微软雅黑" panose="020B0503020204020204" pitchFamily="34" charset="-122"/>
                <a:ea typeface="微软雅黑" panose="020B0503020204020204" pitchFamily="34" charset="-122"/>
              </a:rPr>
              <a:t>3</a:t>
            </a:r>
            <a:r>
              <a:rPr lang="zh-CN" altLang="en-US" sz="2400" b="1" dirty="0">
                <a:solidFill>
                  <a:srgbClr val="0D6FB8"/>
                </a:solidFill>
                <a:latin typeface="微软雅黑" panose="020B0503020204020204" pitchFamily="34" charset="-122"/>
                <a:ea typeface="微软雅黑" panose="020B0503020204020204" pitchFamily="34" charset="-122"/>
              </a:rPr>
              <a:t>）超过有效期的；</a:t>
            </a:r>
            <a:endParaRPr lang="en-US" altLang="zh-CN" sz="2400" b="1" dirty="0">
              <a:solidFill>
                <a:srgbClr val="0D6FB8"/>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400" b="1" dirty="0">
                <a:solidFill>
                  <a:srgbClr val="0D6FB8"/>
                </a:solidFill>
                <a:latin typeface="微软雅黑" panose="020B0503020204020204" pitchFamily="34" charset="-122"/>
                <a:ea typeface="微软雅黑" panose="020B0503020204020204" pitchFamily="34" charset="-122"/>
              </a:rPr>
              <a:t>（</a:t>
            </a:r>
            <a:r>
              <a:rPr lang="en-US" altLang="zh-CN" sz="2400" b="1" dirty="0">
                <a:solidFill>
                  <a:srgbClr val="0D6FB8"/>
                </a:solidFill>
                <a:latin typeface="微软雅黑" panose="020B0503020204020204" pitchFamily="34" charset="-122"/>
                <a:ea typeface="微软雅黑" panose="020B0503020204020204" pitchFamily="34" charset="-122"/>
              </a:rPr>
              <a:t>4</a:t>
            </a:r>
            <a:r>
              <a:rPr lang="zh-CN" altLang="en-US" sz="2400" b="1" dirty="0">
                <a:solidFill>
                  <a:srgbClr val="0D6FB8"/>
                </a:solidFill>
                <a:latin typeface="微软雅黑" panose="020B0503020204020204" pitchFamily="34" charset="-122"/>
                <a:ea typeface="微软雅黑" panose="020B0503020204020204" pitchFamily="34" charset="-122"/>
              </a:rPr>
              <a:t>）直接接触药品的包装材料和容器未经批准的；</a:t>
            </a:r>
            <a:endParaRPr lang="en-US" altLang="zh-CN" sz="2400" b="1" dirty="0">
              <a:solidFill>
                <a:srgbClr val="0D6FB8"/>
              </a:solidFill>
              <a:latin typeface="微软雅黑" panose="020B0503020204020204" pitchFamily="34" charset="-122"/>
              <a:ea typeface="微软雅黑" panose="020B0503020204020204" pitchFamily="34" charset="-122"/>
            </a:endParaRPr>
          </a:p>
          <a:p>
            <a:pPr eaLnBrk="1" hangingPunct="1">
              <a:buFont typeface="Wingdings" panose="05000000000000000000" pitchFamily="2" charset="2"/>
              <a:buNone/>
            </a:pPr>
            <a:r>
              <a:rPr lang="zh-CN" altLang="en-US" sz="2400" b="1" dirty="0">
                <a:solidFill>
                  <a:srgbClr val="0D6FB8"/>
                </a:solidFill>
                <a:latin typeface="微软雅黑" panose="020B0503020204020204" pitchFamily="34" charset="-122"/>
                <a:ea typeface="微软雅黑" panose="020B0503020204020204" pitchFamily="34" charset="-122"/>
              </a:rPr>
              <a:t>（</a:t>
            </a:r>
            <a:r>
              <a:rPr lang="en-US" altLang="zh-CN" sz="2400" b="1" dirty="0">
                <a:solidFill>
                  <a:srgbClr val="0D6FB8"/>
                </a:solidFill>
                <a:latin typeface="微软雅黑" panose="020B0503020204020204" pitchFamily="34" charset="-122"/>
                <a:ea typeface="微软雅黑" panose="020B0503020204020204" pitchFamily="34" charset="-122"/>
              </a:rPr>
              <a:t>5</a:t>
            </a:r>
            <a:r>
              <a:rPr lang="zh-CN" altLang="en-US" sz="2400" b="1" dirty="0">
                <a:solidFill>
                  <a:srgbClr val="0D6FB8"/>
                </a:solidFill>
                <a:latin typeface="微软雅黑" panose="020B0503020204020204" pitchFamily="34" charset="-122"/>
                <a:ea typeface="微软雅黑" panose="020B0503020204020204" pitchFamily="34" charset="-122"/>
              </a:rPr>
              <a:t>）擅自添加着色剂、防腐剂、香料、矫味剂及辅料的；（</a:t>
            </a:r>
            <a:r>
              <a:rPr lang="en-US" altLang="zh-CN" sz="2400" b="1" dirty="0">
                <a:solidFill>
                  <a:srgbClr val="0D6FB8"/>
                </a:solidFill>
                <a:latin typeface="微软雅黑" panose="020B0503020204020204" pitchFamily="34" charset="-122"/>
                <a:ea typeface="微软雅黑" panose="020B0503020204020204" pitchFamily="34" charset="-122"/>
              </a:rPr>
              <a:t>6</a:t>
            </a:r>
            <a:r>
              <a:rPr lang="zh-CN" altLang="en-US" sz="2400" b="1" dirty="0">
                <a:solidFill>
                  <a:srgbClr val="0D6FB8"/>
                </a:solidFill>
                <a:latin typeface="微软雅黑" panose="020B0503020204020204" pitchFamily="34" charset="-122"/>
                <a:ea typeface="微软雅黑" panose="020B0503020204020204" pitchFamily="34" charset="-122"/>
              </a:rPr>
              <a:t>）其他不符合药品标准规定的。</a:t>
            </a:r>
          </a:p>
        </p:txBody>
      </p:sp>
    </p:spTree>
    <p:extLst>
      <p:ext uri="{BB962C8B-B14F-4D97-AF65-F5344CB8AC3E}">
        <p14:creationId xmlns="" xmlns:p14="http://schemas.microsoft.com/office/powerpoint/2010/main" val="425888710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矩形 1"/>
          <p:cNvSpPr>
            <a:spLocks noChangeArrowheads="1"/>
          </p:cNvSpPr>
          <p:nvPr/>
        </p:nvSpPr>
        <p:spPr bwMode="auto">
          <a:xfrm>
            <a:off x="1777107" y="836712"/>
            <a:ext cx="9314999" cy="4278094"/>
          </a:xfrm>
          <a:prstGeom prst="rect">
            <a:avLst/>
          </a:prstGeom>
          <a:noFill/>
          <a:ln w="9525">
            <a:noFill/>
            <a:miter lim="800000"/>
            <a:headEnd/>
            <a:tailEnd/>
          </a:ln>
        </p:spPr>
        <p:txBody>
          <a:bodyPr wrap="square">
            <a:spAutoFit/>
          </a:bodyPr>
          <a:lstStyle/>
          <a:p>
            <a:pPr>
              <a:buFont typeface="Wingdings" pitchFamily="2" charset="2"/>
              <a:buNone/>
            </a:pPr>
            <a:r>
              <a:rPr lang="en-US" altLang="zh-CN" sz="2800" b="1" dirty="0" smtClean="0">
                <a:solidFill>
                  <a:srgbClr val="3333CC"/>
                </a:solidFill>
                <a:latin typeface="微软雅黑" pitchFamily="34" charset="-122"/>
                <a:ea typeface="微软雅黑" pitchFamily="34" charset="-122"/>
              </a:rPr>
              <a:t>              </a:t>
            </a:r>
            <a:endParaRPr lang="en-US" altLang="zh-CN" sz="2800" b="1" dirty="0">
              <a:solidFill>
                <a:srgbClr val="3333CC"/>
              </a:solidFill>
              <a:latin typeface="微软雅黑" pitchFamily="34" charset="-122"/>
              <a:ea typeface="微软雅黑" pitchFamily="34" charset="-122"/>
            </a:endParaRPr>
          </a:p>
          <a:p>
            <a:pPr>
              <a:buFont typeface="Wingdings" pitchFamily="2" charset="2"/>
              <a:buNone/>
            </a:pPr>
            <a:r>
              <a:rPr lang="en-US" altLang="zh-CN" sz="2800" b="1" dirty="0">
                <a:solidFill>
                  <a:srgbClr val="3333CC"/>
                </a:solidFill>
                <a:latin typeface="微软雅黑" pitchFamily="34" charset="-122"/>
                <a:ea typeface="微软雅黑" pitchFamily="34" charset="-122"/>
              </a:rPr>
              <a:t>               </a:t>
            </a:r>
            <a:r>
              <a:rPr lang="en-US" altLang="zh-CN" sz="2800" b="1" dirty="0" smtClean="0">
                <a:solidFill>
                  <a:srgbClr val="3333CC"/>
                </a:solidFill>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中华人民共和国</a:t>
            </a:r>
            <a:r>
              <a:rPr lang="zh-CN" altLang="en-US" sz="2800" b="1" dirty="0">
                <a:latin typeface="微软雅黑" pitchFamily="34" charset="-122"/>
                <a:ea typeface="微软雅黑" pitchFamily="34" charset="-122"/>
              </a:rPr>
              <a:t>主席令</a:t>
            </a:r>
          </a:p>
          <a:p>
            <a:pPr>
              <a:buFont typeface="Wingdings" pitchFamily="2" charset="2"/>
              <a:buNone/>
            </a:pPr>
            <a:r>
              <a:rPr lang="zh-CN" altLang="en-US" sz="2000" b="1" dirty="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      </a:t>
            </a:r>
            <a:endParaRPr lang="en-US" altLang="zh-CN" sz="2000" b="1" dirty="0" smtClean="0">
              <a:latin typeface="微软雅黑" pitchFamily="34" charset="-122"/>
              <a:ea typeface="微软雅黑" pitchFamily="34" charset="-122"/>
            </a:endParaRPr>
          </a:p>
          <a:p>
            <a:pPr>
              <a:buFont typeface="Wingdings" pitchFamily="2" charset="2"/>
              <a:buNone/>
            </a:pPr>
            <a:r>
              <a:rPr lang="en-US" altLang="zh-CN" sz="2000" b="1"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第十八号</a:t>
            </a:r>
            <a:endParaRPr lang="zh-CN" altLang="en-US" sz="2000" b="1" dirty="0">
              <a:latin typeface="微软雅黑" pitchFamily="34" charset="-122"/>
              <a:ea typeface="微软雅黑" pitchFamily="34" charset="-122"/>
            </a:endParaRPr>
          </a:p>
          <a:p>
            <a:pPr>
              <a:buFont typeface="Wingdings" pitchFamily="2" charset="2"/>
              <a:buNone/>
            </a:pPr>
            <a:r>
              <a:rPr lang="en-US" altLang="zh-CN" sz="2800" b="1" dirty="0">
                <a:latin typeface="微软雅黑" pitchFamily="34" charset="-122"/>
                <a:ea typeface="微软雅黑" pitchFamily="34" charset="-122"/>
              </a:rPr>
              <a:t>    </a:t>
            </a:r>
            <a:endParaRPr lang="en-US" altLang="zh-CN" sz="2800" b="1" dirty="0" smtClean="0">
              <a:latin typeface="微软雅黑" pitchFamily="34" charset="-122"/>
              <a:ea typeface="微软雅黑" pitchFamily="34" charset="-122"/>
            </a:endParaRPr>
          </a:p>
          <a:p>
            <a:pPr>
              <a:buFont typeface="Wingdings" pitchFamily="2" charset="2"/>
              <a:buNone/>
            </a:pPr>
            <a:r>
              <a:rPr lang="en-US" altLang="zh-CN" sz="2800" b="1" dirty="0" smtClean="0">
                <a:solidFill>
                  <a:srgbClr val="3333CC"/>
                </a:solidFill>
                <a:latin typeface="微软雅黑" pitchFamily="34" charset="-122"/>
                <a:ea typeface="微软雅黑" pitchFamily="34" charset="-122"/>
              </a:rPr>
              <a:t>     </a:t>
            </a:r>
            <a:r>
              <a:rPr lang="en-US" altLang="zh-CN" sz="2400" b="1" dirty="0" smtClean="0">
                <a:solidFill>
                  <a:srgbClr val="3333CC"/>
                </a:solidFill>
                <a:latin typeface="微软雅黑" pitchFamily="34" charset="-122"/>
                <a:ea typeface="微软雅黑" pitchFamily="34" charset="-122"/>
              </a:rPr>
              <a:t>《</a:t>
            </a:r>
            <a:r>
              <a:rPr lang="zh-CN" altLang="en-US" sz="2400" b="1" dirty="0">
                <a:solidFill>
                  <a:srgbClr val="3333CC"/>
                </a:solidFill>
                <a:latin typeface="微软雅黑" pitchFamily="34" charset="-122"/>
                <a:ea typeface="微软雅黑" pitchFamily="34" charset="-122"/>
              </a:rPr>
              <a:t>中华人民共和国药品管理法</a:t>
            </a:r>
            <a:r>
              <a:rPr lang="en-US" altLang="zh-CN" sz="2400" b="1" dirty="0">
                <a:solidFill>
                  <a:srgbClr val="3333CC"/>
                </a:solidFill>
                <a:latin typeface="微软雅黑" pitchFamily="34" charset="-122"/>
                <a:ea typeface="微软雅黑" pitchFamily="34" charset="-122"/>
              </a:rPr>
              <a:t>》</a:t>
            </a:r>
            <a:r>
              <a:rPr lang="zh-CN" altLang="en-US" sz="2400" b="1" dirty="0">
                <a:latin typeface="微软雅黑" pitchFamily="34" charset="-122"/>
                <a:ea typeface="微软雅黑" pitchFamily="34" charset="-122"/>
              </a:rPr>
              <a:t>已由中华人民共和国</a:t>
            </a:r>
            <a:r>
              <a:rPr lang="zh-CN" altLang="en-US" sz="2400" b="1" dirty="0" smtClean="0">
                <a:latin typeface="微软雅黑" pitchFamily="34" charset="-122"/>
                <a:ea typeface="微软雅黑" pitchFamily="34" charset="-122"/>
              </a:rPr>
              <a:t>第六届</a:t>
            </a:r>
            <a:r>
              <a:rPr lang="zh-CN" altLang="en-US" sz="2400" b="1" dirty="0">
                <a:latin typeface="微软雅黑" pitchFamily="34" charset="-122"/>
                <a:ea typeface="微软雅黑" pitchFamily="34" charset="-122"/>
              </a:rPr>
              <a:t>全国人民代表大会常务委员会</a:t>
            </a:r>
            <a:r>
              <a:rPr lang="zh-CN" altLang="en-US" sz="2400" b="1" dirty="0" smtClean="0">
                <a:latin typeface="微软雅黑" pitchFamily="34" charset="-122"/>
                <a:ea typeface="微软雅黑" pitchFamily="34" charset="-122"/>
              </a:rPr>
              <a:t>第七次</a:t>
            </a:r>
            <a:r>
              <a:rPr lang="zh-CN" altLang="en-US" sz="2400" b="1" dirty="0">
                <a:latin typeface="微软雅黑" pitchFamily="34" charset="-122"/>
                <a:ea typeface="微软雅黑" pitchFamily="34" charset="-122"/>
              </a:rPr>
              <a:t>会议</a:t>
            </a:r>
            <a:r>
              <a:rPr lang="zh-CN" altLang="en-US" sz="2400" b="1" dirty="0" smtClean="0">
                <a:latin typeface="微软雅黑" pitchFamily="34" charset="-122"/>
                <a:ea typeface="微软雅黑" pitchFamily="34" charset="-122"/>
              </a:rPr>
              <a:t>于</a:t>
            </a:r>
            <a:r>
              <a:rPr lang="en-US" altLang="zh-CN" sz="2400" b="1" dirty="0" smtClean="0">
                <a:latin typeface="微软雅黑" pitchFamily="34" charset="-122"/>
                <a:ea typeface="微软雅黑" pitchFamily="34" charset="-122"/>
              </a:rPr>
              <a:t>1984</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9</a:t>
            </a:r>
            <a:r>
              <a:rPr lang="zh-CN" altLang="en-US" sz="2400" b="1" dirty="0" smtClean="0">
                <a:latin typeface="微软雅黑" pitchFamily="34" charset="-122"/>
                <a:ea typeface="微软雅黑" pitchFamily="34" charset="-122"/>
              </a:rPr>
              <a:t>月</a:t>
            </a:r>
            <a:r>
              <a:rPr lang="en-US" altLang="zh-CN" sz="2400" b="1" dirty="0" smtClean="0">
                <a:latin typeface="微软雅黑" pitchFamily="34" charset="-122"/>
                <a:ea typeface="微软雅黑" pitchFamily="34" charset="-122"/>
              </a:rPr>
              <a:t>20</a:t>
            </a:r>
            <a:r>
              <a:rPr lang="zh-CN" altLang="en-US" sz="2400" b="1" dirty="0" smtClean="0">
                <a:latin typeface="微软雅黑" pitchFamily="34" charset="-122"/>
                <a:ea typeface="微软雅黑" pitchFamily="34" charset="-122"/>
              </a:rPr>
              <a:t>日通过</a:t>
            </a:r>
            <a:r>
              <a:rPr lang="zh-CN" altLang="en-US" sz="2400" b="1" dirty="0">
                <a:latin typeface="微软雅黑" pitchFamily="34" charset="-122"/>
                <a:ea typeface="微软雅黑" pitchFamily="34" charset="-122"/>
              </a:rPr>
              <a:t>，现予公布，</a:t>
            </a:r>
            <a:r>
              <a:rPr lang="zh-CN" altLang="en-US" sz="2400" b="1" dirty="0" smtClean="0">
                <a:latin typeface="微软雅黑" pitchFamily="34" charset="-122"/>
                <a:ea typeface="微软雅黑" pitchFamily="34" charset="-122"/>
              </a:rPr>
              <a:t>自</a:t>
            </a:r>
            <a:r>
              <a:rPr lang="en-US" altLang="zh-CN" sz="2400" b="1" dirty="0" smtClean="0">
                <a:latin typeface="微软雅黑" pitchFamily="34" charset="-122"/>
                <a:ea typeface="微软雅黑" pitchFamily="34" charset="-122"/>
              </a:rPr>
              <a:t>1985</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7</a:t>
            </a:r>
            <a:r>
              <a:rPr lang="zh-CN" altLang="en-US" sz="2400" b="1" dirty="0" smtClean="0">
                <a:latin typeface="微软雅黑" pitchFamily="34" charset="-122"/>
                <a:ea typeface="微软雅黑" pitchFamily="34" charset="-122"/>
              </a:rPr>
              <a:t>月</a:t>
            </a:r>
            <a:r>
              <a:rPr lang="en-US" altLang="zh-CN" sz="2400" b="1" dirty="0">
                <a:latin typeface="微软雅黑" pitchFamily="34" charset="-122"/>
                <a:ea typeface="微软雅黑" pitchFamily="34" charset="-122"/>
              </a:rPr>
              <a:t>1</a:t>
            </a:r>
            <a:r>
              <a:rPr lang="zh-CN" altLang="en-US" sz="2400" b="1" dirty="0">
                <a:latin typeface="微软雅黑" pitchFamily="34" charset="-122"/>
                <a:ea typeface="微软雅黑" pitchFamily="34" charset="-122"/>
              </a:rPr>
              <a:t>日起施行。</a:t>
            </a:r>
          </a:p>
          <a:p>
            <a:pPr>
              <a:buFont typeface="Wingdings" pitchFamily="2" charset="2"/>
              <a:buNone/>
            </a:pPr>
            <a:r>
              <a:rPr lang="zh-CN" altLang="en-US" sz="2400" b="1" dirty="0">
                <a:latin typeface="微软雅黑" pitchFamily="34" charset="-122"/>
                <a:ea typeface="微软雅黑" pitchFamily="34" charset="-122"/>
              </a:rPr>
              <a:t>                                  </a:t>
            </a:r>
            <a:endParaRPr lang="en-US" altLang="zh-CN" sz="2400" b="1" dirty="0">
              <a:latin typeface="微软雅黑" pitchFamily="34" charset="-122"/>
              <a:ea typeface="微软雅黑" pitchFamily="34" charset="-122"/>
            </a:endParaRPr>
          </a:p>
          <a:p>
            <a:pPr>
              <a:buFont typeface="Wingdings" pitchFamily="2" charset="2"/>
              <a:buNone/>
            </a:pPr>
            <a:r>
              <a:rPr lang="en-US" altLang="zh-CN" sz="2400" b="1" dirty="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中华人民共和国</a:t>
            </a:r>
            <a:r>
              <a:rPr lang="zh-CN" altLang="en-US" sz="2400" b="1" dirty="0">
                <a:latin typeface="微软雅黑" pitchFamily="34" charset="-122"/>
                <a:ea typeface="微软雅黑" pitchFamily="34" charset="-122"/>
              </a:rPr>
              <a:t>主席　</a:t>
            </a:r>
            <a:r>
              <a:rPr lang="zh-CN" altLang="en-US" sz="2400" b="1" dirty="0" smtClean="0">
                <a:latin typeface="微软雅黑" pitchFamily="34" charset="-122"/>
                <a:ea typeface="微软雅黑" pitchFamily="34" charset="-122"/>
              </a:rPr>
              <a:t>李先念</a:t>
            </a:r>
            <a:endParaRPr lang="zh-CN" altLang="en-US" sz="2400" b="1" dirty="0">
              <a:latin typeface="微软雅黑" pitchFamily="34" charset="-122"/>
              <a:ea typeface="微软雅黑" pitchFamily="34" charset="-122"/>
            </a:endParaRPr>
          </a:p>
          <a:p>
            <a:pPr>
              <a:buFont typeface="Wingdings" pitchFamily="2" charset="2"/>
              <a:buNone/>
            </a:pPr>
            <a:r>
              <a:rPr lang="zh-CN" altLang="en-US" sz="2400" b="1" dirty="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1984</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9</a:t>
            </a:r>
            <a:r>
              <a:rPr lang="zh-CN" altLang="en-US" sz="2400" b="1" dirty="0" smtClean="0">
                <a:latin typeface="微软雅黑" pitchFamily="34" charset="-122"/>
                <a:ea typeface="微软雅黑" pitchFamily="34" charset="-122"/>
              </a:rPr>
              <a:t>月</a:t>
            </a:r>
            <a:r>
              <a:rPr lang="en-US" altLang="zh-CN" sz="2400" b="1" dirty="0" smtClean="0">
                <a:latin typeface="微软雅黑" pitchFamily="34" charset="-122"/>
                <a:ea typeface="微软雅黑" pitchFamily="34" charset="-122"/>
              </a:rPr>
              <a:t>20</a:t>
            </a:r>
            <a:r>
              <a:rPr lang="zh-CN" altLang="en-US" sz="2400" b="1" dirty="0" smtClean="0">
                <a:latin typeface="微软雅黑" pitchFamily="34" charset="-122"/>
                <a:ea typeface="微软雅黑" pitchFamily="34" charset="-122"/>
              </a:rPr>
              <a:t>日</a:t>
            </a:r>
            <a:r>
              <a:rPr lang="zh-CN" altLang="en-US" sz="2400" b="1" baseline="30000" dirty="0">
                <a:latin typeface="微软雅黑" pitchFamily="34" charset="-122"/>
                <a:ea typeface="微软雅黑" pitchFamily="34" charset="-122"/>
              </a:rPr>
              <a:t> </a:t>
            </a:r>
            <a:endParaRPr lang="zh-CN" altLang="en-US" sz="2400" b="1" dirty="0">
              <a:latin typeface="微软雅黑" pitchFamily="34" charset="-122"/>
              <a:ea typeface="微软雅黑" pitchFamily="34" charset="-122"/>
            </a:endParaRPr>
          </a:p>
        </p:txBody>
      </p:sp>
    </p:spTree>
  </p:cSld>
  <p:clrMapOvr>
    <a:masterClrMapping/>
  </p:clrMapOvr>
  <p:transition>
    <p:random/>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5" name="矩形 4">
            <a:extLst>
              <a:ext uri="{FF2B5EF4-FFF2-40B4-BE49-F238E27FC236}">
                <a16:creationId xmlns="" xmlns:a16="http://schemas.microsoft.com/office/drawing/2014/main" id="{E097BA38-649A-4F60-B2EA-F31844FB200D}"/>
              </a:ext>
            </a:extLst>
          </p:cNvPr>
          <p:cNvSpPr/>
          <p:nvPr/>
        </p:nvSpPr>
        <p:spPr>
          <a:xfrm>
            <a:off x="4785924" y="836653"/>
            <a:ext cx="3384376" cy="792088"/>
          </a:xfrm>
          <a:prstGeom prst="rect">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圆角 19">
            <a:extLst>
              <a:ext uri="{FF2B5EF4-FFF2-40B4-BE49-F238E27FC236}">
                <a16:creationId xmlns="" xmlns:a16="http://schemas.microsoft.com/office/drawing/2014/main" id="{3B4B5171-537B-4436-ABC8-6A2CA9E2A83C}"/>
              </a:ext>
            </a:extLst>
          </p:cNvPr>
          <p:cNvSpPr/>
          <p:nvPr/>
        </p:nvSpPr>
        <p:spPr>
          <a:xfrm>
            <a:off x="2713211" y="1628741"/>
            <a:ext cx="7776864" cy="4392547"/>
          </a:xfrm>
          <a:prstGeom prst="roundRect">
            <a:avLst/>
          </a:prstGeom>
          <a:noFill/>
          <a:ln>
            <a:solidFill>
              <a:srgbClr val="0D6FB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 xmlns:a16="http://schemas.microsoft.com/office/drawing/2014/main" id="{91866262-8991-4F29-B512-2AEF3EA5D5B7}"/>
              </a:ext>
            </a:extLst>
          </p:cNvPr>
          <p:cNvSpPr/>
          <p:nvPr/>
        </p:nvSpPr>
        <p:spPr>
          <a:xfrm>
            <a:off x="4860522" y="971087"/>
            <a:ext cx="3235181" cy="523220"/>
          </a:xfrm>
          <a:prstGeom prst="rect">
            <a:avLst/>
          </a:prstGeom>
        </p:spPr>
        <p:txBody>
          <a:bodyPr wrap="none">
            <a:spAutoFit/>
          </a:bodyPr>
          <a:lstStyle/>
          <a:p>
            <a:pPr algn="ctr"/>
            <a:r>
              <a:rPr lang="zh-CN" altLang="en-US" sz="2800" b="1" dirty="0" smtClean="0">
                <a:solidFill>
                  <a:srgbClr val="0D6FB8"/>
                </a:solidFill>
                <a:latin typeface="微软雅黑" panose="020B0503020204020204" pitchFamily="34" charset="-122"/>
                <a:ea typeface="微软雅黑" panose="020B0503020204020204" pitchFamily="34" charset="-122"/>
              </a:rPr>
              <a:t>新版     劣药</a:t>
            </a:r>
            <a:r>
              <a:rPr lang="zh-CN" altLang="en-US" sz="2800" b="1" dirty="0">
                <a:solidFill>
                  <a:srgbClr val="0D6FB8"/>
                </a:solidFill>
                <a:latin typeface="微软雅黑" panose="020B0503020204020204" pitchFamily="34" charset="-122"/>
                <a:ea typeface="微软雅黑" panose="020B0503020204020204" pitchFamily="34" charset="-122"/>
              </a:rPr>
              <a:t>的认定</a:t>
            </a:r>
          </a:p>
        </p:txBody>
      </p:sp>
      <p:sp>
        <p:nvSpPr>
          <p:cNvPr id="3" name="矩形 2">
            <a:extLst>
              <a:ext uri="{FF2B5EF4-FFF2-40B4-BE49-F238E27FC236}">
                <a16:creationId xmlns="" xmlns:a16="http://schemas.microsoft.com/office/drawing/2014/main" id="{BE37662B-DCCF-45A9-8307-17D55734CCEE}"/>
              </a:ext>
            </a:extLst>
          </p:cNvPr>
          <p:cNvSpPr/>
          <p:nvPr/>
        </p:nvSpPr>
        <p:spPr>
          <a:xfrm>
            <a:off x="2257991" y="1736753"/>
            <a:ext cx="8496944" cy="646331"/>
          </a:xfrm>
          <a:prstGeom prst="rect">
            <a:avLst/>
          </a:prstGeom>
        </p:spPr>
        <p:txBody>
          <a:bodyPr wrap="square">
            <a:spAutoFit/>
          </a:bodyPr>
          <a:lstStyle/>
          <a:p>
            <a:pPr>
              <a:buFont typeface="Wingdings" panose="05000000000000000000" pitchFamily="2" charset="2"/>
              <a:buNone/>
              <a:defRPr/>
            </a:pPr>
            <a:r>
              <a:rPr lang="zh-CN" altLang="en-US" dirty="0">
                <a:solidFill>
                  <a:srgbClr val="000000"/>
                </a:solidFill>
                <a:latin typeface="微软雅黑" pitchFamily="34" charset="-122"/>
                <a:ea typeface="微软雅黑" pitchFamily="34" charset="-122"/>
              </a:rPr>
              <a:t>　</a:t>
            </a:r>
            <a:endParaRPr lang="en-US" altLang="zh-CN" dirty="0">
              <a:solidFill>
                <a:srgbClr val="000000"/>
              </a:solidFill>
              <a:latin typeface="微软雅黑" pitchFamily="34" charset="-122"/>
              <a:ea typeface="微软雅黑" pitchFamily="34" charset="-122"/>
            </a:endParaRPr>
          </a:p>
          <a:p>
            <a:pPr>
              <a:buFont typeface="Wingdings" panose="05000000000000000000" pitchFamily="2" charset="2"/>
              <a:buNone/>
              <a:defRPr/>
            </a:pPr>
            <a:r>
              <a:rPr lang="en-US" altLang="zh-CN" dirty="0">
                <a:solidFill>
                  <a:srgbClr val="000000"/>
                </a:solidFill>
                <a:latin typeface="微软雅黑" pitchFamily="34" charset="-122"/>
                <a:ea typeface="微软雅黑" pitchFamily="34" charset="-122"/>
              </a:rPr>
              <a:t>          </a:t>
            </a:r>
            <a:endParaRPr lang="zh-CN" altLang="en-US" b="1" dirty="0"/>
          </a:p>
        </p:txBody>
      </p:sp>
      <p:sp>
        <p:nvSpPr>
          <p:cNvPr id="11" name="内容占位符 2">
            <a:extLst>
              <a:ext uri="{FF2B5EF4-FFF2-40B4-BE49-F238E27FC236}">
                <a16:creationId xmlns="" xmlns:a16="http://schemas.microsoft.com/office/drawing/2014/main" id="{2EDB101C-4DAB-4966-A00D-67485583B9F5}"/>
              </a:ext>
            </a:extLst>
          </p:cNvPr>
          <p:cNvSpPr txBox="1">
            <a:spLocks/>
          </p:cNvSpPr>
          <p:nvPr/>
        </p:nvSpPr>
        <p:spPr>
          <a:xfrm>
            <a:off x="3178159" y="1936305"/>
            <a:ext cx="6759025" cy="298538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 typeface="Wingdings" panose="05000000000000000000" pitchFamily="2" charset="2"/>
              <a:buNone/>
              <a:defRPr/>
            </a:pPr>
            <a:r>
              <a:rPr lang="zh-CN" altLang="en-US" sz="2400" b="1" dirty="0">
                <a:solidFill>
                  <a:srgbClr val="0D6FB8"/>
                </a:solidFill>
                <a:latin typeface="微软雅黑" pitchFamily="34" charset="-122"/>
                <a:ea typeface="微软雅黑" pitchFamily="34" charset="-122"/>
              </a:rPr>
              <a:t>有下列情形之一的，为劣药：</a:t>
            </a:r>
            <a:endParaRPr lang="en-US" altLang="zh-CN" sz="2400" b="1" dirty="0">
              <a:solidFill>
                <a:srgbClr val="0D6FB8"/>
              </a:solidFill>
              <a:latin typeface="微软雅黑" pitchFamily="34" charset="-122"/>
              <a:ea typeface="微软雅黑" pitchFamily="34" charset="-122"/>
            </a:endParaRPr>
          </a:p>
          <a:p>
            <a:pPr algn="ctr">
              <a:buFont typeface="Wingdings" panose="05000000000000000000" pitchFamily="2" charset="2"/>
              <a:buNone/>
              <a:defRPr/>
            </a:pPr>
            <a:endParaRPr lang="en-US" altLang="zh-CN" sz="2400" b="1" dirty="0">
              <a:solidFill>
                <a:srgbClr val="000000"/>
              </a:solidFill>
              <a:latin typeface="微软雅黑" pitchFamily="34" charset="-122"/>
              <a:ea typeface="微软雅黑" pitchFamily="34" charset="-122"/>
            </a:endParaRPr>
          </a:p>
          <a:p>
            <a:pPr>
              <a:buFont typeface="Wingdings" panose="05000000000000000000" pitchFamily="2" charset="2"/>
              <a:buNone/>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2F5EB0"/>
                </a:solidFill>
                <a:latin typeface="微软雅黑" pitchFamily="34" charset="-122"/>
                <a:ea typeface="微软雅黑" pitchFamily="34" charset="-122"/>
              </a:rPr>
              <a:t>（一）药品成份的</a:t>
            </a:r>
            <a:r>
              <a:rPr lang="zh-CN" altLang="en-US" sz="2400" b="1" dirty="0">
                <a:solidFill>
                  <a:srgbClr val="FF0000"/>
                </a:solidFill>
                <a:latin typeface="微软雅黑" pitchFamily="34" charset="-122"/>
                <a:ea typeface="微软雅黑" pitchFamily="34" charset="-122"/>
              </a:rPr>
              <a:t>含量</a:t>
            </a:r>
            <a:r>
              <a:rPr lang="zh-CN" altLang="en-US" sz="2400" b="1" dirty="0">
                <a:solidFill>
                  <a:srgbClr val="2F5EB0"/>
                </a:solidFill>
                <a:latin typeface="微软雅黑" pitchFamily="34" charset="-122"/>
                <a:ea typeface="微软雅黑" pitchFamily="34" charset="-122"/>
              </a:rPr>
              <a:t>不符合国家药品标准；</a:t>
            </a:r>
            <a:br>
              <a:rPr lang="zh-CN" altLang="en-US" sz="2400" b="1" dirty="0">
                <a:solidFill>
                  <a:srgbClr val="2F5EB0"/>
                </a:solidFill>
                <a:latin typeface="微软雅黑" pitchFamily="34" charset="-122"/>
                <a:ea typeface="微软雅黑" pitchFamily="34" charset="-122"/>
              </a:rPr>
            </a:br>
            <a:r>
              <a:rPr lang="zh-CN" altLang="en-US" sz="2400" b="1" dirty="0">
                <a:solidFill>
                  <a:srgbClr val="2F5EB0"/>
                </a:solidFill>
                <a:latin typeface="微软雅黑" pitchFamily="34" charset="-122"/>
                <a:ea typeface="微软雅黑" pitchFamily="34" charset="-122"/>
              </a:rPr>
              <a:t>（二）</a:t>
            </a:r>
            <a:r>
              <a:rPr lang="zh-CN" altLang="en-US" sz="2400" b="1" dirty="0">
                <a:solidFill>
                  <a:srgbClr val="FF0000"/>
                </a:solidFill>
                <a:latin typeface="微软雅黑" pitchFamily="34" charset="-122"/>
                <a:ea typeface="微软雅黑" pitchFamily="34" charset="-122"/>
              </a:rPr>
              <a:t>被污染</a:t>
            </a:r>
            <a:r>
              <a:rPr lang="zh-CN" altLang="en-US" sz="2400" b="1" dirty="0">
                <a:solidFill>
                  <a:srgbClr val="2F5EB0"/>
                </a:solidFill>
                <a:latin typeface="微软雅黑" pitchFamily="34" charset="-122"/>
                <a:ea typeface="微软雅黑" pitchFamily="34" charset="-122"/>
              </a:rPr>
              <a:t>的药品；</a:t>
            </a:r>
            <a:br>
              <a:rPr lang="zh-CN" altLang="en-US" sz="2400" b="1" dirty="0">
                <a:solidFill>
                  <a:srgbClr val="2F5EB0"/>
                </a:solidFill>
                <a:latin typeface="微软雅黑" pitchFamily="34" charset="-122"/>
                <a:ea typeface="微软雅黑" pitchFamily="34" charset="-122"/>
              </a:rPr>
            </a:br>
            <a:r>
              <a:rPr lang="zh-CN" altLang="en-US" sz="2400" b="1" dirty="0">
                <a:solidFill>
                  <a:srgbClr val="2F5EB0"/>
                </a:solidFill>
                <a:latin typeface="微软雅黑" pitchFamily="34" charset="-122"/>
                <a:ea typeface="微软雅黑" pitchFamily="34" charset="-122"/>
              </a:rPr>
              <a:t>（三）</a:t>
            </a:r>
            <a:r>
              <a:rPr lang="zh-CN" altLang="en-US" sz="2400" b="1" dirty="0">
                <a:latin typeface="微软雅黑" pitchFamily="34" charset="-122"/>
                <a:ea typeface="微软雅黑" pitchFamily="34" charset="-122"/>
              </a:rPr>
              <a:t>未标明或者更改</a:t>
            </a:r>
            <a:r>
              <a:rPr lang="zh-CN" altLang="en-US" sz="2400" b="1" dirty="0">
                <a:solidFill>
                  <a:srgbClr val="2F5EB0"/>
                </a:solidFill>
                <a:latin typeface="微软雅黑" pitchFamily="34" charset="-122"/>
                <a:ea typeface="微软雅黑" pitchFamily="34" charset="-122"/>
              </a:rPr>
              <a:t>有效期的药品；</a:t>
            </a:r>
            <a:br>
              <a:rPr lang="zh-CN" altLang="en-US" sz="2400" b="1" dirty="0">
                <a:solidFill>
                  <a:srgbClr val="2F5EB0"/>
                </a:solidFill>
                <a:latin typeface="微软雅黑" pitchFamily="34" charset="-122"/>
                <a:ea typeface="微软雅黑" pitchFamily="34" charset="-122"/>
              </a:rPr>
            </a:br>
            <a:r>
              <a:rPr lang="zh-CN" altLang="en-US" sz="2400" b="1" dirty="0">
                <a:solidFill>
                  <a:srgbClr val="2F5EB0"/>
                </a:solidFill>
                <a:latin typeface="微软雅黑" pitchFamily="34" charset="-122"/>
                <a:ea typeface="微软雅黑" pitchFamily="34" charset="-122"/>
              </a:rPr>
              <a:t>（四）</a:t>
            </a:r>
            <a:r>
              <a:rPr lang="zh-CN" altLang="en-US" sz="2400" b="1" dirty="0">
                <a:latin typeface="微软雅黑" pitchFamily="34" charset="-122"/>
                <a:ea typeface="微软雅黑" pitchFamily="34" charset="-122"/>
              </a:rPr>
              <a:t>未注明或者更改</a:t>
            </a:r>
            <a:r>
              <a:rPr lang="zh-CN" altLang="en-US" sz="2400" b="1" dirty="0">
                <a:solidFill>
                  <a:srgbClr val="2F5EB0"/>
                </a:solidFill>
                <a:latin typeface="微软雅黑" pitchFamily="34" charset="-122"/>
                <a:ea typeface="微软雅黑" pitchFamily="34" charset="-122"/>
              </a:rPr>
              <a:t>产品批号的药品；</a:t>
            </a:r>
            <a:br>
              <a:rPr lang="zh-CN" altLang="en-US" sz="2400" b="1" dirty="0">
                <a:solidFill>
                  <a:srgbClr val="2F5EB0"/>
                </a:solidFill>
                <a:latin typeface="微软雅黑" pitchFamily="34" charset="-122"/>
                <a:ea typeface="微软雅黑" pitchFamily="34" charset="-122"/>
              </a:rPr>
            </a:br>
            <a:r>
              <a:rPr lang="zh-CN" altLang="en-US" sz="2400" b="1" dirty="0">
                <a:solidFill>
                  <a:srgbClr val="2F5EB0"/>
                </a:solidFill>
                <a:latin typeface="微软雅黑" pitchFamily="34" charset="-122"/>
                <a:ea typeface="微软雅黑" pitchFamily="34" charset="-122"/>
              </a:rPr>
              <a:t>（五）</a:t>
            </a:r>
            <a:r>
              <a:rPr lang="zh-CN" altLang="en-US" sz="2400" b="1" dirty="0">
                <a:solidFill>
                  <a:srgbClr val="FF0000"/>
                </a:solidFill>
                <a:latin typeface="微软雅黑" pitchFamily="34" charset="-122"/>
                <a:ea typeface="微软雅黑" pitchFamily="34" charset="-122"/>
              </a:rPr>
              <a:t>超过</a:t>
            </a:r>
            <a:r>
              <a:rPr lang="zh-CN" altLang="en-US" sz="2400" b="1" dirty="0">
                <a:solidFill>
                  <a:srgbClr val="2F5EB0"/>
                </a:solidFill>
                <a:latin typeface="微软雅黑" pitchFamily="34" charset="-122"/>
                <a:ea typeface="微软雅黑" pitchFamily="34" charset="-122"/>
              </a:rPr>
              <a:t>有效期的药品；</a:t>
            </a:r>
            <a:br>
              <a:rPr lang="zh-CN" altLang="en-US" sz="2400" b="1" dirty="0">
                <a:solidFill>
                  <a:srgbClr val="2F5EB0"/>
                </a:solidFill>
                <a:latin typeface="微软雅黑" pitchFamily="34" charset="-122"/>
                <a:ea typeface="微软雅黑" pitchFamily="34" charset="-122"/>
              </a:rPr>
            </a:br>
            <a:r>
              <a:rPr lang="zh-CN" altLang="en-US" sz="2400" b="1" dirty="0">
                <a:solidFill>
                  <a:srgbClr val="2F5EB0"/>
                </a:solidFill>
                <a:latin typeface="微软雅黑" pitchFamily="34" charset="-122"/>
                <a:ea typeface="微软雅黑" pitchFamily="34" charset="-122"/>
              </a:rPr>
              <a:t>（六）</a:t>
            </a:r>
            <a:r>
              <a:rPr lang="zh-CN" altLang="en-US" sz="2400" b="1" dirty="0">
                <a:solidFill>
                  <a:srgbClr val="FF0000"/>
                </a:solidFill>
                <a:latin typeface="微软雅黑" pitchFamily="34" charset="-122"/>
                <a:ea typeface="微软雅黑" pitchFamily="34" charset="-122"/>
              </a:rPr>
              <a:t>擅自添加防腐剂、辅料的药品；</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2F5EB0"/>
                </a:solidFill>
                <a:latin typeface="微软雅黑" pitchFamily="34" charset="-122"/>
                <a:ea typeface="微软雅黑" pitchFamily="34" charset="-122"/>
              </a:rPr>
              <a:t>（七）其他不符合药品标准的药品。</a:t>
            </a:r>
            <a:br>
              <a:rPr lang="zh-CN" altLang="en-US" sz="2400" b="1" dirty="0">
                <a:solidFill>
                  <a:srgbClr val="2F5EB0"/>
                </a:solidFill>
                <a:latin typeface="微软雅黑" pitchFamily="34" charset="-122"/>
                <a:ea typeface="微软雅黑" pitchFamily="34" charset="-122"/>
              </a:rPr>
            </a:br>
            <a:endParaRPr lang="zh-CN" altLang="en-US" sz="2400" b="1" dirty="0">
              <a:solidFill>
                <a:srgbClr val="2F5EB0"/>
              </a:solidFill>
              <a:latin typeface="微软雅黑" pitchFamily="34" charset="-122"/>
              <a:ea typeface="微软雅黑" pitchFamily="34" charset="-122"/>
            </a:endParaRPr>
          </a:p>
        </p:txBody>
      </p:sp>
    </p:spTree>
    <p:extLst>
      <p:ext uri="{BB962C8B-B14F-4D97-AF65-F5344CB8AC3E}">
        <p14:creationId xmlns="" xmlns:p14="http://schemas.microsoft.com/office/powerpoint/2010/main" val="97953582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33091" y="908720"/>
            <a:ext cx="8496944" cy="5693866"/>
          </a:xfrm>
          <a:prstGeom prst="rect">
            <a:avLst/>
          </a:prstGeom>
        </p:spPr>
        <p:txBody>
          <a:bodyPr wrap="square">
            <a:spAutoFit/>
          </a:bodyPr>
          <a:lstStyle/>
          <a:p>
            <a:r>
              <a:rPr lang="zh-CN" altLang="zh-CN" sz="2800" b="1" dirty="0" smtClean="0">
                <a:solidFill>
                  <a:srgbClr val="FF0000"/>
                </a:solidFill>
                <a:latin typeface="微软雅黑" pitchFamily="34" charset="-122"/>
                <a:ea typeface="微软雅黑" pitchFamily="34" charset="-122"/>
              </a:rPr>
              <a:t>禁止未取得药品批准证明文件生产、进口药品；</a:t>
            </a:r>
            <a:endParaRPr lang="en-US" altLang="zh-CN" sz="2800" b="1" dirty="0" smtClean="0">
              <a:solidFill>
                <a:srgbClr val="FF0000"/>
              </a:solidFill>
              <a:latin typeface="微软雅黑" pitchFamily="34" charset="-122"/>
              <a:ea typeface="微软雅黑" pitchFamily="34" charset="-122"/>
            </a:endParaRPr>
          </a:p>
          <a:p>
            <a:r>
              <a:rPr lang="zh-CN" altLang="zh-CN" sz="2800" b="1" dirty="0" smtClean="0">
                <a:latin typeface="微软雅黑" pitchFamily="34" charset="-122"/>
                <a:ea typeface="微软雅黑" pitchFamily="34" charset="-122"/>
              </a:rPr>
              <a:t>禁止使用未按照规定审评、审批的原料药、包装材料和容器生产药品。</a:t>
            </a:r>
            <a:r>
              <a:rPr lang="en-US" altLang="zh-CN" sz="2800" dirty="0" smtClean="0"/>
              <a:t/>
            </a:r>
            <a:br>
              <a:rPr lang="en-US" altLang="zh-CN" sz="2800" dirty="0" smtClean="0"/>
            </a:br>
            <a:endParaRPr lang="en-US" altLang="zh-CN" sz="2800" dirty="0" smtClean="0"/>
          </a:p>
          <a:p>
            <a:r>
              <a:rPr lang="zh-CN" altLang="zh-CN" sz="2800" b="1" dirty="0" smtClean="0">
                <a:solidFill>
                  <a:srgbClr val="FF0000"/>
                </a:solidFill>
                <a:latin typeface="微软雅黑" pitchFamily="34" charset="-122"/>
                <a:ea typeface="微软雅黑" pitchFamily="34" charset="-122"/>
              </a:rPr>
              <a:t>未经批准</a:t>
            </a:r>
            <a:r>
              <a:rPr lang="zh-CN" altLang="en-US" sz="2800" b="1" dirty="0" smtClean="0">
                <a:solidFill>
                  <a:srgbClr val="FF0000"/>
                </a:solidFill>
                <a:latin typeface="微软雅黑" pitchFamily="34" charset="-122"/>
                <a:ea typeface="微软雅黑" pitchFamily="34" charset="-122"/>
              </a:rPr>
              <a:t>的</a:t>
            </a:r>
            <a:r>
              <a:rPr lang="zh-CN" altLang="zh-CN" sz="2800" b="1" dirty="0" smtClean="0">
                <a:solidFill>
                  <a:srgbClr val="FF0000"/>
                </a:solidFill>
                <a:latin typeface="微软雅黑" pitchFamily="34" charset="-122"/>
                <a:ea typeface="微软雅黑" pitchFamily="34" charset="-122"/>
              </a:rPr>
              <a:t>进口</a:t>
            </a:r>
            <a:r>
              <a:rPr lang="zh-CN" altLang="en-US" sz="2800" b="1" dirty="0" smtClean="0">
                <a:solidFill>
                  <a:srgbClr val="FF0000"/>
                </a:solidFill>
                <a:latin typeface="微软雅黑" pitchFamily="34" charset="-122"/>
                <a:ea typeface="微软雅黑" pitchFamily="34" charset="-122"/>
              </a:rPr>
              <a:t>药不再按“假药”论处</a:t>
            </a:r>
            <a:endParaRPr lang="en-US" altLang="zh-CN" sz="2800" b="1" dirty="0" smtClean="0">
              <a:solidFill>
                <a:srgbClr val="FF0000"/>
              </a:solidFill>
              <a:latin typeface="微软雅黑" pitchFamily="34" charset="-122"/>
              <a:ea typeface="微软雅黑" pitchFamily="34" charset="-122"/>
            </a:endParaRPr>
          </a:p>
          <a:p>
            <a:endParaRPr lang="en-US" altLang="zh-CN" sz="2800" b="1" dirty="0" smtClean="0">
              <a:latin typeface="微软雅黑" pitchFamily="34" charset="-122"/>
              <a:ea typeface="微软雅黑" pitchFamily="34" charset="-122"/>
            </a:endParaRPr>
          </a:p>
          <a:p>
            <a:r>
              <a:rPr lang="zh-CN" altLang="en-US" sz="2800" b="1" dirty="0" smtClean="0">
                <a:solidFill>
                  <a:srgbClr val="0070C0"/>
                </a:solidFill>
                <a:latin typeface="微软雅黑" pitchFamily="34" charset="-122"/>
                <a:ea typeface="微软雅黑" pitchFamily="34" charset="-122"/>
              </a:rPr>
              <a:t>从境外</a:t>
            </a:r>
            <a:r>
              <a:rPr lang="zh-CN" altLang="zh-CN" sz="2800" b="1" dirty="0" smtClean="0">
                <a:solidFill>
                  <a:srgbClr val="0070C0"/>
                </a:solidFill>
                <a:latin typeface="微软雅黑" pitchFamily="34" charset="-122"/>
                <a:ea typeface="微软雅黑" pitchFamily="34" charset="-122"/>
              </a:rPr>
              <a:t>进口</a:t>
            </a:r>
            <a:r>
              <a:rPr lang="zh-CN" altLang="en-US" sz="2800" b="1" dirty="0" smtClean="0">
                <a:solidFill>
                  <a:srgbClr val="0070C0"/>
                </a:solidFill>
                <a:latin typeface="微软雅黑" pitchFamily="34" charset="-122"/>
                <a:ea typeface="微软雅黑" pitchFamily="34" charset="-122"/>
              </a:rPr>
              <a:t>药品，即使在国外已经合法上市，也应当经过批准。</a:t>
            </a:r>
            <a:endParaRPr lang="en-US" altLang="zh-CN" sz="2800" b="1" dirty="0" smtClean="0">
              <a:solidFill>
                <a:srgbClr val="0070C0"/>
              </a:solidFill>
              <a:latin typeface="微软雅黑" pitchFamily="34" charset="-122"/>
              <a:ea typeface="微软雅黑" pitchFamily="34" charset="-122"/>
            </a:endParaRPr>
          </a:p>
          <a:p>
            <a:r>
              <a:rPr lang="zh-CN" altLang="zh-CN" sz="2800" b="1" dirty="0" smtClean="0">
                <a:latin typeface="微软雅黑" pitchFamily="34" charset="-122"/>
                <a:ea typeface="微软雅黑" pitchFamily="34" charset="-122"/>
              </a:rPr>
              <a:t>未经批准进口</a:t>
            </a:r>
            <a:r>
              <a:rPr lang="zh-CN" altLang="en-US" sz="2800" b="1" dirty="0" smtClean="0">
                <a:latin typeface="微软雅黑" pitchFamily="34" charset="-122"/>
                <a:ea typeface="微软雅黑" pitchFamily="34" charset="-122"/>
              </a:rPr>
              <a:t>境外药品</a:t>
            </a:r>
            <a:r>
              <a:rPr lang="zh-CN" altLang="en-US" sz="2800" b="1" dirty="0" smtClean="0">
                <a:solidFill>
                  <a:srgbClr val="FF0000"/>
                </a:solidFill>
                <a:latin typeface="微软雅黑" pitchFamily="34" charset="-122"/>
                <a:ea typeface="微软雅黑" pitchFamily="34" charset="-122"/>
              </a:rPr>
              <a:t>仍然违法</a:t>
            </a:r>
            <a:r>
              <a:rPr lang="zh-CN" altLang="en-US" sz="2800" b="1" dirty="0" smtClean="0">
                <a:latin typeface="微软雅黑" pitchFamily="34" charset="-122"/>
                <a:ea typeface="微软雅黑" pitchFamily="34" charset="-122"/>
              </a:rPr>
              <a:t>，不再以“假药”论处。</a:t>
            </a:r>
            <a:endParaRPr lang="en-US" altLang="zh-CN" sz="2800" b="1" dirty="0" smtClean="0">
              <a:latin typeface="微软雅黑" pitchFamily="34" charset="-122"/>
              <a:ea typeface="微软雅黑" pitchFamily="34" charset="-122"/>
            </a:endParaRPr>
          </a:p>
          <a:p>
            <a:r>
              <a:rPr lang="zh-CN" altLang="en-US" sz="2800" b="1" dirty="0" smtClean="0">
                <a:solidFill>
                  <a:srgbClr val="FF0000"/>
                </a:solidFill>
                <a:latin typeface="微软雅黑" pitchFamily="34" charset="-122"/>
                <a:ea typeface="微软雅黑" pitchFamily="34" charset="-122"/>
              </a:rPr>
              <a:t>对于</a:t>
            </a:r>
            <a:r>
              <a:rPr lang="zh-CN" altLang="zh-CN" sz="2800" b="1" dirty="0" smtClean="0">
                <a:solidFill>
                  <a:srgbClr val="FF0000"/>
                </a:solidFill>
                <a:latin typeface="微软雅黑" pitchFamily="34" charset="-122"/>
                <a:ea typeface="微软雅黑" pitchFamily="34" charset="-122"/>
              </a:rPr>
              <a:t>未经批准进口少量境外合法上市的药品，情节较轻的，可以依法减轻或者免予处罚。</a:t>
            </a:r>
            <a:r>
              <a:rPr lang="en-US" altLang="zh-CN" sz="2800" b="1" dirty="0" smtClean="0">
                <a:latin typeface="微软雅黑" pitchFamily="34" charset="-122"/>
                <a:ea typeface="微软雅黑" pitchFamily="34" charset="-122"/>
              </a:rPr>
              <a:t/>
            </a:r>
            <a:br>
              <a:rPr lang="en-US" altLang="zh-CN" sz="2800" b="1" dirty="0" smtClean="0">
                <a:latin typeface="微软雅黑" pitchFamily="34" charset="-122"/>
                <a:ea typeface="微软雅黑" pitchFamily="34" charset="-122"/>
              </a:rPr>
            </a:br>
            <a:endParaRPr lang="zh-CN" altLang="en-US" sz="2800" b="1" dirty="0">
              <a:latin typeface="微软雅黑" pitchFamily="34" charset="-122"/>
              <a:ea typeface="微软雅黑" pitchFamily="34"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矩形 1">
            <a:extLst>
              <a:ext uri="{FF2B5EF4-FFF2-40B4-BE49-F238E27FC236}">
                <a16:creationId xmlns="" xmlns:a16="http://schemas.microsoft.com/office/drawing/2014/main" id="{D90B9F23-CF57-4729-AEF0-84AB4CFD7696}"/>
              </a:ext>
            </a:extLst>
          </p:cNvPr>
          <p:cNvSpPr/>
          <p:nvPr/>
        </p:nvSpPr>
        <p:spPr>
          <a:xfrm>
            <a:off x="3505299" y="576889"/>
            <a:ext cx="6480720" cy="523220"/>
          </a:xfrm>
          <a:prstGeom prst="rect">
            <a:avLst/>
          </a:prstGeom>
        </p:spPr>
        <p:txBody>
          <a:bodyPr wrap="square">
            <a:spAutoFit/>
          </a:bodyPr>
          <a:lstStyle/>
          <a:p>
            <a:pPr marL="342900" indent="-342900">
              <a:spcBef>
                <a:spcPct val="20000"/>
              </a:spcBef>
              <a:defRPr/>
            </a:pPr>
            <a:r>
              <a:rPr lang="zh-CN" altLang="en-US" sz="2800" b="1" dirty="0">
                <a:solidFill>
                  <a:srgbClr val="0D6FB8"/>
                </a:solidFill>
                <a:latin typeface="微软雅黑" panose="020B0503020204020204" pitchFamily="34" charset="-122"/>
                <a:ea typeface="微软雅黑" panose="020B0503020204020204" pitchFamily="34" charset="-122"/>
              </a:rPr>
              <a:t>四、鼓励创新研发   加快新药上市</a:t>
            </a:r>
            <a:endParaRPr lang="en-US" altLang="zh-CN" sz="2800" b="1" dirty="0">
              <a:solidFill>
                <a:srgbClr val="0D6FB8"/>
              </a:solidFill>
              <a:latin typeface="微软雅黑" panose="020B0503020204020204" pitchFamily="34" charset="-122"/>
              <a:ea typeface="微软雅黑" panose="020B0503020204020204" pitchFamily="34" charset="-122"/>
            </a:endParaRPr>
          </a:p>
        </p:txBody>
      </p:sp>
      <p:sp>
        <p:nvSpPr>
          <p:cNvPr id="4" name="矩形: 圆角 3">
            <a:extLst>
              <a:ext uri="{FF2B5EF4-FFF2-40B4-BE49-F238E27FC236}">
                <a16:creationId xmlns="" xmlns:a16="http://schemas.microsoft.com/office/drawing/2014/main" id="{A5BEA0B2-A02C-4351-B99C-75AF7120812E}"/>
              </a:ext>
            </a:extLst>
          </p:cNvPr>
          <p:cNvSpPr/>
          <p:nvPr/>
        </p:nvSpPr>
        <p:spPr>
          <a:xfrm>
            <a:off x="2065139" y="1484784"/>
            <a:ext cx="8856984" cy="1090720"/>
          </a:xfrm>
          <a:prstGeom prst="roundRect">
            <a:avLst/>
          </a:prstGeom>
          <a:solidFill>
            <a:schemeClr val="accent6">
              <a:lumMod val="40000"/>
              <a:lumOff val="60000"/>
            </a:schemeClr>
          </a:solidFill>
          <a:ln>
            <a:solidFill>
              <a:schemeClr val="tx2">
                <a:lumMod val="20000"/>
                <a:lumOff val="8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a:extLst>
              <a:ext uri="{FF2B5EF4-FFF2-40B4-BE49-F238E27FC236}">
                <a16:creationId xmlns="" xmlns:a16="http://schemas.microsoft.com/office/drawing/2014/main" id="{D59F078E-AADB-4DAF-8513-62794002B51B}"/>
              </a:ext>
            </a:extLst>
          </p:cNvPr>
          <p:cNvSpPr/>
          <p:nvPr/>
        </p:nvSpPr>
        <p:spPr>
          <a:xfrm>
            <a:off x="3217266" y="1628801"/>
            <a:ext cx="7308809" cy="461665"/>
          </a:xfrm>
          <a:prstGeom prst="rect">
            <a:avLst/>
          </a:prstGeom>
        </p:spPr>
        <p:txBody>
          <a:bodyPr wrap="square">
            <a:spAutoFit/>
          </a:bodyPr>
          <a:lstStyle/>
          <a:p>
            <a:r>
              <a:rPr lang="zh-CN" altLang="en-US" sz="2400" b="1" dirty="0">
                <a:solidFill>
                  <a:srgbClr val="0070C0"/>
                </a:solidFill>
                <a:latin typeface="微软雅黑" panose="020B0503020204020204" pitchFamily="34" charset="-122"/>
                <a:ea typeface="微软雅黑" panose="020B0503020204020204" pitchFamily="34" charset="-122"/>
              </a:rPr>
              <a:t>     </a:t>
            </a:r>
            <a:r>
              <a:rPr lang="zh-CN" altLang="en-US" sz="2400" b="1" dirty="0" smtClean="0">
                <a:solidFill>
                  <a:srgbClr val="FF0000"/>
                </a:solidFill>
                <a:latin typeface="微软雅黑" panose="020B0503020204020204" pitchFamily="34" charset="-122"/>
                <a:ea typeface="微软雅黑" panose="020B0503020204020204" pitchFamily="34" charset="-122"/>
              </a:rPr>
              <a:t>优先审批救命药、短缺药、儿童药</a:t>
            </a:r>
            <a:endParaRPr lang="en-US" altLang="zh-CN" sz="2400" b="1" dirty="0">
              <a:solidFill>
                <a:srgbClr val="FF0000"/>
              </a:solidFill>
              <a:latin typeface="微软雅黑" panose="020B0503020204020204" pitchFamily="34" charset="-122"/>
              <a:ea typeface="微软雅黑" panose="020B0503020204020204" pitchFamily="34" charset="-122"/>
            </a:endParaRPr>
          </a:p>
        </p:txBody>
      </p:sp>
      <p:sp>
        <p:nvSpPr>
          <p:cNvPr id="7" name="闪电形 6">
            <a:extLst>
              <a:ext uri="{FF2B5EF4-FFF2-40B4-BE49-F238E27FC236}">
                <a16:creationId xmlns="" xmlns:a16="http://schemas.microsoft.com/office/drawing/2014/main" id="{D86EE1F7-A71A-41EF-9DAF-0BC55C87FB14}"/>
              </a:ext>
            </a:extLst>
          </p:cNvPr>
          <p:cNvSpPr/>
          <p:nvPr/>
        </p:nvSpPr>
        <p:spPr>
          <a:xfrm>
            <a:off x="698141" y="791817"/>
            <a:ext cx="1368152" cy="1296144"/>
          </a:xfrm>
          <a:prstGeom prst="lightningBol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 xmlns:a16="http://schemas.microsoft.com/office/drawing/2014/main" id="{114BFD06-4448-4BD1-B429-3292D3FA1C7F}"/>
              </a:ext>
            </a:extLst>
          </p:cNvPr>
          <p:cNvSpPr/>
          <p:nvPr/>
        </p:nvSpPr>
        <p:spPr>
          <a:xfrm>
            <a:off x="1843749" y="3714541"/>
            <a:ext cx="2741669" cy="9361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 xmlns:a16="http://schemas.microsoft.com/office/drawing/2014/main" id="{9BB2CA80-285B-4227-A382-915A9FBBCB95}"/>
              </a:ext>
            </a:extLst>
          </p:cNvPr>
          <p:cNvSpPr/>
          <p:nvPr/>
        </p:nvSpPr>
        <p:spPr>
          <a:xfrm>
            <a:off x="2066293" y="3927005"/>
            <a:ext cx="2468946" cy="461665"/>
          </a:xfrm>
          <a:prstGeom prst="rect">
            <a:avLst/>
          </a:prstGeom>
        </p:spPr>
        <p:txBody>
          <a:bodyPr wrap="none">
            <a:spAutoFit/>
          </a:bodyPr>
          <a:lstStyle/>
          <a:p>
            <a:r>
              <a:rPr lang="en-US" altLang="zh-CN" b="1" dirty="0">
                <a:solidFill>
                  <a:srgbClr val="FF0000"/>
                </a:solidFill>
                <a:latin typeface="微软雅黑" panose="020B0503020204020204" pitchFamily="34" charset="-122"/>
                <a:ea typeface="微软雅黑" panose="020B0503020204020204" pitchFamily="34" charset="-122"/>
              </a:rPr>
              <a:t> </a:t>
            </a:r>
            <a:r>
              <a:rPr lang="en-US" altLang="zh-CN" sz="2400" b="1" dirty="0">
                <a:solidFill>
                  <a:srgbClr val="FF0000"/>
                </a:solidFill>
                <a:latin typeface="微软雅黑" panose="020B0503020204020204" pitchFamily="34" charset="-122"/>
                <a:ea typeface="微软雅黑" panose="020B0503020204020204" pitchFamily="34" charset="-122"/>
              </a:rPr>
              <a:t>1.</a:t>
            </a:r>
            <a:r>
              <a:rPr lang="zh-CN" altLang="en-US" sz="2400" b="1" dirty="0">
                <a:solidFill>
                  <a:srgbClr val="FF0000"/>
                </a:solidFill>
                <a:latin typeface="微软雅黑" panose="020B0503020204020204" pitchFamily="34" charset="-122"/>
                <a:ea typeface="微软雅黑" panose="020B0503020204020204" pitchFamily="34" charset="-122"/>
              </a:rPr>
              <a:t>明确鼓励方向 </a:t>
            </a:r>
            <a:endParaRPr lang="zh-CN" altLang="en-US" dirty="0"/>
          </a:p>
        </p:txBody>
      </p:sp>
      <p:sp>
        <p:nvSpPr>
          <p:cNvPr id="14" name="箭头: 右 13">
            <a:extLst>
              <a:ext uri="{FF2B5EF4-FFF2-40B4-BE49-F238E27FC236}">
                <a16:creationId xmlns="" xmlns:a16="http://schemas.microsoft.com/office/drawing/2014/main" id="{04C5C954-1A0D-4B08-83CC-5CCB0E682F21}"/>
              </a:ext>
            </a:extLst>
          </p:cNvPr>
          <p:cNvSpPr/>
          <p:nvPr/>
        </p:nvSpPr>
        <p:spPr>
          <a:xfrm>
            <a:off x="4585418" y="4060388"/>
            <a:ext cx="941907"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 xmlns:a16="http://schemas.microsoft.com/office/drawing/2014/main" id="{CA8D5136-6297-4E22-80CD-AA59C5FF492F}"/>
              </a:ext>
            </a:extLst>
          </p:cNvPr>
          <p:cNvSpPr/>
          <p:nvPr/>
        </p:nvSpPr>
        <p:spPr>
          <a:xfrm>
            <a:off x="5737547" y="2780927"/>
            <a:ext cx="5760640" cy="2862322"/>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       </a:t>
            </a:r>
            <a:r>
              <a:rPr lang="zh-CN" altLang="en-US" sz="2400" b="1" dirty="0">
                <a:solidFill>
                  <a:srgbClr val="FF0000"/>
                </a:solidFill>
                <a:latin typeface="微软雅黑" panose="020B0503020204020204" pitchFamily="34" charset="-122"/>
                <a:ea typeface="微软雅黑" panose="020B0503020204020204" pitchFamily="34" charset="-122"/>
              </a:rPr>
              <a:t>重点支持</a:t>
            </a:r>
            <a:r>
              <a:rPr lang="zh-CN" altLang="en-US" sz="2400" b="1" dirty="0">
                <a:latin typeface="微软雅黑" panose="020B0503020204020204" pitchFamily="34" charset="-122"/>
                <a:ea typeface="微软雅黑" panose="020B0503020204020204" pitchFamily="34" charset="-122"/>
              </a:rPr>
              <a:t>以临床价值为导向、对人的疾病具有明确疗效的药物</a:t>
            </a:r>
            <a:r>
              <a:rPr lang="zh-CN" altLang="en-US" sz="2400" b="1" dirty="0" smtClean="0">
                <a:latin typeface="微软雅黑" panose="020B0503020204020204" pitchFamily="34" charset="-122"/>
                <a:ea typeface="微软雅黑" panose="020B0503020204020204" pitchFamily="34" charset="-122"/>
              </a:rPr>
              <a:t>创新</a:t>
            </a:r>
            <a:endParaRPr lang="en-US" altLang="zh-CN" sz="2400" b="1" dirty="0" smtClean="0">
              <a:solidFill>
                <a:srgbClr val="00B050"/>
              </a:solidFill>
              <a:latin typeface="微软雅黑" panose="020B0503020204020204" pitchFamily="34" charset="-122"/>
              <a:ea typeface="微软雅黑" panose="020B0503020204020204" pitchFamily="34" charset="-122"/>
            </a:endParaRPr>
          </a:p>
          <a:p>
            <a:pPr>
              <a:lnSpc>
                <a:spcPct val="150000"/>
              </a:lnSpc>
            </a:pPr>
            <a:r>
              <a:rPr lang="en-US" altLang="zh-CN" sz="2400" b="1" dirty="0" smtClean="0">
                <a:solidFill>
                  <a:srgbClr val="00B050"/>
                </a:solidFill>
                <a:latin typeface="微软雅黑" panose="020B0503020204020204" pitchFamily="34" charset="-122"/>
                <a:ea typeface="微软雅黑" panose="020B0503020204020204" pitchFamily="34" charset="-122"/>
              </a:rPr>
              <a:t>       </a:t>
            </a:r>
            <a:r>
              <a:rPr lang="zh-CN" altLang="en-US" sz="2400" b="1" dirty="0">
                <a:solidFill>
                  <a:srgbClr val="FF0000"/>
                </a:solidFill>
                <a:latin typeface="微软雅黑" panose="020B0503020204020204" pitchFamily="34" charset="-122"/>
                <a:ea typeface="微软雅黑" panose="020B0503020204020204" pitchFamily="34" charset="-122"/>
              </a:rPr>
              <a:t>鼓励研制  </a:t>
            </a:r>
            <a:r>
              <a:rPr lang="zh-CN" altLang="en-US" sz="2400" b="1" dirty="0">
                <a:latin typeface="微软雅黑" panose="020B0503020204020204" pitchFamily="34" charset="-122"/>
                <a:ea typeface="微软雅黑" panose="020B0503020204020204" pitchFamily="34" charset="-122"/>
              </a:rPr>
              <a:t>具有新的治疗机理，治疗</a:t>
            </a:r>
            <a:r>
              <a:rPr lang="zh-CN" altLang="en-US" sz="2400" b="1" dirty="0">
                <a:solidFill>
                  <a:srgbClr val="0070C0"/>
                </a:solidFill>
                <a:latin typeface="微软雅黑" panose="020B0503020204020204" pitchFamily="34" charset="-122"/>
                <a:ea typeface="微软雅黑" panose="020B0503020204020204" pitchFamily="34" charset="-122"/>
              </a:rPr>
              <a:t>严重危及生命的疾病、罕见病</a:t>
            </a:r>
            <a:r>
              <a:rPr lang="zh-CN" altLang="en-US" sz="2400" b="1" dirty="0">
                <a:latin typeface="微软雅黑" panose="020B0503020204020204" pitchFamily="34" charset="-122"/>
                <a:ea typeface="微软雅黑" panose="020B0503020204020204" pitchFamily="34" charset="-122"/>
              </a:rPr>
              <a:t>的新药，</a:t>
            </a:r>
            <a:endParaRPr lang="en-US" altLang="zh-CN" sz="2400" b="1" dirty="0">
              <a:latin typeface="微软雅黑" panose="020B0503020204020204" pitchFamily="34" charset="-122"/>
              <a:ea typeface="微软雅黑" panose="020B0503020204020204" pitchFamily="34" charset="-122"/>
            </a:endParaRPr>
          </a:p>
          <a:p>
            <a:pPr>
              <a:lnSpc>
                <a:spcPct val="150000"/>
              </a:lnSpc>
            </a:pPr>
            <a:r>
              <a:rPr lang="en-US" altLang="zh-CN" sz="2400" b="1" dirty="0">
                <a:latin typeface="微软雅黑" panose="020B0503020204020204" pitchFamily="34" charset="-122"/>
                <a:ea typeface="微软雅黑" panose="020B0503020204020204" pitchFamily="34" charset="-122"/>
              </a:rPr>
              <a:t>     </a:t>
            </a:r>
            <a:r>
              <a:rPr lang="zh-CN" altLang="en-US" sz="2400" b="1" dirty="0">
                <a:solidFill>
                  <a:srgbClr val="FF0000"/>
                </a:solidFill>
                <a:latin typeface="微软雅黑" panose="020B0503020204020204" pitchFamily="34" charset="-122"/>
                <a:ea typeface="微软雅黑" panose="020B0503020204020204" pitchFamily="34" charset="-122"/>
              </a:rPr>
              <a:t>儿童用</a:t>
            </a:r>
            <a:r>
              <a:rPr lang="zh-CN" altLang="en-US" sz="2400" b="1" dirty="0" smtClean="0">
                <a:solidFill>
                  <a:srgbClr val="FF0000"/>
                </a:solidFill>
                <a:latin typeface="微软雅黑" panose="020B0503020204020204" pitchFamily="34" charset="-122"/>
                <a:ea typeface="微软雅黑" panose="020B0503020204020204" pitchFamily="34" charset="-122"/>
              </a:rPr>
              <a:t>药品</a:t>
            </a:r>
            <a:endParaRPr lang="zh-CN" altLang="en-US" sz="2400" b="1" dirty="0">
              <a:solidFill>
                <a:srgbClr val="FF0000"/>
              </a:solidFill>
            </a:endParaRPr>
          </a:p>
        </p:txBody>
      </p:sp>
    </p:spTree>
    <p:extLst>
      <p:ext uri="{BB962C8B-B14F-4D97-AF65-F5344CB8AC3E}">
        <p14:creationId xmlns="" xmlns:p14="http://schemas.microsoft.com/office/powerpoint/2010/main" val="66100827"/>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3" name="矩形 12">
            <a:extLst>
              <a:ext uri="{FF2B5EF4-FFF2-40B4-BE49-F238E27FC236}">
                <a16:creationId xmlns="" xmlns:a16="http://schemas.microsoft.com/office/drawing/2014/main" id="{9BB2CA80-285B-4227-A382-915A9FBBCB95}"/>
              </a:ext>
            </a:extLst>
          </p:cNvPr>
          <p:cNvSpPr/>
          <p:nvPr/>
        </p:nvSpPr>
        <p:spPr>
          <a:xfrm>
            <a:off x="1585409" y="2644170"/>
            <a:ext cx="3054690" cy="1569660"/>
          </a:xfrm>
          <a:prstGeom prst="rect">
            <a:avLst/>
          </a:prstGeom>
        </p:spPr>
        <p:txBody>
          <a:bodyPr wrap="square">
            <a:spAutoFit/>
          </a:bodyPr>
          <a:lstStyle/>
          <a:p>
            <a:r>
              <a:rPr lang="en-US" altLang="zh-CN" b="1" dirty="0">
                <a:solidFill>
                  <a:srgbClr val="FF0000"/>
                </a:solidFill>
                <a:latin typeface="微软雅黑" panose="020B0503020204020204" pitchFamily="34" charset="-122"/>
                <a:ea typeface="微软雅黑" panose="020B0503020204020204" pitchFamily="34" charset="-122"/>
              </a:rPr>
              <a:t> </a:t>
            </a:r>
            <a:r>
              <a:rPr lang="en-US" altLang="zh-CN" sz="2400" b="1" dirty="0">
                <a:solidFill>
                  <a:srgbClr val="FF0000"/>
                </a:solidFill>
                <a:latin typeface="微软雅黑" pitchFamily="34" charset="-122"/>
                <a:ea typeface="微软雅黑" pitchFamily="34" charset="-122"/>
              </a:rPr>
              <a:t>2.</a:t>
            </a:r>
            <a:r>
              <a:rPr lang="zh-CN" altLang="en-US" sz="2400" b="1" dirty="0">
                <a:solidFill>
                  <a:srgbClr val="FF0000"/>
                </a:solidFill>
                <a:latin typeface="微软雅黑" pitchFamily="34" charset="-122"/>
                <a:ea typeface="微软雅黑" pitchFamily="34" charset="-122"/>
              </a:rPr>
              <a:t>健全审评机制，提高审评效率，为药物创新提供组织保障。</a:t>
            </a:r>
          </a:p>
          <a:p>
            <a:r>
              <a:rPr lang="zh-CN" altLang="en-US" sz="2400" b="1" dirty="0">
                <a:solidFill>
                  <a:srgbClr val="FF0000"/>
                </a:solidFill>
                <a:latin typeface="微软雅黑" pitchFamily="34" charset="-122"/>
                <a:ea typeface="微软雅黑" pitchFamily="34" charset="-122"/>
              </a:rPr>
              <a:t> </a:t>
            </a:r>
            <a:endParaRPr lang="zh-CN" altLang="en-US" dirty="0"/>
          </a:p>
        </p:txBody>
      </p:sp>
      <p:sp>
        <p:nvSpPr>
          <p:cNvPr id="15" name="矩形 14">
            <a:extLst>
              <a:ext uri="{FF2B5EF4-FFF2-40B4-BE49-F238E27FC236}">
                <a16:creationId xmlns="" xmlns:a16="http://schemas.microsoft.com/office/drawing/2014/main" id="{6FB8A74A-53B2-4B38-8432-02DE0CDC3E2F}"/>
              </a:ext>
            </a:extLst>
          </p:cNvPr>
          <p:cNvSpPr/>
          <p:nvPr/>
        </p:nvSpPr>
        <p:spPr>
          <a:xfrm>
            <a:off x="1489075" y="2292261"/>
            <a:ext cx="3151024" cy="18730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右 17">
            <a:extLst>
              <a:ext uri="{FF2B5EF4-FFF2-40B4-BE49-F238E27FC236}">
                <a16:creationId xmlns="" xmlns:a16="http://schemas.microsoft.com/office/drawing/2014/main" id="{22224D57-51D2-41A3-898B-AE80046A4B16}"/>
              </a:ext>
            </a:extLst>
          </p:cNvPr>
          <p:cNvSpPr/>
          <p:nvPr/>
        </p:nvSpPr>
        <p:spPr>
          <a:xfrm>
            <a:off x="4640099" y="3084786"/>
            <a:ext cx="101026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 xmlns:a16="http://schemas.microsoft.com/office/drawing/2014/main" id="{26BAAE0A-9378-4A88-BC7F-6F96C8FD0492}"/>
              </a:ext>
            </a:extLst>
          </p:cNvPr>
          <p:cNvSpPr/>
          <p:nvPr/>
        </p:nvSpPr>
        <p:spPr>
          <a:xfrm>
            <a:off x="5650362" y="1110660"/>
            <a:ext cx="5539329" cy="4524315"/>
          </a:xfrm>
          <a:prstGeom prst="rect">
            <a:avLst/>
          </a:prstGeom>
        </p:spPr>
        <p:txBody>
          <a:bodyPr wrap="square">
            <a:spAutoFit/>
          </a:bodyPr>
          <a:lstStyle/>
          <a:p>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国务院药品监督管理部门应当</a:t>
            </a:r>
            <a:r>
              <a:rPr lang="zh-CN" altLang="en-US" sz="2400" b="1" dirty="0">
                <a:latin typeface="微软雅黑" pitchFamily="34" charset="-122"/>
                <a:ea typeface="微软雅黑" pitchFamily="34" charset="-122"/>
              </a:rPr>
              <a:t>完善药品审评审批工作制度，加强能力建设，建立健全沟通交流、专家咨询等机制，优化审评审批流程，提高审评审批效率。</a:t>
            </a:r>
            <a:br>
              <a:rPr lang="zh-CN" altLang="en-US" sz="2400" b="1" dirty="0">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endParaRPr lang="en-US" altLang="zh-CN" sz="2400" b="1" dirty="0">
              <a:solidFill>
                <a:srgbClr val="000000"/>
              </a:solidFill>
              <a:latin typeface="微软雅黑" pitchFamily="34" charset="-122"/>
              <a:ea typeface="微软雅黑" pitchFamily="34" charset="-122"/>
            </a:endParaRPr>
          </a:p>
          <a:p>
            <a:r>
              <a:rPr lang="en-US" altLang="zh-CN"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批准上市药品的审评结论和依据应当依法公开，接受社会监督。对审评审批中知悉的商业秘密应当保密。</a:t>
            </a:r>
            <a:r>
              <a:rPr lang="zh-CN" altLang="en-US" sz="2400" b="1" dirty="0">
                <a:solidFill>
                  <a:srgbClr val="0D6FB8"/>
                </a:solidFill>
                <a:latin typeface="Arial" charset="0"/>
              </a:rPr>
              <a:t/>
            </a:r>
            <a:br>
              <a:rPr lang="zh-CN" altLang="en-US" sz="2400" b="1" dirty="0">
                <a:solidFill>
                  <a:srgbClr val="0D6FB8"/>
                </a:solidFill>
                <a:latin typeface="Arial" charset="0"/>
              </a:rPr>
            </a:br>
            <a:r>
              <a:rPr lang="zh-CN" altLang="en-US" sz="2400" b="1" dirty="0">
                <a:solidFill>
                  <a:srgbClr val="FF0000"/>
                </a:solidFill>
                <a:latin typeface="Arial" charset="0"/>
              </a:rPr>
              <a:t>     </a:t>
            </a:r>
            <a:endParaRPr lang="en-US" altLang="zh-CN" sz="2400" b="1" dirty="0">
              <a:solidFill>
                <a:srgbClr val="FF0000"/>
              </a:solidFill>
              <a:latin typeface="Arial" charset="0"/>
            </a:endParaRPr>
          </a:p>
          <a:p>
            <a:r>
              <a:rPr lang="en-US" altLang="zh-CN" sz="2400" b="1" dirty="0">
                <a:solidFill>
                  <a:srgbClr val="FF0000"/>
                </a:solidFill>
                <a:latin typeface="Arial" charset="0"/>
                <a:ea typeface="微软雅黑" pitchFamily="34" charset="-122"/>
              </a:rPr>
              <a:t>       </a:t>
            </a:r>
            <a:r>
              <a:rPr lang="zh-CN" altLang="en-US" sz="2400" b="1" dirty="0">
                <a:solidFill>
                  <a:srgbClr val="FF0000"/>
                </a:solidFill>
                <a:latin typeface="微软雅黑" pitchFamily="34" charset="-122"/>
                <a:ea typeface="微软雅黑" pitchFamily="34" charset="-122"/>
              </a:rPr>
              <a:t>强化审评人员能力建设，</a:t>
            </a:r>
            <a:r>
              <a:rPr lang="zh-CN" altLang="en-US" sz="2400" b="1" dirty="0">
                <a:solidFill>
                  <a:srgbClr val="0D6FB8"/>
                </a:solidFill>
                <a:latin typeface="微软雅黑" pitchFamily="34" charset="-122"/>
                <a:ea typeface="微软雅黑" pitchFamily="34" charset="-122"/>
              </a:rPr>
              <a:t>完善与注册申请人的沟通交流机制，建立专家咨询制度，优化审评流程，提高审评效率。</a:t>
            </a:r>
            <a:endParaRPr lang="zh-CN" altLang="en-US" sz="2400" b="1" dirty="0">
              <a:solidFill>
                <a:srgbClr val="0D6FB8"/>
              </a:solidFill>
            </a:endParaRPr>
          </a:p>
        </p:txBody>
      </p:sp>
    </p:spTree>
    <p:extLst>
      <p:ext uri="{BB962C8B-B14F-4D97-AF65-F5344CB8AC3E}">
        <p14:creationId xmlns="" xmlns:p14="http://schemas.microsoft.com/office/powerpoint/2010/main" val="2210157835"/>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5" name="矩形 14">
            <a:extLst>
              <a:ext uri="{FF2B5EF4-FFF2-40B4-BE49-F238E27FC236}">
                <a16:creationId xmlns="" xmlns:a16="http://schemas.microsoft.com/office/drawing/2014/main" id="{6FB8A74A-53B2-4B38-8432-02DE0CDC3E2F}"/>
              </a:ext>
            </a:extLst>
          </p:cNvPr>
          <p:cNvSpPr/>
          <p:nvPr/>
        </p:nvSpPr>
        <p:spPr>
          <a:xfrm>
            <a:off x="1273051" y="2292260"/>
            <a:ext cx="3384376" cy="18730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右 17">
            <a:extLst>
              <a:ext uri="{FF2B5EF4-FFF2-40B4-BE49-F238E27FC236}">
                <a16:creationId xmlns="" xmlns:a16="http://schemas.microsoft.com/office/drawing/2014/main" id="{22224D57-51D2-41A3-898B-AE80046A4B16}"/>
              </a:ext>
            </a:extLst>
          </p:cNvPr>
          <p:cNvSpPr/>
          <p:nvPr/>
        </p:nvSpPr>
        <p:spPr>
          <a:xfrm>
            <a:off x="4657427" y="3084786"/>
            <a:ext cx="98600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 xmlns:a16="http://schemas.microsoft.com/office/drawing/2014/main" id="{26BAAE0A-9378-4A88-BC7F-6F96C8FD0492}"/>
              </a:ext>
            </a:extLst>
          </p:cNvPr>
          <p:cNvSpPr/>
          <p:nvPr/>
        </p:nvSpPr>
        <p:spPr>
          <a:xfrm>
            <a:off x="5690072" y="764704"/>
            <a:ext cx="5539329" cy="5632311"/>
          </a:xfrm>
          <a:prstGeom prst="rect">
            <a:avLst/>
          </a:prstGeom>
        </p:spPr>
        <p:txBody>
          <a:bodyPr wrap="square">
            <a:spAutoFit/>
          </a:bodyPr>
          <a:lstStyle/>
          <a:p>
            <a:pPr>
              <a:defRPr/>
            </a:pPr>
            <a:r>
              <a:rPr lang="zh-CN" altLang="en-US" sz="2400" b="1" dirty="0">
                <a:latin typeface="微软雅黑" pitchFamily="34" charset="-122"/>
                <a:ea typeface="微软雅黑" pitchFamily="34" charset="-122"/>
              </a:rPr>
              <a:t>      开展药物临床试验，应当按照国务院药品监督管理部门的规定</a:t>
            </a:r>
            <a:r>
              <a:rPr lang="zh-CN" altLang="en-US" sz="2400" b="1" dirty="0">
                <a:solidFill>
                  <a:srgbClr val="0D6FB8"/>
                </a:solidFill>
                <a:latin typeface="微软雅黑" pitchFamily="34" charset="-122"/>
                <a:ea typeface="微软雅黑" pitchFamily="34" charset="-122"/>
              </a:rPr>
              <a:t>如实报送</a:t>
            </a:r>
            <a:r>
              <a:rPr lang="zh-CN" altLang="en-US" sz="2400" b="1" dirty="0">
                <a:solidFill>
                  <a:srgbClr val="FF0000"/>
                </a:solidFill>
                <a:latin typeface="微软雅黑" pitchFamily="34" charset="-122"/>
                <a:ea typeface="微软雅黑" pitchFamily="34" charset="-122"/>
              </a:rPr>
              <a:t>研制方法、质量指标、药理及毒理试验结果等有关数据、资料和样品</a:t>
            </a:r>
            <a:r>
              <a:rPr lang="zh-CN" altLang="en-US" sz="2400" b="1" dirty="0">
                <a:solidFill>
                  <a:srgbClr val="0D6FB8"/>
                </a:solidFill>
                <a:latin typeface="微软雅黑" pitchFamily="34" charset="-122"/>
                <a:ea typeface="微软雅黑" pitchFamily="34" charset="-122"/>
              </a:rPr>
              <a:t>，经国务院药品监督管理部门批准。</a:t>
            </a:r>
            <a:endParaRPr lang="en-US" altLang="zh-CN" sz="2400" b="1" dirty="0">
              <a:solidFill>
                <a:srgbClr val="0D6FB8"/>
              </a:solidFill>
              <a:latin typeface="微软雅黑" pitchFamily="34" charset="-122"/>
              <a:ea typeface="微软雅黑" pitchFamily="34" charset="-122"/>
            </a:endParaRPr>
          </a:p>
          <a:p>
            <a:pPr>
              <a:defRPr/>
            </a:pPr>
            <a:r>
              <a:rPr lang="zh-CN" altLang="en-US" sz="2400" b="1" dirty="0">
                <a:latin typeface="微软雅黑" pitchFamily="34" charset="-122"/>
                <a:ea typeface="微软雅黑" pitchFamily="34" charset="-122"/>
              </a:rPr>
              <a:t>       </a:t>
            </a:r>
            <a:endParaRPr lang="en-US" altLang="zh-CN" sz="2400" b="1" dirty="0">
              <a:latin typeface="微软雅黑" pitchFamily="34" charset="-122"/>
              <a:ea typeface="微软雅黑" pitchFamily="34" charset="-122"/>
            </a:endParaRPr>
          </a:p>
          <a:p>
            <a:pPr>
              <a:defRPr/>
            </a:pPr>
            <a:r>
              <a:rPr lang="en-US" altLang="zh-CN" sz="2400" b="1" dirty="0">
                <a:latin typeface="微软雅黑" pitchFamily="34" charset="-122"/>
                <a:ea typeface="微软雅黑" pitchFamily="34" charset="-122"/>
              </a:rPr>
              <a:t>       </a:t>
            </a:r>
            <a:r>
              <a:rPr lang="zh-CN" altLang="en-US" sz="2400" b="1" dirty="0">
                <a:latin typeface="微软雅黑" pitchFamily="34" charset="-122"/>
                <a:ea typeface="微软雅黑" pitchFamily="34" charset="-122"/>
              </a:rPr>
              <a:t>国务院药品监督管理部门应当</a:t>
            </a:r>
            <a:r>
              <a:rPr lang="zh-CN" altLang="en-US" sz="2400" b="1" dirty="0">
                <a:solidFill>
                  <a:srgbClr val="0D6FB8"/>
                </a:solidFill>
                <a:latin typeface="微软雅黑" pitchFamily="34" charset="-122"/>
                <a:ea typeface="微软雅黑" pitchFamily="34" charset="-122"/>
              </a:rPr>
              <a:t>自受理临床试验申请</a:t>
            </a:r>
            <a:r>
              <a:rPr lang="zh-CN" altLang="en-US" sz="2400" b="1" dirty="0">
                <a:solidFill>
                  <a:srgbClr val="FF0000"/>
                </a:solidFill>
                <a:latin typeface="微软雅黑" pitchFamily="34" charset="-122"/>
                <a:ea typeface="微软雅黑" pitchFamily="34" charset="-122"/>
              </a:rPr>
              <a:t>之日起六十个工作日内</a:t>
            </a:r>
            <a:r>
              <a:rPr lang="zh-CN" altLang="en-US" sz="2400" b="1" dirty="0">
                <a:solidFill>
                  <a:srgbClr val="0D6FB8"/>
                </a:solidFill>
                <a:latin typeface="微软雅黑" pitchFamily="34" charset="-122"/>
                <a:ea typeface="微软雅黑" pitchFamily="34" charset="-122"/>
              </a:rPr>
              <a:t>决定是否同意</a:t>
            </a:r>
            <a:r>
              <a:rPr lang="zh-CN" altLang="en-US" sz="2400" b="1" dirty="0">
                <a:latin typeface="微软雅黑" pitchFamily="34" charset="-122"/>
                <a:ea typeface="微软雅黑" pitchFamily="34" charset="-122"/>
              </a:rPr>
              <a:t>并通知临床试验申办者，</a:t>
            </a:r>
            <a:r>
              <a:rPr lang="zh-CN" altLang="en-US" sz="2400" b="1" dirty="0">
                <a:solidFill>
                  <a:srgbClr val="FF0000"/>
                </a:solidFill>
                <a:latin typeface="微软雅黑" pitchFamily="34" charset="-122"/>
                <a:ea typeface="微软雅黑" pitchFamily="34" charset="-122"/>
              </a:rPr>
              <a:t>逾期未通知的，视为同意。</a:t>
            </a:r>
            <a:endParaRPr lang="en-US" altLang="zh-CN" sz="2400" b="1" dirty="0">
              <a:solidFill>
                <a:srgbClr val="FF0000"/>
              </a:solidFill>
              <a:latin typeface="微软雅黑" pitchFamily="34" charset="-122"/>
              <a:ea typeface="微软雅黑" pitchFamily="34" charset="-122"/>
            </a:endParaRPr>
          </a:p>
          <a:p>
            <a:pPr>
              <a:defRPr/>
            </a:pPr>
            <a:r>
              <a:rPr lang="zh-CN" altLang="en-US" sz="2400" b="1" dirty="0">
                <a:solidFill>
                  <a:srgbClr val="FF0000"/>
                </a:solidFill>
                <a:latin typeface="微软雅黑" pitchFamily="34" charset="-122"/>
                <a:ea typeface="微软雅黑" pitchFamily="34" charset="-122"/>
              </a:rPr>
              <a:t>      </a:t>
            </a:r>
            <a:endParaRPr lang="en-US" altLang="zh-CN" sz="2400" b="1" dirty="0">
              <a:solidFill>
                <a:srgbClr val="FF0000"/>
              </a:solidFill>
              <a:latin typeface="微软雅黑" pitchFamily="34" charset="-122"/>
              <a:ea typeface="微软雅黑" pitchFamily="34" charset="-122"/>
            </a:endParaRPr>
          </a:p>
          <a:p>
            <a:pPr>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其中，开展</a:t>
            </a:r>
            <a:r>
              <a:rPr lang="zh-CN" altLang="en-US" sz="2400" b="1" dirty="0">
                <a:solidFill>
                  <a:srgbClr val="FF0000"/>
                </a:solidFill>
                <a:latin typeface="微软雅黑" pitchFamily="34" charset="-122"/>
                <a:ea typeface="微软雅黑" pitchFamily="34" charset="-122"/>
              </a:rPr>
              <a:t>生物等效性试验的</a:t>
            </a:r>
            <a:r>
              <a:rPr lang="zh-CN" altLang="en-US" sz="2400" b="1" dirty="0">
                <a:solidFill>
                  <a:srgbClr val="0D6FB8"/>
                </a:solidFill>
                <a:latin typeface="微软雅黑" pitchFamily="34" charset="-122"/>
                <a:ea typeface="微软雅黑" pitchFamily="34" charset="-122"/>
              </a:rPr>
              <a:t>，</a:t>
            </a:r>
            <a:r>
              <a:rPr lang="zh-CN" altLang="en-US" sz="2400" b="1" dirty="0">
                <a:latin typeface="微软雅黑" pitchFamily="34" charset="-122"/>
                <a:ea typeface="微软雅黑" pitchFamily="34" charset="-122"/>
              </a:rPr>
              <a:t>报国务院药品监督管理部门备案。</a:t>
            </a:r>
            <a:br>
              <a:rPr lang="zh-CN" altLang="en-US" sz="2400" b="1" dirty="0">
                <a:latin typeface="微软雅黑" pitchFamily="34" charset="-122"/>
                <a:ea typeface="微软雅黑" pitchFamily="34" charset="-122"/>
              </a:rPr>
            </a:br>
            <a:r>
              <a:rPr lang="zh-CN" altLang="en-US" sz="2400" b="1" dirty="0">
                <a:latin typeface="微软雅黑" pitchFamily="34" charset="-122"/>
                <a:ea typeface="微软雅黑" pitchFamily="34" charset="-122"/>
              </a:rPr>
              <a:t>　</a:t>
            </a:r>
          </a:p>
          <a:p>
            <a:endParaRPr lang="zh-CN" altLang="en-US" sz="2400" dirty="0"/>
          </a:p>
        </p:txBody>
      </p:sp>
      <p:sp>
        <p:nvSpPr>
          <p:cNvPr id="2" name="矩形 1">
            <a:extLst>
              <a:ext uri="{FF2B5EF4-FFF2-40B4-BE49-F238E27FC236}">
                <a16:creationId xmlns="" xmlns:a16="http://schemas.microsoft.com/office/drawing/2014/main" id="{7AE8E04A-0C34-41C3-98BE-548D06A6AAAF}"/>
              </a:ext>
            </a:extLst>
          </p:cNvPr>
          <p:cNvSpPr/>
          <p:nvPr/>
        </p:nvSpPr>
        <p:spPr>
          <a:xfrm>
            <a:off x="1345059" y="2813302"/>
            <a:ext cx="3254040" cy="830997"/>
          </a:xfrm>
          <a:prstGeom prst="rect">
            <a:avLst/>
          </a:prstGeom>
        </p:spPr>
        <p:txBody>
          <a:bodyPr wrap="square">
            <a:spAutoFit/>
          </a:bodyPr>
          <a:lstStyle/>
          <a:p>
            <a:pPr>
              <a:defRPr/>
            </a:pPr>
            <a:r>
              <a:rPr lang="en-US" altLang="zh-CN" sz="2400" b="1" dirty="0">
                <a:solidFill>
                  <a:srgbClr val="FF0000"/>
                </a:solidFill>
                <a:latin typeface="微软雅黑" pitchFamily="34" charset="-122"/>
                <a:ea typeface="微软雅黑" pitchFamily="34" charset="-122"/>
              </a:rPr>
              <a:t>3.</a:t>
            </a:r>
            <a:r>
              <a:rPr lang="zh-CN" altLang="en-US" sz="2400" b="1" dirty="0">
                <a:solidFill>
                  <a:srgbClr val="FF0000"/>
                </a:solidFill>
                <a:latin typeface="微软雅黑" pitchFamily="34" charset="-122"/>
                <a:ea typeface="微软雅黑" pitchFamily="34" charset="-122"/>
              </a:rPr>
              <a:t>优化临床试验管理，提高临床试验审批效率。</a:t>
            </a:r>
            <a:endParaRPr lang="en-US" altLang="zh-CN" sz="2400" b="1" dirty="0">
              <a:solidFill>
                <a:srgbClr val="FF0000"/>
              </a:solidFill>
              <a:latin typeface="微软雅黑" pitchFamily="34" charset="-122"/>
              <a:ea typeface="微软雅黑" pitchFamily="34" charset="-122"/>
            </a:endParaRPr>
          </a:p>
        </p:txBody>
      </p:sp>
    </p:spTree>
    <p:extLst>
      <p:ext uri="{BB962C8B-B14F-4D97-AF65-F5344CB8AC3E}">
        <p14:creationId xmlns="" xmlns:p14="http://schemas.microsoft.com/office/powerpoint/2010/main" val="321467983"/>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4" name="矩形: 圆角 3">
            <a:extLst>
              <a:ext uri="{FF2B5EF4-FFF2-40B4-BE49-F238E27FC236}">
                <a16:creationId xmlns:a16="http://schemas.microsoft.com/office/drawing/2014/main" xmlns="" id="{62464F06-C07A-40F6-9629-10D85F672A48}"/>
              </a:ext>
            </a:extLst>
          </p:cNvPr>
          <p:cNvSpPr/>
          <p:nvPr/>
        </p:nvSpPr>
        <p:spPr>
          <a:xfrm>
            <a:off x="1417067" y="548680"/>
            <a:ext cx="9937104" cy="5472608"/>
          </a:xfrm>
          <a:prstGeom prst="roundRect">
            <a:avLst/>
          </a:prstGeom>
          <a:solidFill>
            <a:schemeClr val="accent6">
              <a:lumMod val="20000"/>
              <a:lumOff val="80000"/>
            </a:schemeClr>
          </a:solidFill>
          <a:ln w="38100">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xmlns="" id="{26BAAE0A-9378-4A88-BC7F-6F96C8FD0492}"/>
              </a:ext>
            </a:extLst>
          </p:cNvPr>
          <p:cNvSpPr/>
          <p:nvPr/>
        </p:nvSpPr>
        <p:spPr>
          <a:xfrm>
            <a:off x="2209155" y="1467188"/>
            <a:ext cx="8208912" cy="6001643"/>
          </a:xfrm>
          <a:prstGeom prst="rect">
            <a:avLst/>
          </a:prstGeom>
        </p:spPr>
        <p:txBody>
          <a:bodyPr wrap="square">
            <a:spAutoFit/>
          </a:bodyPr>
          <a:lstStyle/>
          <a:p>
            <a:pPr>
              <a:defRPr/>
            </a:pPr>
            <a:r>
              <a:rPr lang="zh-CN" altLang="en-US" sz="2400" b="1" dirty="0">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开展药物临床试验，应当在具备相应条件的临床试验机构进行。</a:t>
            </a:r>
            <a:r>
              <a:rPr lang="zh-CN" altLang="en-US" sz="2400" b="1" dirty="0">
                <a:solidFill>
                  <a:srgbClr val="FF0000"/>
                </a:solidFill>
                <a:latin typeface="微软雅黑" pitchFamily="34" charset="-122"/>
                <a:ea typeface="微软雅黑" pitchFamily="34" charset="-122"/>
              </a:rPr>
              <a:t>药物临床试验机构实行备案管理，</a:t>
            </a:r>
            <a:r>
              <a:rPr lang="zh-CN" altLang="en-US" sz="2400" b="1" dirty="0">
                <a:solidFill>
                  <a:srgbClr val="0D6FB8"/>
                </a:solidFill>
                <a:latin typeface="微软雅黑" pitchFamily="34" charset="-122"/>
                <a:ea typeface="微软雅黑" pitchFamily="34" charset="-122"/>
              </a:rPr>
              <a:t>具体办法由国务院药品监督管理部门、国务院卫生健康主管部门共同制定。</a:t>
            </a:r>
            <a:br>
              <a:rPr lang="zh-CN" altLang="en-US" sz="2400" b="1" dirty="0">
                <a:solidFill>
                  <a:srgbClr val="0D6FB8"/>
                </a:solidFill>
                <a:latin typeface="微软雅黑" pitchFamily="34" charset="-122"/>
                <a:ea typeface="微软雅黑" pitchFamily="34" charset="-122"/>
              </a:rPr>
            </a:br>
            <a:r>
              <a:rPr lang="zh-CN" altLang="en-US" sz="2400" b="1" dirty="0">
                <a:solidFill>
                  <a:srgbClr val="0D6FB8"/>
                </a:solidFill>
                <a:latin typeface="微软雅黑" pitchFamily="34" charset="-122"/>
                <a:ea typeface="微软雅黑" pitchFamily="34" charset="-122"/>
              </a:rPr>
              <a:t>　　</a:t>
            </a:r>
            <a:endParaRPr lang="en-US" altLang="zh-CN" sz="2400" b="1" dirty="0">
              <a:solidFill>
                <a:srgbClr val="0D6FB8"/>
              </a:solidFill>
              <a:latin typeface="微软雅黑" pitchFamily="34" charset="-122"/>
              <a:ea typeface="微软雅黑" pitchFamily="34" charset="-122"/>
            </a:endParaRPr>
          </a:p>
          <a:p>
            <a:pPr>
              <a:defRPr/>
            </a:pPr>
            <a:r>
              <a:rPr lang="zh-CN" altLang="en-US" sz="2400" dirty="0" smtClean="0"/>
              <a:t>　</a:t>
            </a:r>
            <a:r>
              <a:rPr lang="zh-CN" altLang="en-US" sz="2400" b="1" dirty="0" smtClean="0">
                <a:latin typeface="微软雅黑" pitchFamily="34" charset="-122"/>
                <a:ea typeface="微软雅黑" pitchFamily="34" charset="-122"/>
              </a:rPr>
              <a:t>根据新修订</a:t>
            </a:r>
            <a:r>
              <a:rPr lang="en-US" altLang="zh-CN" sz="2400" b="1"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中华人民共和国药品管理法</a:t>
            </a:r>
            <a:r>
              <a:rPr lang="en-US" altLang="zh-CN" sz="2400" b="1" dirty="0" smtClean="0">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的规定，药物临床试验机构由</a:t>
            </a:r>
            <a:r>
              <a:rPr lang="zh-CN" altLang="en-US" sz="2400" b="1" dirty="0" smtClean="0">
                <a:solidFill>
                  <a:srgbClr val="FF0000"/>
                </a:solidFill>
                <a:latin typeface="微软雅黑" pitchFamily="34" charset="-122"/>
                <a:ea typeface="微软雅黑" pitchFamily="34" charset="-122"/>
              </a:rPr>
              <a:t>资质认定改为备案管理</a:t>
            </a:r>
            <a:r>
              <a:rPr lang="zh-CN" altLang="en-US" sz="2400" b="1" dirty="0" smtClean="0">
                <a:latin typeface="微软雅黑" pitchFamily="34" charset="-122"/>
                <a:ea typeface="微软雅黑" pitchFamily="34" charset="-122"/>
              </a:rPr>
              <a:t>。国家药品监督管理局会同国家卫生健康委员会制定</a:t>
            </a:r>
            <a:r>
              <a:rPr lang="en-US" altLang="zh-CN" sz="2400" b="1" dirty="0" smtClean="0">
                <a:solidFill>
                  <a:srgbClr val="FF0000"/>
                </a:solidFill>
                <a:latin typeface="微软雅黑" pitchFamily="34" charset="-122"/>
                <a:ea typeface="微软雅黑" pitchFamily="34" charset="-122"/>
              </a:rPr>
              <a:t>《</a:t>
            </a:r>
            <a:r>
              <a:rPr lang="zh-CN" altLang="en-US" sz="2400" b="1" dirty="0" smtClean="0">
                <a:solidFill>
                  <a:srgbClr val="FF0000"/>
                </a:solidFill>
                <a:latin typeface="微软雅黑" pitchFamily="34" charset="-122"/>
                <a:ea typeface="微软雅黑" pitchFamily="34" charset="-122"/>
              </a:rPr>
              <a:t>药物临床试验机构管理规定</a:t>
            </a:r>
            <a:r>
              <a:rPr lang="en-US" altLang="zh-CN" sz="2400" b="1" dirty="0" smtClean="0">
                <a:solidFill>
                  <a:srgbClr val="FF0000"/>
                </a:solidFill>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a:t>
            </a:r>
            <a:r>
              <a:rPr lang="zh-CN" altLang="en-US" sz="2400" dirty="0" smtClean="0"/>
              <a:t> </a:t>
            </a:r>
            <a:r>
              <a:rPr lang="en-US" altLang="zh-CN" sz="2400" b="1" dirty="0" smtClean="0">
                <a:latin typeface="微软雅黑" pitchFamily="34" charset="-122"/>
                <a:ea typeface="微软雅黑" pitchFamily="34" charset="-122"/>
              </a:rPr>
              <a:t>2019</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11</a:t>
            </a:r>
            <a:r>
              <a:rPr lang="zh-CN" altLang="en-US" sz="2400" b="1" dirty="0" smtClean="0">
                <a:latin typeface="微软雅黑" pitchFamily="34" charset="-122"/>
                <a:ea typeface="微软雅黑" pitchFamily="34" charset="-122"/>
              </a:rPr>
              <a:t>月</a:t>
            </a:r>
            <a:r>
              <a:rPr lang="en-US" altLang="zh-CN" sz="2400" b="1" dirty="0" smtClean="0">
                <a:latin typeface="微软雅黑" pitchFamily="34" charset="-122"/>
                <a:ea typeface="微软雅黑" pitchFamily="34" charset="-122"/>
              </a:rPr>
              <a:t>29</a:t>
            </a:r>
            <a:r>
              <a:rPr lang="zh-CN" altLang="en-US" sz="2400" b="1" dirty="0" smtClean="0">
                <a:latin typeface="微软雅黑" pitchFamily="34" charset="-122"/>
                <a:ea typeface="微软雅黑" pitchFamily="34" charset="-122"/>
              </a:rPr>
              <a:t>日 发布，自</a:t>
            </a:r>
            <a:r>
              <a:rPr lang="en-US" altLang="zh-CN" sz="2400" b="1" dirty="0" smtClean="0">
                <a:latin typeface="微软雅黑" pitchFamily="34" charset="-122"/>
                <a:ea typeface="微软雅黑" pitchFamily="34" charset="-122"/>
              </a:rPr>
              <a:t>2019</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12</a:t>
            </a:r>
            <a:r>
              <a:rPr lang="zh-CN" altLang="en-US" sz="2400" b="1" dirty="0" smtClean="0">
                <a:latin typeface="微软雅黑" pitchFamily="34" charset="-122"/>
                <a:ea typeface="微软雅黑" pitchFamily="34" charset="-122"/>
              </a:rPr>
              <a:t>月</a:t>
            </a:r>
            <a:r>
              <a:rPr lang="en-US" altLang="zh-CN" sz="2400" b="1" dirty="0" smtClean="0">
                <a:latin typeface="微软雅黑" pitchFamily="34" charset="-122"/>
                <a:ea typeface="微软雅黑" pitchFamily="34" charset="-122"/>
              </a:rPr>
              <a:t>1</a:t>
            </a:r>
            <a:r>
              <a:rPr lang="zh-CN" altLang="en-US" sz="2400" b="1" dirty="0" smtClean="0">
                <a:latin typeface="微软雅黑" pitchFamily="34" charset="-122"/>
                <a:ea typeface="微软雅黑" pitchFamily="34" charset="-122"/>
              </a:rPr>
              <a:t>日起施行。</a:t>
            </a:r>
            <a:r>
              <a:rPr lang="zh-CN" altLang="en-US" sz="2400" dirty="0" smtClean="0"/>
              <a:t/>
            </a:r>
            <a:br>
              <a:rPr lang="zh-CN" altLang="en-US" sz="2400" dirty="0" smtClean="0"/>
            </a:br>
            <a:endParaRPr lang="en-US" altLang="zh-CN" sz="2400" b="1" dirty="0">
              <a:latin typeface="微软雅黑" pitchFamily="34" charset="-122"/>
              <a:ea typeface="微软雅黑" pitchFamily="34" charset="-122"/>
            </a:endParaRPr>
          </a:p>
          <a:p>
            <a:pPr>
              <a:defRPr/>
            </a:pPr>
            <a:r>
              <a:rPr lang="zh-CN" altLang="en-US" sz="2400" b="1" dirty="0">
                <a:solidFill>
                  <a:srgbClr val="0D6FB8"/>
                </a:solidFill>
                <a:latin typeface="微软雅黑" pitchFamily="34" charset="-122"/>
                <a:ea typeface="微软雅黑" pitchFamily="34" charset="-122"/>
              </a:rPr>
              <a:t>    （将临床试验由</a:t>
            </a:r>
            <a:r>
              <a:rPr lang="zh-CN" altLang="en-US" sz="2400" b="1" dirty="0">
                <a:solidFill>
                  <a:srgbClr val="FF0000"/>
                </a:solidFill>
                <a:latin typeface="微软雅黑" pitchFamily="34" charset="-122"/>
                <a:ea typeface="微软雅黑" pitchFamily="34" charset="-122"/>
              </a:rPr>
              <a:t>批准制</a:t>
            </a:r>
            <a:r>
              <a:rPr lang="zh-CN" altLang="en-US" sz="2400" b="1" dirty="0">
                <a:solidFill>
                  <a:srgbClr val="0D6FB8"/>
                </a:solidFill>
                <a:latin typeface="微软雅黑" pitchFamily="34" charset="-122"/>
                <a:ea typeface="微软雅黑" pitchFamily="34" charset="-122"/>
              </a:rPr>
              <a:t>调整为</a:t>
            </a:r>
            <a:r>
              <a:rPr lang="zh-CN" altLang="en-US" sz="2400" b="1" dirty="0">
                <a:solidFill>
                  <a:srgbClr val="FF0000"/>
                </a:solidFill>
                <a:latin typeface="微软雅黑" pitchFamily="34" charset="-122"/>
                <a:ea typeface="微软雅黑" pitchFamily="34" charset="-122"/>
              </a:rPr>
              <a:t>到期默示许可制</a:t>
            </a:r>
            <a:r>
              <a:rPr lang="zh-CN" altLang="en-US" sz="2400" b="1" dirty="0">
                <a:solidFill>
                  <a:srgbClr val="0D6FB8"/>
                </a:solidFill>
                <a:latin typeface="微软雅黑" pitchFamily="34" charset="-122"/>
                <a:ea typeface="微软雅黑" pitchFamily="34" charset="-122"/>
              </a:rPr>
              <a:t>，将临床试验机构由</a:t>
            </a:r>
            <a:r>
              <a:rPr lang="zh-CN" altLang="en-US" sz="2400" b="1" dirty="0">
                <a:solidFill>
                  <a:srgbClr val="FF0000"/>
                </a:solidFill>
                <a:latin typeface="微软雅黑" pitchFamily="34" charset="-122"/>
                <a:ea typeface="微软雅黑" pitchFamily="34" charset="-122"/>
              </a:rPr>
              <a:t>认证管理</a:t>
            </a:r>
            <a:r>
              <a:rPr lang="zh-CN" altLang="en-US" sz="2400" b="1" dirty="0">
                <a:solidFill>
                  <a:srgbClr val="0D6FB8"/>
                </a:solidFill>
                <a:latin typeface="微软雅黑" pitchFamily="34" charset="-122"/>
                <a:ea typeface="微软雅黑" pitchFamily="34" charset="-122"/>
              </a:rPr>
              <a:t>调整为</a:t>
            </a:r>
            <a:r>
              <a:rPr lang="zh-CN" altLang="en-US" sz="2400" b="1" dirty="0">
                <a:solidFill>
                  <a:srgbClr val="FF0000"/>
                </a:solidFill>
                <a:latin typeface="微软雅黑" pitchFamily="34" charset="-122"/>
                <a:ea typeface="微软雅黑" pitchFamily="34" charset="-122"/>
              </a:rPr>
              <a:t>备案管理</a:t>
            </a:r>
            <a:r>
              <a:rPr lang="zh-CN" altLang="en-US" sz="2400" b="1" dirty="0">
                <a:solidFill>
                  <a:srgbClr val="0D6FB8"/>
                </a:solidFill>
                <a:latin typeface="微软雅黑" pitchFamily="34" charset="-122"/>
                <a:ea typeface="微软雅黑" pitchFamily="34" charset="-122"/>
              </a:rPr>
              <a:t>，提高临床试验审批效率） </a:t>
            </a:r>
            <a:r>
              <a:rPr lang="zh-CN" altLang="en-US" sz="2400" dirty="0">
                <a:solidFill>
                  <a:srgbClr val="000000"/>
                </a:solidFill>
                <a:latin typeface="微软雅黑" pitchFamily="34" charset="-122"/>
                <a:ea typeface="微软雅黑" pitchFamily="34" charset="-122"/>
              </a:rPr>
              <a:t/>
            </a:r>
            <a:br>
              <a:rPr lang="zh-CN" altLang="en-US" sz="2400" dirty="0">
                <a:solidFill>
                  <a:srgbClr val="000000"/>
                </a:solidFill>
                <a:latin typeface="微软雅黑" pitchFamily="34" charset="-122"/>
                <a:ea typeface="微软雅黑" pitchFamily="34" charset="-122"/>
              </a:rPr>
            </a:br>
            <a:r>
              <a:rPr lang="zh-CN" altLang="en-US" sz="2400" dirty="0">
                <a:solidFill>
                  <a:srgbClr val="000000"/>
                </a:solidFill>
                <a:latin typeface="微软雅黑" pitchFamily="34" charset="-122"/>
                <a:ea typeface="微软雅黑" pitchFamily="34" charset="-122"/>
              </a:rPr>
              <a:t>　　</a:t>
            </a:r>
            <a:br>
              <a:rPr lang="zh-CN" altLang="en-US" sz="2400" dirty="0">
                <a:solidFill>
                  <a:srgbClr val="000000"/>
                </a:solidFill>
                <a:latin typeface="微软雅黑" pitchFamily="34" charset="-122"/>
                <a:ea typeface="微软雅黑" pitchFamily="34" charset="-122"/>
              </a:rPr>
            </a:br>
            <a:endParaRPr lang="zh-CN" altLang="en-US" sz="2400" dirty="0">
              <a:solidFill>
                <a:srgbClr val="000000"/>
              </a:solidFill>
              <a:latin typeface="微软雅黑" pitchFamily="34" charset="-122"/>
              <a:ea typeface="微软雅黑" pitchFamily="34" charset="-122"/>
            </a:endParaRPr>
          </a:p>
          <a:p>
            <a:pPr>
              <a:defRPr/>
            </a:pP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endParaRPr lang="zh-CN" altLang="en-US" sz="2400" b="1" dirty="0">
              <a:latin typeface="微软雅黑" pitchFamily="34" charset="-122"/>
              <a:ea typeface="微软雅黑" pitchFamily="34" charset="-122"/>
            </a:endParaRPr>
          </a:p>
          <a:p>
            <a:endParaRPr lang="zh-CN" altLang="en-US" sz="2400" dirty="0"/>
          </a:p>
        </p:txBody>
      </p:sp>
    </p:spTree>
    <p:extLst>
      <p:ext uri="{BB962C8B-B14F-4D97-AF65-F5344CB8AC3E}">
        <p14:creationId xmlns:p14="http://schemas.microsoft.com/office/powerpoint/2010/main" xmlns="" val="2484698299"/>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45059" y="1196752"/>
            <a:ext cx="9505056" cy="4278094"/>
          </a:xfrm>
          <a:prstGeom prst="rect">
            <a:avLst/>
          </a:prstGeom>
        </p:spPr>
        <p:txBody>
          <a:bodyPr wrap="square">
            <a:spAutoFit/>
          </a:bodyPr>
          <a:lstStyle/>
          <a:p>
            <a:r>
              <a:rPr lang="zh-CN" altLang="en-US" sz="2400" b="1" dirty="0" smtClean="0">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国家药监局综合司关于做好药物临床试验机构备案工作的通知 </a:t>
            </a:r>
            <a:endParaRPr lang="en-US" altLang="zh-CN" sz="2400" b="1" dirty="0" smtClean="0">
              <a:solidFill>
                <a:srgbClr val="FF0000"/>
              </a:solidFill>
              <a:latin typeface="微软雅黑" pitchFamily="34" charset="-122"/>
              <a:ea typeface="微软雅黑" pitchFamily="34" charset="-122"/>
            </a:endParaRPr>
          </a:p>
          <a:p>
            <a:r>
              <a:rPr lang="en-US" altLang="zh-CN" sz="2400" b="1" dirty="0" smtClean="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药监综药注</a:t>
            </a:r>
            <a:r>
              <a:rPr lang="en-US" altLang="zh-CN" sz="2400" b="1" dirty="0" smtClean="0">
                <a:latin typeface="微软雅黑" pitchFamily="34" charset="-122"/>
                <a:ea typeface="微软雅黑" pitchFamily="34" charset="-122"/>
              </a:rPr>
              <a:t>〔2019〕100</a:t>
            </a:r>
            <a:r>
              <a:rPr lang="zh-CN" altLang="en-US" sz="2400" b="1" dirty="0" smtClean="0">
                <a:latin typeface="微软雅黑" pitchFamily="34" charset="-122"/>
                <a:ea typeface="微软雅黑" pitchFamily="34" charset="-122"/>
              </a:rPr>
              <a:t>号 </a:t>
            </a:r>
            <a:endParaRPr lang="en-US" altLang="zh-CN" sz="2400" b="1" dirty="0" smtClean="0">
              <a:latin typeface="微软雅黑" pitchFamily="34" charset="-122"/>
              <a:ea typeface="微软雅黑" pitchFamily="34" charset="-122"/>
            </a:endParaRPr>
          </a:p>
          <a:p>
            <a:r>
              <a:rPr lang="zh-CN" altLang="en-US" sz="2400" b="1" dirty="0" smtClean="0">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药物临床试验机构由资格认定调整为备案管理。这一举措有利于</a:t>
            </a:r>
            <a:r>
              <a:rPr lang="zh-CN" altLang="en-US" sz="2800" b="1" dirty="0" smtClean="0">
                <a:solidFill>
                  <a:srgbClr val="FF0000"/>
                </a:solidFill>
                <a:latin typeface="微软雅黑" pitchFamily="34" charset="-122"/>
                <a:ea typeface="微软雅黑" pitchFamily="34" charset="-122"/>
              </a:rPr>
              <a:t>释放临床试验资源</a:t>
            </a:r>
            <a:r>
              <a:rPr lang="zh-CN" altLang="en-US" sz="2800" b="1" dirty="0" smtClean="0">
                <a:latin typeface="微软雅黑" pitchFamily="34" charset="-122"/>
                <a:ea typeface="微软雅黑" pitchFamily="34" charset="-122"/>
              </a:rPr>
              <a:t>，更好地</a:t>
            </a:r>
            <a:r>
              <a:rPr lang="zh-CN" altLang="en-US" sz="2800" b="1" dirty="0" smtClean="0">
                <a:solidFill>
                  <a:srgbClr val="FF0000"/>
                </a:solidFill>
                <a:latin typeface="微软雅黑" pitchFamily="34" charset="-122"/>
                <a:ea typeface="微软雅黑" pitchFamily="34" charset="-122"/>
              </a:rPr>
              <a:t>满足药物研发对药物临床试验的需求</a:t>
            </a:r>
            <a:r>
              <a:rPr lang="zh-CN" altLang="en-US" sz="2800" b="1" dirty="0" smtClean="0">
                <a:latin typeface="微软雅黑" pitchFamily="34" charset="-122"/>
                <a:ea typeface="微软雅黑" pitchFamily="34" charset="-122"/>
              </a:rPr>
              <a:t>，对鼓励药物创新、促进产业健康发展具有重要意义。</a:t>
            </a:r>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en-US" sz="2800" b="1" dirty="0" smtClean="0">
                <a:solidFill>
                  <a:srgbClr val="3333CC"/>
                </a:solidFill>
                <a:latin typeface="微软雅黑" pitchFamily="34" charset="-122"/>
                <a:ea typeface="微软雅黑" pitchFamily="34" charset="-122"/>
              </a:rPr>
              <a:t>自</a:t>
            </a:r>
            <a:r>
              <a:rPr lang="en-US" altLang="zh-CN" sz="2800" b="1" dirty="0" smtClean="0">
                <a:solidFill>
                  <a:srgbClr val="3333CC"/>
                </a:solidFill>
                <a:latin typeface="微软雅黑" pitchFamily="34" charset="-122"/>
                <a:ea typeface="微软雅黑" pitchFamily="34" charset="-122"/>
              </a:rPr>
              <a:t>2019</a:t>
            </a:r>
            <a:r>
              <a:rPr lang="zh-CN" altLang="en-US" sz="2800" b="1" dirty="0" smtClean="0">
                <a:solidFill>
                  <a:srgbClr val="3333CC"/>
                </a:solidFill>
                <a:latin typeface="微软雅黑" pitchFamily="34" charset="-122"/>
                <a:ea typeface="微软雅黑" pitchFamily="34" charset="-122"/>
              </a:rPr>
              <a:t>年</a:t>
            </a:r>
            <a:r>
              <a:rPr lang="en-US" altLang="zh-CN" sz="2800" b="1" dirty="0" smtClean="0">
                <a:solidFill>
                  <a:srgbClr val="3333CC"/>
                </a:solidFill>
                <a:latin typeface="微软雅黑" pitchFamily="34" charset="-122"/>
                <a:ea typeface="微软雅黑" pitchFamily="34" charset="-122"/>
              </a:rPr>
              <a:t>12</a:t>
            </a:r>
            <a:r>
              <a:rPr lang="zh-CN" altLang="en-US" sz="2800" b="1" dirty="0" smtClean="0">
                <a:solidFill>
                  <a:srgbClr val="3333CC"/>
                </a:solidFill>
                <a:latin typeface="微软雅黑" pitchFamily="34" charset="-122"/>
                <a:ea typeface="微软雅黑" pitchFamily="34" charset="-122"/>
              </a:rPr>
              <a:t>月</a:t>
            </a:r>
            <a:r>
              <a:rPr lang="en-US" altLang="zh-CN" sz="2800" b="1" dirty="0" smtClean="0">
                <a:solidFill>
                  <a:srgbClr val="3333CC"/>
                </a:solidFill>
                <a:latin typeface="微软雅黑" pitchFamily="34" charset="-122"/>
                <a:ea typeface="微软雅黑" pitchFamily="34" charset="-122"/>
              </a:rPr>
              <a:t>1</a:t>
            </a:r>
            <a:r>
              <a:rPr lang="zh-CN" altLang="en-US" sz="2800" b="1" dirty="0" smtClean="0">
                <a:solidFill>
                  <a:srgbClr val="3333CC"/>
                </a:solidFill>
                <a:latin typeface="微软雅黑" pitchFamily="34" charset="-122"/>
                <a:ea typeface="微软雅黑" pitchFamily="34" charset="-122"/>
              </a:rPr>
              <a:t>日起</a:t>
            </a:r>
            <a:r>
              <a:rPr lang="zh-CN" altLang="en-US" sz="2800" b="1" dirty="0" smtClean="0">
                <a:latin typeface="微软雅黑" pitchFamily="34" charset="-122"/>
                <a:ea typeface="微软雅黑" pitchFamily="34" charset="-122"/>
              </a:rPr>
              <a:t>，相关机构和单位可登录国家药品监督管理局网站（</a:t>
            </a:r>
            <a:r>
              <a:rPr lang="zh-CN" altLang="en-US" sz="2800" b="1" dirty="0" smtClean="0">
                <a:solidFill>
                  <a:srgbClr val="FF0000"/>
                </a:solidFill>
                <a:latin typeface="微软雅黑" pitchFamily="34" charset="-122"/>
                <a:ea typeface="微软雅黑" pitchFamily="34" charset="-122"/>
              </a:rPr>
              <a:t>网址</a:t>
            </a:r>
            <a:r>
              <a:rPr lang="en-US" altLang="zh-CN" sz="2800" b="1" dirty="0" smtClean="0">
                <a:solidFill>
                  <a:srgbClr val="FF0000"/>
                </a:solidFill>
                <a:latin typeface="微软雅黑" pitchFamily="34" charset="-122"/>
                <a:ea typeface="微软雅黑" pitchFamily="34" charset="-122"/>
              </a:rPr>
              <a:t>http://www.nmpa.gov.cn</a:t>
            </a:r>
            <a:r>
              <a:rPr lang="zh-CN" altLang="en-US" sz="2800" b="1" dirty="0" smtClean="0">
                <a:latin typeface="微软雅黑" pitchFamily="34" charset="-122"/>
                <a:ea typeface="微软雅黑" pitchFamily="34" charset="-122"/>
              </a:rPr>
              <a:t>），点击“</a:t>
            </a:r>
            <a:r>
              <a:rPr lang="zh-CN" altLang="en-US" sz="2800" b="1" dirty="0" smtClean="0">
                <a:solidFill>
                  <a:srgbClr val="3333CC"/>
                </a:solidFill>
                <a:latin typeface="微软雅黑" pitchFamily="34" charset="-122"/>
                <a:ea typeface="微软雅黑" pitchFamily="34" charset="-122"/>
              </a:rPr>
              <a:t>药物和医疗器械临床试验机构备案管理信息系统</a:t>
            </a:r>
            <a:r>
              <a:rPr lang="zh-CN" altLang="en-US" sz="2800" b="1" dirty="0" smtClean="0">
                <a:latin typeface="微软雅黑" pitchFamily="34" charset="-122"/>
                <a:ea typeface="微软雅黑" pitchFamily="34" charset="-122"/>
              </a:rPr>
              <a:t>（以下简称备案系统）”进行备案。</a:t>
            </a:r>
            <a:endParaRPr lang="zh-CN" altLang="en-US" sz="2800" b="1" dirty="0">
              <a:latin typeface="微软雅黑" pitchFamily="34" charset="-122"/>
              <a:ea typeface="微软雅黑" pitchFamily="34" charset="-122"/>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921123" y="1412776"/>
            <a:ext cx="8496944" cy="3539430"/>
          </a:xfrm>
          <a:prstGeom prst="rect">
            <a:avLst/>
          </a:prstGeom>
        </p:spPr>
        <p:txBody>
          <a:bodyPr wrap="square">
            <a:spAutoFit/>
          </a:bodyPr>
          <a:lstStyle/>
          <a:p>
            <a:r>
              <a:rPr lang="zh-CN" altLang="en-US" sz="2800" b="1" dirty="0" smtClean="0">
                <a:latin typeface="微软雅黑" pitchFamily="34" charset="-122"/>
                <a:ea typeface="微软雅黑" pitchFamily="34" charset="-122"/>
              </a:rPr>
              <a:t>       备案系统向社会开放，</a:t>
            </a:r>
            <a:r>
              <a:rPr lang="zh-CN" altLang="en-US" sz="2800" b="1" dirty="0" smtClean="0">
                <a:solidFill>
                  <a:srgbClr val="FF0000"/>
                </a:solidFill>
                <a:latin typeface="微软雅黑" pitchFamily="34" charset="-122"/>
                <a:ea typeface="微软雅黑" pitchFamily="34" charset="-122"/>
              </a:rPr>
              <a:t>药物临床试验申办者</a:t>
            </a:r>
            <a:r>
              <a:rPr lang="zh-CN" altLang="en-US" sz="2800" b="1" dirty="0" smtClean="0">
                <a:latin typeface="微软雅黑" pitchFamily="34" charset="-122"/>
                <a:ea typeface="微软雅黑" pitchFamily="34" charset="-122"/>
              </a:rPr>
              <a:t>可以登录备案系统选择已经备案的药物临床试验机构开展临床试验；</a:t>
            </a:r>
            <a:r>
              <a:rPr lang="zh-CN" altLang="en-US" sz="2800" b="1" dirty="0" smtClean="0">
                <a:solidFill>
                  <a:srgbClr val="FF0000"/>
                </a:solidFill>
                <a:latin typeface="微软雅黑" pitchFamily="34" charset="-122"/>
                <a:ea typeface="微软雅黑" pitchFamily="34" charset="-122"/>
              </a:rPr>
              <a:t>有关单位和个人</a:t>
            </a:r>
            <a:r>
              <a:rPr lang="zh-CN" altLang="en-US" sz="2800" b="1" dirty="0" smtClean="0">
                <a:latin typeface="微软雅黑" pitchFamily="34" charset="-122"/>
                <a:ea typeface="微软雅黑" pitchFamily="34" charset="-122"/>
              </a:rPr>
              <a:t>可登录备案系统查询药物临床试验机构备案信息。</a:t>
            </a:r>
            <a:br>
              <a:rPr lang="zh-CN" altLang="en-US" sz="2800" b="1" dirty="0" smtClean="0">
                <a:latin typeface="微软雅黑" pitchFamily="34" charset="-122"/>
                <a:ea typeface="微软雅黑" pitchFamily="34" charset="-122"/>
              </a:rPr>
            </a:br>
            <a:r>
              <a:rPr lang="zh-CN" altLang="en-US" sz="2800" b="1" dirty="0" smtClean="0">
                <a:latin typeface="微软雅黑" pitchFamily="34" charset="-122"/>
                <a:ea typeface="微软雅黑" pitchFamily="34" charset="-122"/>
              </a:rPr>
              <a:t>　　备案系统由国家药品监督管理局组织建立，日常维护和管理工作由国家药品监督管理局</a:t>
            </a:r>
            <a:r>
              <a:rPr lang="zh-CN" altLang="en-US" sz="2800" b="1" dirty="0" smtClean="0">
                <a:solidFill>
                  <a:srgbClr val="3333CC"/>
                </a:solidFill>
                <a:latin typeface="微软雅黑" pitchFamily="34" charset="-122"/>
                <a:ea typeface="微软雅黑" pitchFamily="34" charset="-122"/>
              </a:rPr>
              <a:t>食品药品审核查验中心负责。</a:t>
            </a:r>
            <a:br>
              <a:rPr lang="zh-CN" altLang="en-US" sz="2800" b="1" dirty="0" smtClean="0">
                <a:solidFill>
                  <a:srgbClr val="3333CC"/>
                </a:solidFill>
                <a:latin typeface="微软雅黑" pitchFamily="34" charset="-122"/>
                <a:ea typeface="微软雅黑" pitchFamily="34" charset="-122"/>
              </a:rPr>
            </a:br>
            <a:endParaRPr lang="zh-CN" altLang="en-US" sz="2800" dirty="0">
              <a:solidFill>
                <a:srgbClr val="3333CC"/>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849115" y="1196752"/>
            <a:ext cx="8712968" cy="4976109"/>
          </a:xfrm>
          <a:prstGeom prst="rect">
            <a:avLst/>
          </a:prstGeom>
        </p:spPr>
        <p:txBody>
          <a:bodyPr wrap="square">
            <a:spAutoFit/>
          </a:bodyPr>
          <a:lstStyle/>
          <a:p>
            <a:r>
              <a:rPr lang="zh-CN" altLang="en-US" sz="2800" b="1" dirty="0" smtClean="0">
                <a:solidFill>
                  <a:srgbClr val="FF0000"/>
                </a:solidFill>
                <a:latin typeface="微软雅黑" pitchFamily="34" charset="-122"/>
                <a:ea typeface="微软雅黑" pitchFamily="34" charset="-122"/>
              </a:rPr>
              <a:t>做好过渡期相关工作</a:t>
            </a:r>
            <a:r>
              <a:rPr lang="zh-CN" altLang="en-US" sz="2800" b="1" dirty="0" smtClean="0">
                <a:latin typeface="微软雅黑" pitchFamily="34" charset="-122"/>
                <a:ea typeface="微软雅黑" pitchFamily="34" charset="-122"/>
              </a:rPr>
              <a:t/>
            </a:r>
            <a:br>
              <a:rPr lang="zh-CN" altLang="en-US" sz="2800" b="1" dirty="0" smtClean="0">
                <a:latin typeface="微软雅黑" pitchFamily="34" charset="-122"/>
                <a:ea typeface="微软雅黑" pitchFamily="34" charset="-122"/>
              </a:rPr>
            </a:br>
            <a:r>
              <a:rPr lang="zh-CN" altLang="en-US" sz="2800" b="1" dirty="0" smtClean="0">
                <a:latin typeface="微软雅黑" pitchFamily="34" charset="-122"/>
                <a:ea typeface="微软雅黑" pitchFamily="34" charset="-122"/>
              </a:rPr>
              <a:t>　　</a:t>
            </a:r>
            <a:r>
              <a:rPr lang="en-US" altLang="zh-CN" sz="2800" b="1" dirty="0" smtClean="0">
                <a:solidFill>
                  <a:srgbClr val="3333CC"/>
                </a:solidFill>
                <a:latin typeface="微软雅黑" pitchFamily="34" charset="-122"/>
                <a:ea typeface="微软雅黑" pitchFamily="34" charset="-122"/>
              </a:rPr>
              <a:t>2019</a:t>
            </a:r>
            <a:r>
              <a:rPr lang="zh-CN" altLang="en-US" sz="2800" b="1" dirty="0" smtClean="0">
                <a:solidFill>
                  <a:srgbClr val="3333CC"/>
                </a:solidFill>
                <a:latin typeface="微软雅黑" pitchFamily="34" charset="-122"/>
                <a:ea typeface="微软雅黑" pitchFamily="34" charset="-122"/>
              </a:rPr>
              <a:t>年</a:t>
            </a:r>
            <a:r>
              <a:rPr lang="en-US" altLang="zh-CN" sz="2800" b="1" dirty="0" smtClean="0">
                <a:solidFill>
                  <a:srgbClr val="3333CC"/>
                </a:solidFill>
                <a:latin typeface="微软雅黑" pitchFamily="34" charset="-122"/>
                <a:ea typeface="微软雅黑" pitchFamily="34" charset="-122"/>
              </a:rPr>
              <a:t>12</a:t>
            </a:r>
            <a:r>
              <a:rPr lang="zh-CN" altLang="en-US" sz="2800" b="1" dirty="0" smtClean="0">
                <a:solidFill>
                  <a:srgbClr val="3333CC"/>
                </a:solidFill>
                <a:latin typeface="微软雅黑" pitchFamily="34" charset="-122"/>
                <a:ea typeface="微软雅黑" pitchFamily="34" charset="-122"/>
              </a:rPr>
              <a:t>月</a:t>
            </a:r>
            <a:r>
              <a:rPr lang="en-US" altLang="zh-CN" sz="2800" b="1" dirty="0" smtClean="0">
                <a:solidFill>
                  <a:srgbClr val="3333CC"/>
                </a:solidFill>
                <a:latin typeface="微软雅黑" pitchFamily="34" charset="-122"/>
                <a:ea typeface="微软雅黑" pitchFamily="34" charset="-122"/>
              </a:rPr>
              <a:t>1</a:t>
            </a:r>
            <a:r>
              <a:rPr lang="zh-CN" altLang="en-US" sz="2800" b="1" dirty="0" smtClean="0">
                <a:solidFill>
                  <a:srgbClr val="3333CC"/>
                </a:solidFill>
                <a:latin typeface="微软雅黑" pitchFamily="34" charset="-122"/>
                <a:ea typeface="微软雅黑" pitchFamily="34" charset="-122"/>
              </a:rPr>
              <a:t>日至</a:t>
            </a:r>
            <a:r>
              <a:rPr lang="en-US" altLang="zh-CN" sz="2800" b="1" dirty="0" smtClean="0">
                <a:solidFill>
                  <a:srgbClr val="3333CC"/>
                </a:solidFill>
                <a:latin typeface="微软雅黑" pitchFamily="34" charset="-122"/>
                <a:ea typeface="微软雅黑" pitchFamily="34" charset="-122"/>
              </a:rPr>
              <a:t>2020</a:t>
            </a:r>
            <a:r>
              <a:rPr lang="zh-CN" altLang="en-US" sz="2800" b="1" dirty="0" smtClean="0">
                <a:solidFill>
                  <a:srgbClr val="3333CC"/>
                </a:solidFill>
                <a:latin typeface="微软雅黑" pitchFamily="34" charset="-122"/>
                <a:ea typeface="微软雅黑" pitchFamily="34" charset="-122"/>
              </a:rPr>
              <a:t>年</a:t>
            </a:r>
            <a:r>
              <a:rPr lang="en-US" altLang="zh-CN" sz="2800" b="1" dirty="0" smtClean="0">
                <a:solidFill>
                  <a:srgbClr val="3333CC"/>
                </a:solidFill>
                <a:latin typeface="微软雅黑" pitchFamily="34" charset="-122"/>
                <a:ea typeface="微软雅黑" pitchFamily="34" charset="-122"/>
              </a:rPr>
              <a:t>11</a:t>
            </a:r>
            <a:r>
              <a:rPr lang="zh-CN" altLang="en-US" sz="2800" b="1" dirty="0" smtClean="0">
                <a:solidFill>
                  <a:srgbClr val="3333CC"/>
                </a:solidFill>
                <a:latin typeface="微软雅黑" pitchFamily="34" charset="-122"/>
                <a:ea typeface="微软雅黑" pitchFamily="34" charset="-122"/>
              </a:rPr>
              <a:t>月</a:t>
            </a:r>
            <a:r>
              <a:rPr lang="en-US" altLang="zh-CN" sz="2800" b="1" dirty="0" smtClean="0">
                <a:solidFill>
                  <a:srgbClr val="3333CC"/>
                </a:solidFill>
                <a:latin typeface="微软雅黑" pitchFamily="34" charset="-122"/>
                <a:ea typeface="微软雅黑" pitchFamily="34" charset="-122"/>
              </a:rPr>
              <a:t>30</a:t>
            </a:r>
            <a:r>
              <a:rPr lang="zh-CN" altLang="en-US" sz="2800" b="1" dirty="0" smtClean="0">
                <a:solidFill>
                  <a:srgbClr val="3333CC"/>
                </a:solidFill>
                <a:latin typeface="微软雅黑" pitchFamily="34" charset="-122"/>
                <a:ea typeface="微软雅黑" pitchFamily="34" charset="-122"/>
              </a:rPr>
              <a:t>日</a:t>
            </a:r>
            <a:r>
              <a:rPr lang="zh-CN" altLang="en-US" sz="2800" b="1" dirty="0" smtClean="0">
                <a:latin typeface="微软雅黑" pitchFamily="34" charset="-122"/>
                <a:ea typeface="微软雅黑" pitchFamily="34" charset="-122"/>
              </a:rPr>
              <a:t>期间，此前已经国家药品监督管理部门会同国家卫生健康主管部门</a:t>
            </a:r>
            <a:r>
              <a:rPr lang="zh-CN" altLang="en-US" sz="2800" b="1" dirty="0" smtClean="0">
                <a:solidFill>
                  <a:srgbClr val="FF0000"/>
                </a:solidFill>
                <a:latin typeface="微软雅黑" pitchFamily="34" charset="-122"/>
                <a:ea typeface="微软雅黑" pitchFamily="34" charset="-122"/>
              </a:rPr>
              <a:t>资格认定的药物临床试验机构</a:t>
            </a:r>
            <a:r>
              <a:rPr lang="zh-CN" altLang="en-US" sz="2800" b="1" dirty="0" smtClean="0">
                <a:latin typeface="微软雅黑" pitchFamily="34" charset="-122"/>
                <a:ea typeface="微软雅黑" pitchFamily="34" charset="-122"/>
              </a:rPr>
              <a:t>应当</a:t>
            </a:r>
            <a:r>
              <a:rPr lang="zh-CN" altLang="en-US" sz="2800" b="1" dirty="0" smtClean="0">
                <a:solidFill>
                  <a:srgbClr val="3333CC"/>
                </a:solidFill>
                <a:latin typeface="微软雅黑" pitchFamily="34" charset="-122"/>
                <a:ea typeface="微软雅黑" pitchFamily="34" charset="-122"/>
              </a:rPr>
              <a:t>通过备案系统完成备案</a:t>
            </a:r>
            <a:r>
              <a:rPr lang="zh-CN" altLang="en-US" sz="2800" b="1" dirty="0" smtClean="0">
                <a:latin typeface="微软雅黑" pitchFamily="34" charset="-122"/>
                <a:ea typeface="微软雅黑" pitchFamily="34" charset="-122"/>
              </a:rPr>
              <a:t>，药物临床试验申办者仍可继续选择相应药物临床试验机构开展临床试验。</a:t>
            </a:r>
            <a:endParaRPr lang="en-US" altLang="zh-CN" sz="2800" b="1" dirty="0" smtClean="0">
              <a:latin typeface="微软雅黑" pitchFamily="34" charset="-122"/>
              <a:ea typeface="微软雅黑" pitchFamily="34" charset="-122"/>
            </a:endParaRPr>
          </a:p>
          <a:p>
            <a:r>
              <a:rPr lang="en-US" altLang="zh-CN" sz="2800" b="1" dirty="0" smtClean="0">
                <a:latin typeface="微软雅黑" pitchFamily="34" charset="-122"/>
                <a:ea typeface="微软雅黑" pitchFamily="34" charset="-122"/>
              </a:rPr>
              <a:t>      </a:t>
            </a:r>
            <a:r>
              <a:rPr lang="zh-CN" altLang="en-US" sz="2800" b="1" dirty="0" smtClean="0">
                <a:solidFill>
                  <a:srgbClr val="3333CC"/>
                </a:solidFill>
                <a:latin typeface="微软雅黑" pitchFamily="34" charset="-122"/>
                <a:ea typeface="微软雅黑" pitchFamily="34" charset="-122"/>
              </a:rPr>
              <a:t>自</a:t>
            </a:r>
            <a:r>
              <a:rPr lang="en-US" altLang="zh-CN" sz="2800" b="1" dirty="0" smtClean="0">
                <a:solidFill>
                  <a:srgbClr val="3333CC"/>
                </a:solidFill>
                <a:latin typeface="微软雅黑" pitchFamily="34" charset="-122"/>
                <a:ea typeface="微软雅黑" pitchFamily="34" charset="-122"/>
              </a:rPr>
              <a:t>2020</a:t>
            </a:r>
            <a:r>
              <a:rPr lang="zh-CN" altLang="en-US" sz="2800" b="1" dirty="0" smtClean="0">
                <a:solidFill>
                  <a:srgbClr val="3333CC"/>
                </a:solidFill>
                <a:latin typeface="微软雅黑" pitchFamily="34" charset="-122"/>
                <a:ea typeface="微软雅黑" pitchFamily="34" charset="-122"/>
              </a:rPr>
              <a:t>年</a:t>
            </a:r>
            <a:r>
              <a:rPr lang="en-US" altLang="zh-CN" sz="2800" b="1" dirty="0" smtClean="0">
                <a:solidFill>
                  <a:srgbClr val="3333CC"/>
                </a:solidFill>
                <a:latin typeface="微软雅黑" pitchFamily="34" charset="-122"/>
                <a:ea typeface="微软雅黑" pitchFamily="34" charset="-122"/>
              </a:rPr>
              <a:t>12</a:t>
            </a:r>
            <a:r>
              <a:rPr lang="zh-CN" altLang="en-US" sz="2800" b="1" dirty="0" smtClean="0">
                <a:solidFill>
                  <a:srgbClr val="3333CC"/>
                </a:solidFill>
                <a:latin typeface="微软雅黑" pitchFamily="34" charset="-122"/>
                <a:ea typeface="微软雅黑" pitchFamily="34" charset="-122"/>
              </a:rPr>
              <a:t>月</a:t>
            </a:r>
            <a:r>
              <a:rPr lang="en-US" altLang="zh-CN" sz="2800" b="1" dirty="0" smtClean="0">
                <a:solidFill>
                  <a:srgbClr val="3333CC"/>
                </a:solidFill>
                <a:latin typeface="微软雅黑" pitchFamily="34" charset="-122"/>
                <a:ea typeface="微软雅黑" pitchFamily="34" charset="-122"/>
              </a:rPr>
              <a:t>1</a:t>
            </a:r>
            <a:r>
              <a:rPr lang="zh-CN" altLang="en-US" sz="2800" b="1" dirty="0" smtClean="0">
                <a:solidFill>
                  <a:srgbClr val="3333CC"/>
                </a:solidFill>
                <a:latin typeface="微软雅黑" pitchFamily="34" charset="-122"/>
                <a:ea typeface="微软雅黑" pitchFamily="34" charset="-122"/>
              </a:rPr>
              <a:t>日起，</a:t>
            </a:r>
            <a:r>
              <a:rPr lang="zh-CN" altLang="en-US" sz="2800" b="1" dirty="0" smtClean="0">
                <a:latin typeface="微软雅黑" pitchFamily="34" charset="-122"/>
                <a:ea typeface="微软雅黑" pitchFamily="34" charset="-122"/>
              </a:rPr>
              <a:t>申办者应当选取已经在备案系统备案的药物临床试验机构开展药物临床试验。</a:t>
            </a:r>
            <a:r>
              <a:rPr lang="zh-CN" altLang="en-US" sz="2800" b="1" dirty="0" smtClean="0">
                <a:solidFill>
                  <a:srgbClr val="3333CC"/>
                </a:solidFill>
                <a:latin typeface="微软雅黑" pitchFamily="34" charset="-122"/>
                <a:ea typeface="微软雅黑" pitchFamily="34" charset="-122"/>
              </a:rPr>
              <a:t>在备案系统完成备案的医疗机构、疾控机构方可开展临床试验。</a:t>
            </a:r>
            <a:r>
              <a:rPr lang="zh-CN" altLang="en-US" sz="2800" b="1" dirty="0" smtClean="0">
                <a:latin typeface="微软雅黑" pitchFamily="34" charset="-122"/>
                <a:ea typeface="微软雅黑" pitchFamily="34" charset="-122"/>
              </a:rPr>
              <a:t/>
            </a:r>
            <a:br>
              <a:rPr lang="zh-CN" altLang="en-US" sz="2800" b="1" dirty="0" smtClean="0">
                <a:latin typeface="微软雅黑" pitchFamily="34" charset="-122"/>
                <a:ea typeface="微软雅黑" pitchFamily="34" charset="-122"/>
              </a:rPr>
            </a:br>
            <a:endParaRPr lang="zh-CN" altLang="en-US" sz="2800" b="1" dirty="0">
              <a:latin typeface="微软雅黑" pitchFamily="34" charset="-122"/>
              <a:ea typeface="微软雅黑" pitchFamily="34" charset="-122"/>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rot="10800000" flipV="1">
            <a:off x="841003" y="1116536"/>
            <a:ext cx="1072919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altLang="zh-CN" sz="3200" b="1" dirty="0" smtClean="0">
                <a:solidFill>
                  <a:srgbClr val="FF0000"/>
                </a:solidFill>
                <a:latin typeface="微软雅黑" pitchFamily="34" charset="-122"/>
                <a:ea typeface="微软雅黑" pitchFamily="34" charset="-122"/>
                <a:cs typeface="Helvetica"/>
              </a:rPr>
              <a:t>4.</a:t>
            </a:r>
            <a:r>
              <a:rPr lang="zh-CN" altLang="zh-CN" sz="3200" b="1" dirty="0" smtClean="0">
                <a:solidFill>
                  <a:srgbClr val="FF0000"/>
                </a:solidFill>
                <a:latin typeface="微软雅黑" pitchFamily="34" charset="-122"/>
                <a:ea typeface="微软雅黑" pitchFamily="34" charset="-122"/>
                <a:cs typeface="Helvetica"/>
              </a:rPr>
              <a:t>申请</a:t>
            </a:r>
            <a:r>
              <a:rPr lang="zh-CN" altLang="zh-CN" sz="3200" b="1" dirty="0" smtClean="0">
                <a:solidFill>
                  <a:srgbClr val="FF0000"/>
                </a:solidFill>
                <a:latin typeface="微软雅黑" pitchFamily="34" charset="-122"/>
                <a:ea typeface="微软雅黑" pitchFamily="34" charset="-122"/>
                <a:cs typeface="Helvetica"/>
              </a:rPr>
              <a:t>注册的</a:t>
            </a:r>
            <a:r>
              <a:rPr lang="zh-CN" altLang="zh-CN" sz="3200" b="1" dirty="0" smtClean="0">
                <a:solidFill>
                  <a:srgbClr val="FF0000"/>
                </a:solidFill>
                <a:latin typeface="微软雅黑" pitchFamily="34" charset="-122"/>
                <a:ea typeface="微软雅黑" pitchFamily="34" charset="-122"/>
                <a:cs typeface="Helvetica"/>
              </a:rPr>
              <a:t>药品</a:t>
            </a:r>
            <a:r>
              <a:rPr lang="zh-CN" altLang="en-US" sz="3200" b="1" dirty="0" smtClean="0">
                <a:solidFill>
                  <a:srgbClr val="FF0000"/>
                </a:solidFill>
                <a:latin typeface="微软雅黑" pitchFamily="34" charset="-122"/>
                <a:ea typeface="微软雅黑" pitchFamily="34" charset="-122"/>
                <a:cs typeface="Helvetica"/>
              </a:rPr>
              <a:t>应当取得药品</a:t>
            </a:r>
            <a:r>
              <a:rPr lang="zh-CN" altLang="en-US" sz="3200" b="1" dirty="0" smtClean="0">
                <a:solidFill>
                  <a:srgbClr val="FF0000"/>
                </a:solidFill>
                <a:latin typeface="微软雅黑" pitchFamily="34" charset="-122"/>
                <a:ea typeface="微软雅黑" pitchFamily="34" charset="-122"/>
                <a:cs typeface="Helvetica"/>
              </a:rPr>
              <a:t>注册</a:t>
            </a:r>
            <a:r>
              <a:rPr lang="zh-CN" altLang="en-US" sz="3200" b="1" dirty="0" smtClean="0">
                <a:solidFill>
                  <a:srgbClr val="FF0000"/>
                </a:solidFill>
                <a:latin typeface="微软雅黑" pitchFamily="34" charset="-122"/>
                <a:ea typeface="微软雅黑" pitchFamily="34" charset="-122"/>
                <a:cs typeface="Helvetica"/>
              </a:rPr>
              <a:t>证书</a:t>
            </a:r>
            <a:endParaRPr lang="en-US" altLang="zh-CN" sz="3200" b="1" dirty="0" smtClean="0">
              <a:solidFill>
                <a:srgbClr val="FF0000"/>
              </a:solidFill>
              <a:latin typeface="微软雅黑" pitchFamily="34" charset="-122"/>
              <a:ea typeface="微软雅黑" pitchFamily="34" charset="-122"/>
              <a:cs typeface="Helvetica"/>
            </a:endParaRPr>
          </a:p>
          <a:p>
            <a:pPr lvl="0" fontAlgn="base">
              <a:spcBef>
                <a:spcPct val="0"/>
              </a:spcBef>
              <a:spcAft>
                <a:spcPct val="0"/>
              </a:spcAft>
            </a:pPr>
            <a:r>
              <a:rPr kumimoji="0" lang="en-US" altLang="zh-CN" sz="3200" b="1" i="0" u="none" strike="noStrike" cap="none" normalizeH="0" baseline="0" dirty="0" smtClean="0">
                <a:ln>
                  <a:noFill/>
                </a:ln>
                <a:solidFill>
                  <a:srgbClr val="333333"/>
                </a:solidFill>
                <a:effectLst/>
                <a:latin typeface="微软雅黑" pitchFamily="34" charset="-122"/>
                <a:ea typeface="微软雅黑" pitchFamily="34" charset="-122"/>
                <a:cs typeface="Helvetica"/>
              </a:rPr>
              <a:t>      </a:t>
            </a:r>
            <a:r>
              <a:rPr kumimoji="0" lang="zh-CN" sz="3200" b="1" i="0" u="none" strike="noStrike" cap="none" normalizeH="0" baseline="0" dirty="0" smtClean="0">
                <a:ln>
                  <a:noFill/>
                </a:ln>
                <a:solidFill>
                  <a:srgbClr val="333333"/>
                </a:solidFill>
                <a:effectLst/>
                <a:latin typeface="微软雅黑" pitchFamily="34" charset="-122"/>
                <a:ea typeface="微软雅黑" pitchFamily="34" charset="-122"/>
                <a:cs typeface="Helvetica"/>
              </a:rPr>
              <a:t>对申请注册的药品，</a:t>
            </a:r>
            <a:r>
              <a:rPr kumimoji="0" lang="zh-CN" sz="3200" b="1" i="0" u="none" strike="noStrike" cap="none" normalizeH="0" baseline="0" dirty="0" smtClean="0">
                <a:ln>
                  <a:noFill/>
                </a:ln>
                <a:solidFill>
                  <a:srgbClr val="3333CC"/>
                </a:solidFill>
                <a:effectLst/>
                <a:latin typeface="微软雅黑" pitchFamily="34" charset="-122"/>
                <a:ea typeface="微软雅黑" pitchFamily="34" charset="-122"/>
                <a:cs typeface="Helvetica"/>
              </a:rPr>
              <a:t>国务院药品监督管理部门</a:t>
            </a:r>
            <a:r>
              <a:rPr kumimoji="0" lang="zh-CN" sz="3200" b="1" i="0" u="none" strike="noStrike" cap="none" normalizeH="0" baseline="0" dirty="0" smtClean="0">
                <a:ln>
                  <a:noFill/>
                </a:ln>
                <a:solidFill>
                  <a:srgbClr val="333333"/>
                </a:solidFill>
                <a:effectLst/>
                <a:latin typeface="微软雅黑" pitchFamily="34" charset="-122"/>
                <a:ea typeface="微软雅黑" pitchFamily="34" charset="-122"/>
                <a:cs typeface="Helvetica"/>
              </a:rPr>
              <a:t>应当组织药学、医学和其他技术人员进行审评</a:t>
            </a:r>
            <a:r>
              <a:rPr kumimoji="0" lang="en-US" altLang="zh-CN" sz="3200" b="1" i="0" u="none" strike="noStrike" cap="none" normalizeH="0" baseline="0" dirty="0" smtClean="0">
                <a:ln>
                  <a:noFill/>
                </a:ln>
                <a:solidFill>
                  <a:srgbClr val="333333"/>
                </a:solidFill>
                <a:effectLst/>
                <a:latin typeface="微软雅黑" pitchFamily="34" charset="-122"/>
                <a:ea typeface="微软雅黑" pitchFamily="34" charset="-122"/>
                <a:cs typeface="Helvetica"/>
              </a:rPr>
              <a:t>,</a:t>
            </a:r>
            <a:r>
              <a:rPr kumimoji="0" lang="zh-CN" altLang="en-US" sz="3200" b="1" i="0" u="none" strike="noStrike" cap="none" normalizeH="0" baseline="0" dirty="0" smtClean="0">
                <a:ln>
                  <a:noFill/>
                </a:ln>
                <a:solidFill>
                  <a:srgbClr val="333333"/>
                </a:solidFill>
                <a:effectLst/>
                <a:latin typeface="微软雅黑" pitchFamily="34" charset="-122"/>
                <a:ea typeface="微软雅黑" pitchFamily="34" charset="-122"/>
                <a:cs typeface="Helvetica"/>
              </a:rPr>
              <a:t>对药品的</a:t>
            </a:r>
            <a:r>
              <a:rPr kumimoji="0" lang="zh-CN" altLang="en-US" sz="3200" b="1" i="0" u="none" strike="noStrike" cap="none" normalizeH="0" baseline="0" dirty="0" smtClean="0">
                <a:ln>
                  <a:noFill/>
                </a:ln>
                <a:solidFill>
                  <a:srgbClr val="3333CC"/>
                </a:solidFill>
                <a:effectLst/>
                <a:latin typeface="微软雅黑" pitchFamily="34" charset="-122"/>
                <a:ea typeface="微软雅黑" pitchFamily="34" charset="-122"/>
                <a:cs typeface="Helvetica"/>
              </a:rPr>
              <a:t>安全性、有效性和质量可控性</a:t>
            </a:r>
            <a:r>
              <a:rPr kumimoji="0" lang="zh-CN" altLang="en-US" sz="3200" b="1" i="0" u="none" strike="noStrike" cap="none" normalizeH="0" baseline="0" dirty="0" smtClean="0">
                <a:ln>
                  <a:noFill/>
                </a:ln>
                <a:solidFill>
                  <a:srgbClr val="333333"/>
                </a:solidFill>
                <a:effectLst/>
                <a:latin typeface="微软雅黑" pitchFamily="34" charset="-122"/>
                <a:ea typeface="微软雅黑" pitchFamily="34" charset="-122"/>
                <a:cs typeface="Helvetica"/>
              </a:rPr>
              <a:t>以及申请人的</a:t>
            </a:r>
            <a:r>
              <a:rPr kumimoji="0" lang="zh-CN" altLang="en-US" sz="3200" b="1" i="0" u="none" strike="noStrike" cap="none" normalizeH="0" baseline="0" dirty="0" smtClean="0">
                <a:ln>
                  <a:noFill/>
                </a:ln>
                <a:solidFill>
                  <a:srgbClr val="3333CC"/>
                </a:solidFill>
                <a:effectLst/>
                <a:latin typeface="微软雅黑" pitchFamily="34" charset="-122"/>
                <a:ea typeface="微软雅黑" pitchFamily="34" charset="-122"/>
                <a:cs typeface="Helvetica"/>
              </a:rPr>
              <a:t>质量管理、风险防控和责任赔偿等能力</a:t>
            </a:r>
            <a:r>
              <a:rPr kumimoji="0" lang="zh-CN" altLang="en-US" sz="3200" b="1" i="0" u="none" strike="noStrike" cap="none" normalizeH="0" baseline="0" dirty="0" smtClean="0">
                <a:ln>
                  <a:noFill/>
                </a:ln>
                <a:solidFill>
                  <a:srgbClr val="333333"/>
                </a:solidFill>
                <a:effectLst/>
                <a:latin typeface="微软雅黑" pitchFamily="34" charset="-122"/>
                <a:ea typeface="微软雅黑" pitchFamily="34" charset="-122"/>
                <a:cs typeface="Helvetica"/>
              </a:rPr>
              <a:t>进行审查；符合条件的，颁发</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Helvetica"/>
              </a:rPr>
              <a:t>药品注册证书。</a:t>
            </a:r>
            <a:endPar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Helvetica"/>
            </a:endParaRPr>
          </a:p>
          <a:p>
            <a:pPr lvl="0" fontAlgn="base">
              <a:spcBef>
                <a:spcPct val="0"/>
              </a:spcBef>
              <a:spcAft>
                <a:spcPct val="0"/>
              </a:spcAft>
            </a:pPr>
            <a:r>
              <a:rPr lang="en-US" altLang="zh-CN" sz="3200" b="1" dirty="0" smtClean="0">
                <a:solidFill>
                  <a:srgbClr val="FF0000"/>
                </a:solidFill>
                <a:latin typeface="微软雅黑" pitchFamily="34" charset="-122"/>
                <a:ea typeface="微软雅黑" pitchFamily="34" charset="-122"/>
                <a:cs typeface="Helvetica"/>
              </a:rPr>
              <a:t> </a:t>
            </a:r>
            <a:r>
              <a:rPr lang="en-US" altLang="zh-CN" sz="3200" b="1" dirty="0" smtClean="0">
                <a:solidFill>
                  <a:srgbClr val="FF0000"/>
                </a:solidFill>
                <a:latin typeface="微软雅黑" pitchFamily="34" charset="-122"/>
                <a:ea typeface="微软雅黑" pitchFamily="34" charset="-122"/>
                <a:cs typeface="Helvetica"/>
              </a:rPr>
              <a:t>   </a:t>
            </a:r>
          </a:p>
          <a:p>
            <a:pPr lvl="0" fontAlgn="base">
              <a:spcBef>
                <a:spcPct val="0"/>
              </a:spcBef>
              <a:spcAft>
                <a:spcPct val="0"/>
              </a:spcAft>
            </a:pPr>
            <a:r>
              <a:rPr lang="en-US" altLang="zh-CN" sz="3200" b="1" dirty="0" smtClean="0">
                <a:solidFill>
                  <a:srgbClr val="FF0000"/>
                </a:solidFill>
                <a:latin typeface="微软雅黑" pitchFamily="34" charset="-122"/>
                <a:ea typeface="微软雅黑" pitchFamily="34" charset="-122"/>
                <a:cs typeface="Helvetica"/>
              </a:rPr>
              <a:t> </a:t>
            </a:r>
            <a:r>
              <a:rPr lang="en-US" altLang="zh-CN" sz="3200" b="1" dirty="0" smtClean="0">
                <a:solidFill>
                  <a:srgbClr val="FF0000"/>
                </a:solidFill>
                <a:latin typeface="微软雅黑" pitchFamily="34" charset="-122"/>
                <a:ea typeface="微软雅黑" pitchFamily="34" charset="-122"/>
                <a:cs typeface="Helvetica"/>
              </a:rPr>
              <a:t>     </a:t>
            </a:r>
            <a:r>
              <a:rPr lang="zh-CN" altLang="en-US" sz="3200" b="1" dirty="0" smtClean="0">
                <a:solidFill>
                  <a:srgbClr val="3333CC"/>
                </a:solidFill>
                <a:latin typeface="微软雅黑" pitchFamily="34" charset="-122"/>
                <a:ea typeface="微软雅黑" pitchFamily="34" charset="-122"/>
              </a:rPr>
              <a:t>药品</a:t>
            </a:r>
            <a:r>
              <a:rPr lang="zh-CN" altLang="en-US" sz="3200" b="1" dirty="0" smtClean="0">
                <a:solidFill>
                  <a:srgbClr val="3333CC"/>
                </a:solidFill>
                <a:latin typeface="微软雅黑" pitchFamily="34" charset="-122"/>
                <a:ea typeface="微软雅黑" pitchFamily="34" charset="-122"/>
              </a:rPr>
              <a:t>注册</a:t>
            </a:r>
            <a:r>
              <a:rPr lang="zh-CN" altLang="en-US" sz="3200" b="1" dirty="0" smtClean="0">
                <a:solidFill>
                  <a:srgbClr val="3333CC"/>
                </a:solidFill>
                <a:latin typeface="微软雅黑" pitchFamily="34" charset="-122"/>
                <a:ea typeface="微软雅黑" pitchFamily="34" charset="-122"/>
              </a:rPr>
              <a:t>证书</a:t>
            </a:r>
            <a:r>
              <a:rPr lang="zh-CN" altLang="en-US" sz="3200" b="1" dirty="0" smtClean="0">
                <a:latin typeface="微软雅黑" pitchFamily="34" charset="-122"/>
                <a:ea typeface="微软雅黑" pitchFamily="34" charset="-122"/>
              </a:rPr>
              <a:t>包括药品</a:t>
            </a:r>
            <a:r>
              <a:rPr lang="zh-CN" altLang="en-US" sz="3200" b="1" dirty="0" smtClean="0">
                <a:latin typeface="微软雅黑" pitchFamily="34" charset="-122"/>
                <a:ea typeface="微软雅黑" pitchFamily="34" charset="-122"/>
              </a:rPr>
              <a:t>批准文号、进口药品注册证、医药产品注册</a:t>
            </a:r>
            <a:r>
              <a:rPr lang="zh-CN" altLang="en-US" sz="3200" b="1" dirty="0" smtClean="0">
                <a:latin typeface="微软雅黑" pitchFamily="34" charset="-122"/>
                <a:ea typeface="微软雅黑" pitchFamily="34" charset="-122"/>
              </a:rPr>
              <a:t>证</a:t>
            </a:r>
            <a:endParaRPr kumimoji="0" lang="zh-CN" altLang="en-US" sz="32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rgbClr val="333333"/>
                </a:solidFill>
                <a:effectLst/>
                <a:latin typeface="微软雅黑" pitchFamily="34" charset="-122"/>
                <a:ea typeface="微软雅黑" pitchFamily="34" charset="-122"/>
                <a:cs typeface="Helvetica"/>
              </a:rPr>
              <a:t>　　</a:t>
            </a:r>
            <a:endParaRPr kumimoji="0" lang="zh-CN" altLang="en-US" sz="32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矩形 1"/>
          <p:cNvSpPr>
            <a:spLocks noChangeArrowheads="1"/>
          </p:cNvSpPr>
          <p:nvPr/>
        </p:nvSpPr>
        <p:spPr bwMode="auto">
          <a:xfrm>
            <a:off x="1777107" y="836712"/>
            <a:ext cx="9314999" cy="4647426"/>
          </a:xfrm>
          <a:prstGeom prst="rect">
            <a:avLst/>
          </a:prstGeom>
          <a:noFill/>
          <a:ln w="9525">
            <a:noFill/>
            <a:miter lim="800000"/>
            <a:headEnd/>
            <a:tailEnd/>
          </a:ln>
        </p:spPr>
        <p:txBody>
          <a:bodyPr wrap="square">
            <a:spAutoFit/>
          </a:bodyPr>
          <a:lstStyle/>
          <a:p>
            <a:pPr>
              <a:buFont typeface="Wingdings" pitchFamily="2" charset="2"/>
              <a:buNone/>
            </a:pPr>
            <a:r>
              <a:rPr lang="en-US" altLang="zh-CN" sz="2800" b="1" dirty="0" smtClean="0">
                <a:solidFill>
                  <a:srgbClr val="3333CC"/>
                </a:solidFill>
                <a:latin typeface="微软雅黑" pitchFamily="34" charset="-122"/>
                <a:ea typeface="微软雅黑" pitchFamily="34" charset="-122"/>
              </a:rPr>
              <a:t>              </a:t>
            </a:r>
            <a:endParaRPr lang="en-US" altLang="zh-CN" sz="2800" b="1" dirty="0">
              <a:solidFill>
                <a:srgbClr val="3333CC"/>
              </a:solidFill>
              <a:latin typeface="微软雅黑" pitchFamily="34" charset="-122"/>
              <a:ea typeface="微软雅黑" pitchFamily="34" charset="-122"/>
            </a:endParaRPr>
          </a:p>
          <a:p>
            <a:pPr>
              <a:buFont typeface="Wingdings" pitchFamily="2" charset="2"/>
              <a:buNone/>
            </a:pPr>
            <a:r>
              <a:rPr lang="en-US" altLang="zh-CN" sz="2800" b="1" dirty="0">
                <a:solidFill>
                  <a:srgbClr val="3333CC"/>
                </a:solidFill>
                <a:latin typeface="微软雅黑" pitchFamily="34" charset="-122"/>
                <a:ea typeface="微软雅黑" pitchFamily="34" charset="-122"/>
              </a:rPr>
              <a:t>               </a:t>
            </a:r>
            <a:r>
              <a:rPr lang="en-US" altLang="zh-CN" sz="2800" b="1" dirty="0" smtClean="0">
                <a:solidFill>
                  <a:srgbClr val="3333CC"/>
                </a:solidFill>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中华人民共和国</a:t>
            </a:r>
            <a:r>
              <a:rPr lang="zh-CN" altLang="en-US" sz="2800" b="1" dirty="0">
                <a:latin typeface="微软雅黑" pitchFamily="34" charset="-122"/>
                <a:ea typeface="微软雅黑" pitchFamily="34" charset="-122"/>
              </a:rPr>
              <a:t>主席令</a:t>
            </a:r>
          </a:p>
          <a:p>
            <a:pPr>
              <a:buFont typeface="Wingdings" pitchFamily="2" charset="2"/>
              <a:buNone/>
            </a:pPr>
            <a:r>
              <a:rPr lang="zh-CN" altLang="en-US" sz="2000" b="1" dirty="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      </a:t>
            </a:r>
            <a:endParaRPr lang="en-US" altLang="zh-CN" sz="2000" b="1" dirty="0" smtClean="0">
              <a:latin typeface="微软雅黑" pitchFamily="34" charset="-122"/>
              <a:ea typeface="微软雅黑" pitchFamily="34" charset="-122"/>
            </a:endParaRPr>
          </a:p>
          <a:p>
            <a:pPr>
              <a:buFont typeface="Wingdings" pitchFamily="2" charset="2"/>
              <a:buNone/>
            </a:pPr>
            <a:r>
              <a:rPr lang="en-US" altLang="zh-CN" sz="2000" b="1"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第四十五号</a:t>
            </a:r>
            <a:endParaRPr lang="zh-CN" altLang="en-US" sz="2000" b="1" dirty="0">
              <a:latin typeface="微软雅黑" pitchFamily="34" charset="-122"/>
              <a:ea typeface="微软雅黑" pitchFamily="34" charset="-122"/>
            </a:endParaRPr>
          </a:p>
          <a:p>
            <a:pPr>
              <a:buFont typeface="Wingdings" pitchFamily="2" charset="2"/>
              <a:buNone/>
            </a:pPr>
            <a:r>
              <a:rPr lang="en-US" altLang="zh-CN" sz="2800" b="1" dirty="0">
                <a:latin typeface="微软雅黑" pitchFamily="34" charset="-122"/>
                <a:ea typeface="微软雅黑" pitchFamily="34" charset="-122"/>
              </a:rPr>
              <a:t>    </a:t>
            </a:r>
            <a:endParaRPr lang="en-US" altLang="zh-CN" sz="2800" b="1" dirty="0" smtClean="0">
              <a:latin typeface="微软雅黑" pitchFamily="34" charset="-122"/>
              <a:ea typeface="微软雅黑" pitchFamily="34" charset="-122"/>
            </a:endParaRPr>
          </a:p>
          <a:p>
            <a:pPr>
              <a:buFont typeface="Wingdings" pitchFamily="2" charset="2"/>
              <a:buNone/>
            </a:pPr>
            <a:r>
              <a:rPr lang="en-US" altLang="zh-CN" sz="2800" b="1" dirty="0" smtClean="0">
                <a:solidFill>
                  <a:srgbClr val="3333CC"/>
                </a:solidFill>
                <a:latin typeface="微软雅黑" pitchFamily="34" charset="-122"/>
                <a:ea typeface="微软雅黑" pitchFamily="34" charset="-122"/>
              </a:rPr>
              <a:t>     </a:t>
            </a:r>
            <a:r>
              <a:rPr lang="en-US" altLang="zh-CN" sz="2400" b="1" dirty="0" smtClean="0">
                <a:solidFill>
                  <a:srgbClr val="3333CC"/>
                </a:solidFill>
                <a:latin typeface="微软雅黑" pitchFamily="34" charset="-122"/>
                <a:ea typeface="微软雅黑" pitchFamily="34" charset="-122"/>
              </a:rPr>
              <a:t>《</a:t>
            </a:r>
            <a:r>
              <a:rPr lang="zh-CN" altLang="en-US" sz="2400" b="1" dirty="0">
                <a:solidFill>
                  <a:srgbClr val="3333CC"/>
                </a:solidFill>
                <a:latin typeface="微软雅黑" pitchFamily="34" charset="-122"/>
                <a:ea typeface="微软雅黑" pitchFamily="34" charset="-122"/>
              </a:rPr>
              <a:t>中华人民共和国药品管理法</a:t>
            </a:r>
            <a:r>
              <a:rPr lang="en-US" altLang="zh-CN" sz="2400" b="1" dirty="0">
                <a:solidFill>
                  <a:srgbClr val="3333CC"/>
                </a:solidFill>
                <a:latin typeface="微软雅黑" pitchFamily="34" charset="-122"/>
                <a:ea typeface="微软雅黑" pitchFamily="34" charset="-122"/>
              </a:rPr>
              <a:t>》</a:t>
            </a:r>
            <a:r>
              <a:rPr lang="zh-CN" altLang="en-US" sz="2400" b="1" dirty="0">
                <a:latin typeface="微软雅黑" pitchFamily="34" charset="-122"/>
                <a:ea typeface="微软雅黑" pitchFamily="34" charset="-122"/>
              </a:rPr>
              <a:t>已由中华人民共和国</a:t>
            </a:r>
            <a:r>
              <a:rPr lang="zh-CN" altLang="en-US" sz="2400" b="1" dirty="0" smtClean="0">
                <a:latin typeface="微软雅黑" pitchFamily="34" charset="-122"/>
                <a:ea typeface="微软雅黑" pitchFamily="34" charset="-122"/>
              </a:rPr>
              <a:t>第九届</a:t>
            </a:r>
            <a:r>
              <a:rPr lang="zh-CN" altLang="en-US" sz="2400" b="1" dirty="0">
                <a:latin typeface="微软雅黑" pitchFamily="34" charset="-122"/>
                <a:ea typeface="微软雅黑" pitchFamily="34" charset="-122"/>
              </a:rPr>
              <a:t>全国人民代表大会常务委员会</a:t>
            </a:r>
            <a:r>
              <a:rPr lang="zh-CN" altLang="en-US" sz="2400" b="1" dirty="0" smtClean="0">
                <a:latin typeface="微软雅黑" pitchFamily="34" charset="-122"/>
                <a:ea typeface="微软雅黑" pitchFamily="34" charset="-122"/>
              </a:rPr>
              <a:t>第二十次</a:t>
            </a:r>
            <a:r>
              <a:rPr lang="zh-CN" altLang="en-US" sz="2400" b="1" dirty="0">
                <a:latin typeface="微软雅黑" pitchFamily="34" charset="-122"/>
                <a:ea typeface="微软雅黑" pitchFamily="34" charset="-122"/>
              </a:rPr>
              <a:t>会议于</a:t>
            </a:r>
            <a:r>
              <a:rPr lang="en-US" altLang="zh-CN" sz="2400" b="1" dirty="0" smtClean="0">
                <a:latin typeface="微软雅黑" pitchFamily="34" charset="-122"/>
                <a:ea typeface="微软雅黑" pitchFamily="34" charset="-122"/>
              </a:rPr>
              <a:t>2001</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2</a:t>
            </a:r>
            <a:r>
              <a:rPr lang="zh-CN" altLang="en-US" sz="2400" b="1" dirty="0" smtClean="0">
                <a:latin typeface="微软雅黑" pitchFamily="34" charset="-122"/>
                <a:ea typeface="微软雅黑" pitchFamily="34" charset="-122"/>
              </a:rPr>
              <a:t>月</a:t>
            </a:r>
            <a:r>
              <a:rPr lang="en-US" altLang="zh-CN" sz="2400" b="1" dirty="0" smtClean="0">
                <a:latin typeface="微软雅黑" pitchFamily="34" charset="-122"/>
                <a:ea typeface="微软雅黑" pitchFamily="34" charset="-122"/>
              </a:rPr>
              <a:t>28</a:t>
            </a:r>
            <a:r>
              <a:rPr lang="zh-CN" altLang="en-US" sz="2400" b="1" dirty="0" smtClean="0">
                <a:latin typeface="微软雅黑" pitchFamily="34" charset="-122"/>
                <a:ea typeface="微软雅黑" pitchFamily="34" charset="-122"/>
              </a:rPr>
              <a:t>日</a:t>
            </a:r>
            <a:r>
              <a:rPr lang="zh-CN" altLang="en-US" sz="2400" b="1" dirty="0">
                <a:latin typeface="微软雅黑" pitchFamily="34" charset="-122"/>
                <a:ea typeface="微软雅黑" pitchFamily="34" charset="-122"/>
              </a:rPr>
              <a:t>修订通过，</a:t>
            </a:r>
            <a:r>
              <a:rPr lang="zh-CN" altLang="en-US" sz="2400" b="1" dirty="0" smtClean="0">
                <a:latin typeface="微软雅黑" pitchFamily="34" charset="-122"/>
                <a:ea typeface="微软雅黑" pitchFamily="34" charset="-122"/>
              </a:rPr>
              <a:t>现将修订后的</a:t>
            </a:r>
            <a:r>
              <a:rPr lang="en-US" altLang="zh-CN" sz="2400" b="1" dirty="0" smtClean="0">
                <a:solidFill>
                  <a:srgbClr val="3333CC"/>
                </a:solidFill>
                <a:latin typeface="微软雅黑" pitchFamily="34" charset="-122"/>
                <a:ea typeface="微软雅黑" pitchFamily="34" charset="-122"/>
              </a:rPr>
              <a:t>《</a:t>
            </a:r>
            <a:r>
              <a:rPr lang="zh-CN" altLang="en-US" sz="2400" b="1" dirty="0" smtClean="0">
                <a:solidFill>
                  <a:srgbClr val="3333CC"/>
                </a:solidFill>
                <a:latin typeface="微软雅黑" pitchFamily="34" charset="-122"/>
                <a:ea typeface="微软雅黑" pitchFamily="34" charset="-122"/>
              </a:rPr>
              <a:t>中华人民共和国药品管理法</a:t>
            </a:r>
            <a:r>
              <a:rPr lang="en-US" altLang="zh-CN" sz="2400" b="1" dirty="0" smtClean="0">
                <a:solidFill>
                  <a:srgbClr val="3333CC"/>
                </a:solidFill>
                <a:latin typeface="微软雅黑" pitchFamily="34" charset="-122"/>
                <a:ea typeface="微软雅黑" pitchFamily="34" charset="-122"/>
              </a:rPr>
              <a:t>》</a:t>
            </a:r>
            <a:r>
              <a:rPr lang="zh-CN" altLang="en-US" sz="2400" b="1" dirty="0" smtClean="0">
                <a:latin typeface="微软雅黑" pitchFamily="34" charset="-122"/>
                <a:ea typeface="微软雅黑" pitchFamily="34" charset="-122"/>
              </a:rPr>
              <a:t>公布</a:t>
            </a:r>
            <a:r>
              <a:rPr lang="zh-CN" altLang="en-US" sz="2400" b="1" dirty="0">
                <a:latin typeface="微软雅黑" pitchFamily="34" charset="-122"/>
                <a:ea typeface="微软雅黑" pitchFamily="34" charset="-122"/>
              </a:rPr>
              <a:t>，自</a:t>
            </a:r>
            <a:r>
              <a:rPr lang="en-US" altLang="zh-CN" sz="2400" b="1" dirty="0" smtClean="0">
                <a:latin typeface="微软雅黑" pitchFamily="34" charset="-122"/>
                <a:ea typeface="微软雅黑" pitchFamily="34" charset="-122"/>
              </a:rPr>
              <a:t>2001</a:t>
            </a:r>
            <a:r>
              <a:rPr lang="zh-CN" altLang="en-US" sz="2400" b="1" dirty="0" smtClean="0">
                <a:latin typeface="微软雅黑" pitchFamily="34" charset="-122"/>
                <a:ea typeface="微软雅黑" pitchFamily="34" charset="-122"/>
              </a:rPr>
              <a:t>年</a:t>
            </a:r>
            <a:r>
              <a:rPr lang="en-US" altLang="zh-CN" sz="2400" b="1" dirty="0">
                <a:latin typeface="微软雅黑" pitchFamily="34" charset="-122"/>
                <a:ea typeface="微软雅黑" pitchFamily="34" charset="-122"/>
              </a:rPr>
              <a:t>12</a:t>
            </a:r>
            <a:r>
              <a:rPr lang="zh-CN" altLang="en-US" sz="2400" b="1" dirty="0">
                <a:latin typeface="微软雅黑" pitchFamily="34" charset="-122"/>
                <a:ea typeface="微软雅黑" pitchFamily="34" charset="-122"/>
              </a:rPr>
              <a:t>月</a:t>
            </a:r>
            <a:r>
              <a:rPr lang="en-US" altLang="zh-CN" sz="2400" b="1" dirty="0">
                <a:latin typeface="微软雅黑" pitchFamily="34" charset="-122"/>
                <a:ea typeface="微软雅黑" pitchFamily="34" charset="-122"/>
              </a:rPr>
              <a:t>1</a:t>
            </a:r>
            <a:r>
              <a:rPr lang="zh-CN" altLang="en-US" sz="2400" b="1" dirty="0">
                <a:latin typeface="微软雅黑" pitchFamily="34" charset="-122"/>
                <a:ea typeface="微软雅黑" pitchFamily="34" charset="-122"/>
              </a:rPr>
              <a:t>日起施行。</a:t>
            </a:r>
          </a:p>
          <a:p>
            <a:pPr>
              <a:buFont typeface="Wingdings" pitchFamily="2" charset="2"/>
              <a:buNone/>
            </a:pPr>
            <a:r>
              <a:rPr lang="zh-CN" altLang="en-US" sz="2400" b="1" dirty="0">
                <a:latin typeface="微软雅黑" pitchFamily="34" charset="-122"/>
                <a:ea typeface="微软雅黑" pitchFamily="34" charset="-122"/>
              </a:rPr>
              <a:t>                                  </a:t>
            </a:r>
            <a:endParaRPr lang="en-US" altLang="zh-CN" sz="2400" b="1" dirty="0">
              <a:latin typeface="微软雅黑" pitchFamily="34" charset="-122"/>
              <a:ea typeface="微软雅黑" pitchFamily="34" charset="-122"/>
            </a:endParaRPr>
          </a:p>
          <a:p>
            <a:pPr>
              <a:buFont typeface="Wingdings" pitchFamily="2" charset="2"/>
              <a:buNone/>
            </a:pPr>
            <a:r>
              <a:rPr lang="en-US" altLang="zh-CN" sz="2400" b="1" dirty="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中华人民共和国</a:t>
            </a:r>
            <a:r>
              <a:rPr lang="zh-CN" altLang="en-US" sz="2400" b="1" dirty="0">
                <a:latin typeface="微软雅黑" pitchFamily="34" charset="-122"/>
                <a:ea typeface="微软雅黑" pitchFamily="34" charset="-122"/>
              </a:rPr>
              <a:t>主席　</a:t>
            </a:r>
            <a:r>
              <a:rPr lang="zh-CN" altLang="en-US" sz="2400" b="1" dirty="0" smtClean="0">
                <a:latin typeface="微软雅黑" pitchFamily="34" charset="-122"/>
                <a:ea typeface="微软雅黑" pitchFamily="34" charset="-122"/>
              </a:rPr>
              <a:t>江泽民</a:t>
            </a:r>
            <a:endParaRPr lang="zh-CN" altLang="en-US" sz="2400" b="1" dirty="0">
              <a:latin typeface="微软雅黑" pitchFamily="34" charset="-122"/>
              <a:ea typeface="微软雅黑" pitchFamily="34" charset="-122"/>
            </a:endParaRPr>
          </a:p>
          <a:p>
            <a:pPr>
              <a:buFont typeface="Wingdings" pitchFamily="2" charset="2"/>
              <a:buNone/>
            </a:pPr>
            <a:r>
              <a:rPr lang="zh-CN" altLang="en-US" sz="2400" b="1" dirty="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2001</a:t>
            </a:r>
            <a:r>
              <a:rPr lang="zh-CN" altLang="en-US" sz="2400" b="1" dirty="0" smtClean="0">
                <a:latin typeface="微软雅黑" pitchFamily="34" charset="-122"/>
                <a:ea typeface="微软雅黑" pitchFamily="34" charset="-122"/>
              </a:rPr>
              <a:t>年</a:t>
            </a:r>
            <a:r>
              <a:rPr lang="en-US" altLang="zh-CN" sz="2400" b="1" dirty="0" smtClean="0">
                <a:latin typeface="微软雅黑" pitchFamily="34" charset="-122"/>
                <a:ea typeface="微软雅黑" pitchFamily="34" charset="-122"/>
              </a:rPr>
              <a:t>2</a:t>
            </a:r>
            <a:r>
              <a:rPr lang="zh-CN" altLang="en-US" sz="2400" b="1" dirty="0" smtClean="0">
                <a:latin typeface="微软雅黑" pitchFamily="34" charset="-122"/>
                <a:ea typeface="微软雅黑" pitchFamily="34" charset="-122"/>
              </a:rPr>
              <a:t>月</a:t>
            </a:r>
            <a:r>
              <a:rPr lang="en-US" altLang="zh-CN" sz="2400" b="1" dirty="0" smtClean="0">
                <a:latin typeface="微软雅黑" pitchFamily="34" charset="-122"/>
                <a:ea typeface="微软雅黑" pitchFamily="34" charset="-122"/>
              </a:rPr>
              <a:t>28</a:t>
            </a:r>
            <a:r>
              <a:rPr lang="zh-CN" altLang="en-US" sz="2400" b="1" dirty="0" smtClean="0">
                <a:latin typeface="微软雅黑" pitchFamily="34" charset="-122"/>
                <a:ea typeface="微软雅黑" pitchFamily="34" charset="-122"/>
              </a:rPr>
              <a:t>日</a:t>
            </a:r>
            <a:r>
              <a:rPr lang="zh-CN" altLang="en-US" sz="2400" b="1" baseline="30000" dirty="0">
                <a:latin typeface="微软雅黑" pitchFamily="34" charset="-122"/>
                <a:ea typeface="微软雅黑" pitchFamily="34" charset="-122"/>
              </a:rPr>
              <a:t> </a:t>
            </a:r>
            <a:endParaRPr lang="zh-CN" altLang="en-US" sz="2400" b="1" dirty="0">
              <a:latin typeface="微软雅黑" pitchFamily="34" charset="-122"/>
              <a:ea typeface="微软雅黑" pitchFamily="34" charset="-122"/>
            </a:endParaRPr>
          </a:p>
        </p:txBody>
      </p:sp>
    </p:spTree>
  </p:cSld>
  <p:clrMapOvr>
    <a:masterClrMapping/>
  </p:clrMapOvr>
  <p:transition>
    <p:random/>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Rectangle 1"/>
          <p:cNvSpPr>
            <a:spLocks noChangeArrowheads="1"/>
          </p:cNvSpPr>
          <p:nvPr/>
        </p:nvSpPr>
        <p:spPr bwMode="auto">
          <a:xfrm>
            <a:off x="1057027" y="802632"/>
            <a:ext cx="10513168"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zh-CN"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药品批准文号格式</a:t>
            </a:r>
            <a:r>
              <a:rPr kumimoji="0" lang="zh-CN" altLang="zh-CN" sz="2800" b="1" i="0" u="none" strike="noStrike" cap="none" normalizeH="0" baseline="0" dirty="0" smtClean="0">
                <a:ln>
                  <a:noFill/>
                </a:ln>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药品注册证书载明的药品批准文号的格式：</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境内生产药品：</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国药准字</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H</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Z</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S</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4</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位年号＋</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4</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位顺序号；</a:t>
            </a:r>
            <a:endPar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   </a:t>
            </a:r>
            <a:r>
              <a:rPr kumimoji="0" lang="zh-CN" altLang="en-US" sz="28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中国香港、澳门和台湾地区</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生产药品：国药准字</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H</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Z</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S</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C</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4</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位年号＋</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4</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位顺序号；</a:t>
            </a:r>
            <a:endPar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8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   境外生产药品</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：国药准字</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H</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Z</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S</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J</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4</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位年号＋</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4</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位顺序号。</a:t>
            </a:r>
            <a:endPar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endParaRPr>
          </a:p>
          <a:p>
            <a:pPr eaLnBrk="0" fontAlgn="base" hangingPunct="0">
              <a:lnSpc>
                <a:spcPct val="150000"/>
              </a:lnSpc>
              <a:spcBef>
                <a:spcPct val="0"/>
              </a:spcBef>
              <a:spcAft>
                <a:spcPct val="0"/>
              </a:spcAft>
            </a:pP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   其中，</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H</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代表化学药，</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Z</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代表中药，</a:t>
            </a:r>
            <a:r>
              <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rPr>
              <a:t>S</a:t>
            </a:r>
            <a:r>
              <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rPr>
              <a:t>代表生物制品。</a:t>
            </a:r>
            <a:endPar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endParaRPr>
          </a:p>
          <a:p>
            <a:pPr eaLnBrk="0" fontAlgn="base" hangingPunct="0">
              <a:lnSpc>
                <a:spcPct val="150000"/>
              </a:lnSpc>
              <a:spcBef>
                <a:spcPct val="0"/>
              </a:spcBef>
              <a:spcAft>
                <a:spcPct val="0"/>
              </a:spcAft>
            </a:pPr>
            <a:r>
              <a:rPr lang="en-US" altLang="zh-CN" sz="2800" b="1" dirty="0" smtClean="0">
                <a:latin typeface="微软雅黑" pitchFamily="34" charset="-122"/>
                <a:ea typeface="微软雅黑" pitchFamily="34" charset="-122"/>
                <a:cs typeface="宋体" pitchFamily="2" charset="-122"/>
              </a:rPr>
              <a:t> </a:t>
            </a:r>
            <a:r>
              <a:rPr lang="en-US" altLang="zh-CN" sz="2800" b="1" dirty="0" smtClean="0">
                <a:latin typeface="微软雅黑" pitchFamily="34" charset="-122"/>
                <a:ea typeface="微软雅黑" pitchFamily="34" charset="-122"/>
                <a:cs typeface="宋体" pitchFamily="2" charset="-122"/>
              </a:rPr>
              <a:t>              ——</a:t>
            </a:r>
            <a:r>
              <a:rPr lang="zh-CN" altLang="zh-CN" sz="2800" dirty="0" smtClean="0"/>
              <a:t>《</a:t>
            </a:r>
            <a:r>
              <a:rPr lang="zh-CN" altLang="zh-CN" sz="2800" b="1" dirty="0" smtClean="0">
                <a:latin typeface="微软雅黑" pitchFamily="34" charset="-122"/>
                <a:ea typeface="微软雅黑" pitchFamily="34" charset="-122"/>
              </a:rPr>
              <a:t>药品注册管理办法</a:t>
            </a:r>
            <a:r>
              <a:rPr lang="en-US" altLang="zh-CN" sz="2800" b="1" dirty="0" smtClean="0">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征求意见稿</a:t>
            </a:r>
            <a:r>
              <a:rPr lang="en-US" altLang="zh-CN" sz="2800" b="1" dirty="0" smtClean="0">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a:t>
            </a:r>
            <a:r>
              <a:rPr lang="en-US" altLang="zh-CN" sz="2800" b="1" dirty="0" smtClean="0">
                <a:latin typeface="微软雅黑" pitchFamily="34" charset="-122"/>
                <a:ea typeface="微软雅黑" pitchFamily="34" charset="-122"/>
              </a:rPr>
              <a:t>12</a:t>
            </a:r>
            <a:r>
              <a:rPr lang="zh-CN" altLang="en-US" sz="2800" b="1" dirty="0" smtClean="0"/>
              <a:t>月</a:t>
            </a:r>
            <a:r>
              <a:rPr lang="en-US" altLang="zh-CN" sz="2800" b="1" dirty="0" smtClean="0"/>
              <a:t>10</a:t>
            </a:r>
            <a:r>
              <a:rPr lang="zh-CN" altLang="en-US" sz="3200" b="1" dirty="0" smtClean="0"/>
              <a:t>日</a:t>
            </a:r>
            <a:r>
              <a:rPr lang="zh-CN" altLang="en-US" sz="2800" b="1" dirty="0" smtClean="0">
                <a:latin typeface="微软雅黑" pitchFamily="34" charset="-122"/>
                <a:ea typeface="微软雅黑" pitchFamily="34" charset="-122"/>
                <a:cs typeface="宋体" pitchFamily="2" charset="-122"/>
              </a:rPr>
              <a:t> </a:t>
            </a:r>
            <a:endParaRPr lang="zh-CN" altLang="zh-CN" sz="2800" b="1" dirty="0" smtClean="0">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zh-CN" altLang="en-US" sz="2800" b="1" i="0" u="none" strike="noStrike" cap="none" normalizeH="0" baseline="0" dirty="0" smtClean="0">
              <a:ln>
                <a:noFill/>
              </a:ln>
              <a:effectLst/>
              <a:latin typeface="微软雅黑" pitchFamily="34" charset="-122"/>
              <a:ea typeface="微软雅黑" pitchFamily="34" charset="-122"/>
              <a:cs typeface="宋体" pitchFamily="2"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5" name="矩形 14">
            <a:extLst>
              <a:ext uri="{FF2B5EF4-FFF2-40B4-BE49-F238E27FC236}">
                <a16:creationId xmlns="" xmlns:a16="http://schemas.microsoft.com/office/drawing/2014/main" id="{6FB8A74A-53B2-4B38-8432-02DE0CDC3E2F}"/>
              </a:ext>
            </a:extLst>
          </p:cNvPr>
          <p:cNvSpPr/>
          <p:nvPr/>
        </p:nvSpPr>
        <p:spPr>
          <a:xfrm>
            <a:off x="1032949" y="2534582"/>
            <a:ext cx="3675091" cy="1185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右 17">
            <a:extLst>
              <a:ext uri="{FF2B5EF4-FFF2-40B4-BE49-F238E27FC236}">
                <a16:creationId xmlns="" xmlns:a16="http://schemas.microsoft.com/office/drawing/2014/main" id="{22224D57-51D2-41A3-898B-AE80046A4B16}"/>
              </a:ext>
            </a:extLst>
          </p:cNvPr>
          <p:cNvSpPr/>
          <p:nvPr/>
        </p:nvSpPr>
        <p:spPr>
          <a:xfrm>
            <a:off x="4708040" y="2983154"/>
            <a:ext cx="1010263"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 xmlns:a16="http://schemas.microsoft.com/office/drawing/2014/main" id="{26BAAE0A-9378-4A88-BC7F-6F96C8FD0492}"/>
              </a:ext>
            </a:extLst>
          </p:cNvPr>
          <p:cNvSpPr/>
          <p:nvPr/>
        </p:nvSpPr>
        <p:spPr>
          <a:xfrm>
            <a:off x="5881563" y="1772816"/>
            <a:ext cx="5688632" cy="4524315"/>
          </a:xfrm>
          <a:prstGeom prst="rect">
            <a:avLst/>
          </a:prstGeom>
        </p:spPr>
        <p:txBody>
          <a:bodyPr wrap="square">
            <a:spAutoFit/>
          </a:bodyPr>
          <a:lstStyle/>
          <a:p>
            <a:pPr>
              <a:lnSpc>
                <a:spcPct val="150000"/>
              </a:lnSpc>
              <a:defRPr/>
            </a:pPr>
            <a:r>
              <a:rPr lang="zh-CN" altLang="en-US" sz="2400" dirty="0">
                <a:solidFill>
                  <a:srgbClr val="0E1A40"/>
                </a:solidFill>
                <a:latin typeface="微软雅黑" pitchFamily="34" charset="-122"/>
                <a:ea typeface="微软雅黑" pitchFamily="34" charset="-122"/>
              </a:rPr>
              <a:t>       </a:t>
            </a:r>
            <a:r>
              <a:rPr lang="zh-CN" altLang="en-US" sz="2400" b="1" dirty="0">
                <a:solidFill>
                  <a:srgbClr val="0E1A40"/>
                </a:solidFill>
                <a:latin typeface="微软雅黑" pitchFamily="34" charset="-122"/>
                <a:ea typeface="微软雅黑" pitchFamily="34" charset="-122"/>
              </a:rPr>
              <a:t>在审评审批药品时，将</a:t>
            </a:r>
            <a:r>
              <a:rPr lang="zh-CN" altLang="en-US" sz="2400" b="1" dirty="0">
                <a:solidFill>
                  <a:srgbClr val="FF0000"/>
                </a:solidFill>
                <a:latin typeface="微软雅黑" pitchFamily="34" charset="-122"/>
                <a:ea typeface="微软雅黑" pitchFamily="34" charset="-122"/>
              </a:rPr>
              <a:t>化学原料药、</a:t>
            </a:r>
            <a:r>
              <a:rPr lang="zh-CN" altLang="en-US" sz="2400" b="1" dirty="0">
                <a:latin typeface="微软雅黑" pitchFamily="34" charset="-122"/>
                <a:ea typeface="微软雅黑" pitchFamily="34" charset="-122"/>
              </a:rPr>
              <a:t>相关</a:t>
            </a:r>
            <a:r>
              <a:rPr lang="zh-CN" altLang="en-US" sz="2400" b="1" dirty="0">
                <a:solidFill>
                  <a:srgbClr val="FF0000"/>
                </a:solidFill>
                <a:latin typeface="微软雅黑" pitchFamily="34" charset="-122"/>
                <a:ea typeface="微软雅黑" pitchFamily="34" charset="-122"/>
              </a:rPr>
              <a:t>辅料</a:t>
            </a:r>
            <a:r>
              <a:rPr lang="zh-CN" altLang="en-US" sz="2400" b="1" dirty="0">
                <a:latin typeface="微软雅黑" pitchFamily="34" charset="-122"/>
                <a:ea typeface="微软雅黑" pitchFamily="34" charset="-122"/>
              </a:rPr>
              <a:t>和直接接触药品的</a:t>
            </a:r>
            <a:r>
              <a:rPr lang="zh-CN" altLang="en-US" sz="2400" b="1" dirty="0">
                <a:solidFill>
                  <a:srgbClr val="FF0000"/>
                </a:solidFill>
                <a:latin typeface="微软雅黑" pitchFamily="34" charset="-122"/>
                <a:ea typeface="微软雅黑" pitchFamily="34" charset="-122"/>
              </a:rPr>
              <a:t>包装材料和容器</a:t>
            </a:r>
            <a:r>
              <a:rPr lang="zh-CN" altLang="en-US" sz="2400" b="1" dirty="0">
                <a:solidFill>
                  <a:srgbClr val="0E1A40"/>
                </a:solidFill>
                <a:latin typeface="微软雅黑" pitchFamily="34" charset="-122"/>
                <a:ea typeface="微软雅黑" pitchFamily="34" charset="-122"/>
              </a:rPr>
              <a:t>调整为与制剂一并审评审批。</a:t>
            </a:r>
            <a:endParaRPr lang="en-US" altLang="zh-CN" sz="2400" b="1" dirty="0">
              <a:solidFill>
                <a:srgbClr val="0E1A40"/>
              </a:solidFill>
              <a:latin typeface="微软雅黑" pitchFamily="34" charset="-122"/>
              <a:ea typeface="微软雅黑" pitchFamily="34" charset="-122"/>
            </a:endParaRPr>
          </a:p>
          <a:p>
            <a:pPr>
              <a:lnSpc>
                <a:spcPct val="150000"/>
              </a:lnSpc>
              <a:defRPr/>
            </a:pPr>
            <a:r>
              <a:rPr lang="en-US" altLang="zh-CN" sz="2400" b="1" dirty="0">
                <a:solidFill>
                  <a:srgbClr val="2F5EB0"/>
                </a:solidFill>
                <a:latin typeface="微软雅黑" pitchFamily="34" charset="-122"/>
                <a:ea typeface="微软雅黑" pitchFamily="34" charset="-122"/>
              </a:rPr>
              <a:t>     </a:t>
            </a:r>
            <a:r>
              <a:rPr lang="zh-CN" altLang="en-US" sz="2400" b="1" dirty="0">
                <a:latin typeface="微软雅黑" pitchFamily="34" charset="-122"/>
                <a:ea typeface="微软雅黑" pitchFamily="34" charset="-122"/>
              </a:rPr>
              <a:t>对药品的</a:t>
            </a:r>
            <a:r>
              <a:rPr lang="zh-CN" altLang="en-US" sz="2400" b="1" dirty="0">
                <a:solidFill>
                  <a:srgbClr val="FF0000"/>
                </a:solidFill>
                <a:latin typeface="微软雅黑" pitchFamily="34" charset="-122"/>
                <a:ea typeface="微软雅黑" pitchFamily="34" charset="-122"/>
              </a:rPr>
              <a:t>质量标准、生产工艺、标签和说明书</a:t>
            </a:r>
            <a:r>
              <a:rPr lang="zh-CN" altLang="en-US" sz="2400" b="1" dirty="0">
                <a:latin typeface="微软雅黑" pitchFamily="34" charset="-122"/>
                <a:ea typeface="微软雅黑" pitchFamily="34" charset="-122"/>
              </a:rPr>
              <a:t>一并核准。 </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endParaRPr lang="zh-CN" altLang="en-US" sz="2400" b="1" dirty="0">
              <a:solidFill>
                <a:srgbClr val="000000"/>
              </a:solidFill>
              <a:latin typeface="微软雅黑" pitchFamily="34" charset="-122"/>
              <a:ea typeface="微软雅黑" pitchFamily="34" charset="-122"/>
            </a:endParaRPr>
          </a:p>
          <a:p>
            <a:pPr>
              <a:defRPr/>
            </a:pP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endParaRPr lang="zh-CN" altLang="en-US" sz="2400" b="1" dirty="0">
              <a:latin typeface="微软雅黑" pitchFamily="34" charset="-122"/>
              <a:ea typeface="微软雅黑" pitchFamily="34" charset="-122"/>
            </a:endParaRPr>
          </a:p>
          <a:p>
            <a:endParaRPr lang="zh-CN" altLang="en-US" sz="2400" dirty="0"/>
          </a:p>
        </p:txBody>
      </p:sp>
      <p:sp>
        <p:nvSpPr>
          <p:cNvPr id="2" name="矩形 1">
            <a:extLst>
              <a:ext uri="{FF2B5EF4-FFF2-40B4-BE49-F238E27FC236}">
                <a16:creationId xmlns="" xmlns:a16="http://schemas.microsoft.com/office/drawing/2014/main" id="{7AE8E04A-0C34-41C3-98BE-548D06A6AAAF}"/>
              </a:ext>
            </a:extLst>
          </p:cNvPr>
          <p:cNvSpPr/>
          <p:nvPr/>
        </p:nvSpPr>
        <p:spPr>
          <a:xfrm>
            <a:off x="1067293" y="2888762"/>
            <a:ext cx="3675091" cy="830997"/>
          </a:xfrm>
          <a:prstGeom prst="rect">
            <a:avLst/>
          </a:prstGeom>
        </p:spPr>
        <p:txBody>
          <a:bodyPr wrap="square">
            <a:spAutoFit/>
          </a:bodyPr>
          <a:lstStyle/>
          <a:p>
            <a:pPr>
              <a:defRPr/>
            </a:pPr>
            <a:r>
              <a:rPr lang="en-US" altLang="zh-CN" sz="2400" b="1" dirty="0">
                <a:solidFill>
                  <a:srgbClr val="FF0000"/>
                </a:solidFill>
                <a:latin typeface="微软雅黑" pitchFamily="34" charset="-122"/>
                <a:ea typeface="微软雅黑" pitchFamily="34" charset="-122"/>
              </a:rPr>
              <a:t>5</a:t>
            </a:r>
            <a:r>
              <a:rPr lang="en-US" altLang="zh-CN" sz="2400" b="1" dirty="0" smtClean="0">
                <a:solidFill>
                  <a:srgbClr val="FF0000"/>
                </a:solidFill>
                <a:latin typeface="微软雅黑" pitchFamily="34" charset="-122"/>
                <a:ea typeface="微软雅黑" pitchFamily="34" charset="-122"/>
              </a:rPr>
              <a:t>. </a:t>
            </a:r>
            <a:r>
              <a:rPr lang="zh-CN" altLang="en-US" sz="2400" b="1" dirty="0">
                <a:solidFill>
                  <a:srgbClr val="FF0000"/>
                </a:solidFill>
                <a:latin typeface="微软雅黑" pitchFamily="34" charset="-122"/>
                <a:ea typeface="微软雅黑" pitchFamily="34" charset="-122"/>
              </a:rPr>
              <a:t>建立关联审评审批制度</a:t>
            </a:r>
            <a:endParaRPr lang="en-US" altLang="zh-CN" sz="2400" b="1" dirty="0">
              <a:solidFill>
                <a:srgbClr val="FF0000"/>
              </a:solidFill>
              <a:latin typeface="微软雅黑" pitchFamily="34" charset="-122"/>
              <a:ea typeface="微软雅黑" pitchFamily="34" charset="-122"/>
            </a:endParaRPr>
          </a:p>
          <a:p>
            <a:pPr>
              <a:defRPr/>
            </a:pPr>
            <a:endParaRPr lang="en-US" altLang="zh-CN" sz="2400" b="1" dirty="0">
              <a:solidFill>
                <a:srgbClr val="FF0000"/>
              </a:solidFill>
              <a:latin typeface="微软雅黑" pitchFamily="34" charset="-122"/>
              <a:ea typeface="微软雅黑" pitchFamily="34" charset="-122"/>
            </a:endParaRPr>
          </a:p>
        </p:txBody>
      </p:sp>
    </p:spTree>
    <p:extLst>
      <p:ext uri="{BB962C8B-B14F-4D97-AF65-F5344CB8AC3E}">
        <p14:creationId xmlns="" xmlns:p14="http://schemas.microsoft.com/office/powerpoint/2010/main" val="2276400319"/>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5" name="矩形 14">
            <a:extLst>
              <a:ext uri="{FF2B5EF4-FFF2-40B4-BE49-F238E27FC236}">
                <a16:creationId xmlns="" xmlns:a16="http://schemas.microsoft.com/office/drawing/2014/main" id="{6FB8A74A-53B2-4B38-8432-02DE0CDC3E2F}"/>
              </a:ext>
            </a:extLst>
          </p:cNvPr>
          <p:cNvSpPr/>
          <p:nvPr/>
        </p:nvSpPr>
        <p:spPr>
          <a:xfrm>
            <a:off x="1489075" y="2636912"/>
            <a:ext cx="3273548" cy="12241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右 17">
            <a:extLst>
              <a:ext uri="{FF2B5EF4-FFF2-40B4-BE49-F238E27FC236}">
                <a16:creationId xmlns="" xmlns:a16="http://schemas.microsoft.com/office/drawing/2014/main" id="{22224D57-51D2-41A3-898B-AE80046A4B16}"/>
              </a:ext>
            </a:extLst>
          </p:cNvPr>
          <p:cNvSpPr/>
          <p:nvPr/>
        </p:nvSpPr>
        <p:spPr>
          <a:xfrm>
            <a:off x="4762623" y="3118756"/>
            <a:ext cx="789937"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 xmlns:a16="http://schemas.microsoft.com/office/drawing/2014/main" id="{26BAAE0A-9378-4A88-BC7F-6F96C8FD0492}"/>
              </a:ext>
            </a:extLst>
          </p:cNvPr>
          <p:cNvSpPr/>
          <p:nvPr/>
        </p:nvSpPr>
        <p:spPr>
          <a:xfrm>
            <a:off x="5536472" y="1560128"/>
            <a:ext cx="5539329" cy="4524315"/>
          </a:xfrm>
          <a:prstGeom prst="rect">
            <a:avLst/>
          </a:prstGeom>
        </p:spPr>
        <p:txBody>
          <a:bodyPr wrap="square">
            <a:spAutoFit/>
          </a:bodyPr>
          <a:lstStyle/>
          <a:p>
            <a:r>
              <a:rPr lang="zh-CN" altLang="en-US" sz="2400" b="1" dirty="0">
                <a:latin typeface="微软雅黑" panose="020B0503020204020204" pitchFamily="34" charset="-122"/>
                <a:ea typeface="微软雅黑" panose="020B0503020204020204" pitchFamily="34" charset="-122"/>
              </a:rPr>
              <a:t>       对临床急需的</a:t>
            </a:r>
            <a:r>
              <a:rPr lang="zh-CN" altLang="en-US" sz="2400" b="1" dirty="0">
                <a:solidFill>
                  <a:srgbClr val="FF0000"/>
                </a:solidFill>
                <a:latin typeface="微软雅黑" panose="020B0503020204020204" pitchFamily="34" charset="-122"/>
                <a:ea typeface="微软雅黑" panose="020B0503020204020204" pitchFamily="34" charset="-122"/>
              </a:rPr>
              <a:t>短缺药品、防治重大传染病</a:t>
            </a:r>
            <a:r>
              <a:rPr lang="zh-CN" altLang="en-US" sz="2400" b="1" dirty="0">
                <a:latin typeface="微软雅黑" panose="020B0503020204020204" pitchFamily="34" charset="-122"/>
                <a:ea typeface="微软雅黑" panose="020B0503020204020204" pitchFamily="34" charset="-122"/>
              </a:rPr>
              <a:t>和</a:t>
            </a:r>
            <a:r>
              <a:rPr lang="zh-CN" altLang="en-US" sz="2400" b="1" dirty="0">
                <a:solidFill>
                  <a:srgbClr val="FF0000"/>
                </a:solidFill>
                <a:latin typeface="微软雅黑" panose="020B0503020204020204" pitchFamily="34" charset="-122"/>
                <a:ea typeface="微软雅黑" panose="020B0503020204020204" pitchFamily="34" charset="-122"/>
              </a:rPr>
              <a:t>罕见病</a:t>
            </a:r>
            <a:r>
              <a:rPr lang="zh-CN" altLang="en-US" sz="2400" b="1" dirty="0">
                <a:latin typeface="微软雅黑" panose="020B0503020204020204" pitchFamily="34" charset="-122"/>
                <a:ea typeface="微软雅黑" panose="020B0503020204020204" pitchFamily="34" charset="-122"/>
              </a:rPr>
              <a:t>等疾病的新药优先审评审批。（第九十六条）</a:t>
            </a:r>
            <a:endParaRPr lang="en-US" altLang="zh-CN" sz="2400" b="1" dirty="0">
              <a:latin typeface="微软雅黑" panose="020B0503020204020204" pitchFamily="34" charset="-122"/>
              <a:ea typeface="微软雅黑" panose="020B0503020204020204" pitchFamily="34" charset="-122"/>
            </a:endParaRPr>
          </a:p>
          <a:p>
            <a:endParaRPr lang="en-US" altLang="zh-CN" sz="2400" b="1" dirty="0">
              <a:solidFill>
                <a:srgbClr val="000000"/>
              </a:solidFill>
              <a:latin typeface="微软雅黑" panose="020B0503020204020204" pitchFamily="34" charset="-122"/>
              <a:ea typeface="微软雅黑" panose="020B0503020204020204" pitchFamily="34" charset="-122"/>
            </a:endParaRPr>
          </a:p>
          <a:p>
            <a:r>
              <a:rPr lang="zh-CN" altLang="en-US" sz="2400" b="1" dirty="0">
                <a:solidFill>
                  <a:srgbClr val="0D6FB8"/>
                </a:solidFill>
                <a:latin typeface="微软雅黑" panose="020B0503020204020204" pitchFamily="34" charset="-122"/>
                <a:ea typeface="微软雅黑" panose="020B0503020204020204" pitchFamily="34" charset="-122"/>
              </a:rPr>
              <a:t>       国家采取有效措施，</a:t>
            </a:r>
            <a:r>
              <a:rPr lang="zh-CN" altLang="en-US" sz="2400" b="1" dirty="0">
                <a:solidFill>
                  <a:srgbClr val="FF0000"/>
                </a:solidFill>
                <a:latin typeface="微软雅黑" panose="020B0503020204020204" pitchFamily="34" charset="-122"/>
                <a:ea typeface="微软雅黑" panose="020B0503020204020204" pitchFamily="34" charset="-122"/>
              </a:rPr>
              <a:t>鼓励儿童用药品的研制和创新，</a:t>
            </a:r>
            <a:r>
              <a:rPr lang="zh-CN" altLang="en-US" sz="2400" b="1" dirty="0">
                <a:solidFill>
                  <a:srgbClr val="0D6FB8"/>
                </a:solidFill>
                <a:latin typeface="微软雅黑" panose="020B0503020204020204" pitchFamily="34" charset="-122"/>
                <a:ea typeface="微软雅黑" panose="020B0503020204020204" pitchFamily="34" charset="-122"/>
              </a:rPr>
              <a:t>支持开发符合儿童生理特征的儿童用药品新品种、剂型和规格，对儿童用药品予以优先审评审批。（第十六条）　</a:t>
            </a:r>
          </a:p>
          <a:p>
            <a:pPr>
              <a:defRPr/>
            </a:pPr>
            <a:r>
              <a:rPr lang="zh-CN" altLang="en-US" sz="2400" dirty="0">
                <a:solidFill>
                  <a:srgbClr val="000000"/>
                </a:solidFill>
                <a:latin typeface="微软雅黑" pitchFamily="34" charset="-122"/>
                <a:ea typeface="微软雅黑" pitchFamily="34" charset="-122"/>
              </a:rPr>
              <a:t/>
            </a:r>
            <a:br>
              <a:rPr lang="zh-CN" altLang="en-US" sz="2400" dirty="0">
                <a:solidFill>
                  <a:srgbClr val="000000"/>
                </a:solidFill>
                <a:latin typeface="微软雅黑" pitchFamily="34" charset="-122"/>
                <a:ea typeface="微软雅黑" pitchFamily="34" charset="-122"/>
              </a:rPr>
            </a:br>
            <a:r>
              <a:rPr lang="zh-CN" altLang="en-US" sz="2400" dirty="0">
                <a:solidFill>
                  <a:srgbClr val="000000"/>
                </a:solidFill>
                <a:latin typeface="微软雅黑" pitchFamily="34" charset="-122"/>
                <a:ea typeface="微软雅黑" pitchFamily="34" charset="-122"/>
              </a:rPr>
              <a:t>　</a:t>
            </a:r>
            <a:endParaRPr lang="zh-CN" altLang="en-US" sz="2400" dirty="0">
              <a:latin typeface="微软雅黑" pitchFamily="34" charset="-122"/>
              <a:ea typeface="微软雅黑" pitchFamily="34" charset="-122"/>
            </a:endParaRPr>
          </a:p>
          <a:p>
            <a:endParaRPr lang="zh-CN" altLang="en-US" sz="2400" dirty="0"/>
          </a:p>
        </p:txBody>
      </p:sp>
      <p:sp>
        <p:nvSpPr>
          <p:cNvPr id="2" name="矩形 1">
            <a:extLst>
              <a:ext uri="{FF2B5EF4-FFF2-40B4-BE49-F238E27FC236}">
                <a16:creationId xmlns="" xmlns:a16="http://schemas.microsoft.com/office/drawing/2014/main" id="{7AE8E04A-0C34-41C3-98BE-548D06A6AAAF}"/>
              </a:ext>
            </a:extLst>
          </p:cNvPr>
          <p:cNvSpPr/>
          <p:nvPr/>
        </p:nvSpPr>
        <p:spPr>
          <a:xfrm>
            <a:off x="1633091" y="2991289"/>
            <a:ext cx="3675091" cy="830997"/>
          </a:xfrm>
          <a:prstGeom prst="rect">
            <a:avLst/>
          </a:prstGeom>
        </p:spPr>
        <p:txBody>
          <a:bodyPr wrap="square">
            <a:spAutoFit/>
          </a:bodyPr>
          <a:lstStyle/>
          <a:p>
            <a:pPr>
              <a:defRPr/>
            </a:pPr>
            <a:r>
              <a:rPr lang="en-US" altLang="zh-CN" sz="2400" b="1" dirty="0">
                <a:solidFill>
                  <a:srgbClr val="FF0000"/>
                </a:solidFill>
                <a:latin typeface="微软雅黑" panose="020B0503020204020204" pitchFamily="34" charset="-122"/>
                <a:ea typeface="微软雅黑" panose="020B0503020204020204" pitchFamily="34" charset="-122"/>
              </a:rPr>
              <a:t>6</a:t>
            </a:r>
            <a:r>
              <a:rPr lang="en-US" altLang="zh-CN" sz="2400" b="1" dirty="0" smtClean="0">
                <a:solidFill>
                  <a:srgbClr val="FF0000"/>
                </a:solidFill>
                <a:latin typeface="微软雅黑" panose="020B0503020204020204" pitchFamily="34" charset="-122"/>
                <a:ea typeface="微软雅黑" panose="020B0503020204020204" pitchFamily="34" charset="-122"/>
              </a:rPr>
              <a:t>.</a:t>
            </a:r>
            <a:r>
              <a:rPr lang="zh-CN" altLang="en-US" sz="2400" b="1" dirty="0">
                <a:solidFill>
                  <a:srgbClr val="FF0000"/>
                </a:solidFill>
                <a:latin typeface="微软雅黑" panose="020B0503020204020204" pitchFamily="34" charset="-122"/>
                <a:ea typeface="微软雅黑" panose="020B0503020204020204" pitchFamily="34" charset="-122"/>
              </a:rPr>
              <a:t>实行优先审评审批。</a:t>
            </a:r>
            <a:endParaRPr lang="en-US" altLang="zh-CN" sz="2400" b="1" dirty="0">
              <a:solidFill>
                <a:srgbClr val="FF0000"/>
              </a:solidFill>
              <a:latin typeface="微软雅黑" panose="020B0503020204020204" pitchFamily="34" charset="-122"/>
              <a:ea typeface="微软雅黑" panose="020B0503020204020204" pitchFamily="34" charset="-122"/>
            </a:endParaRPr>
          </a:p>
          <a:p>
            <a:pPr>
              <a:defRPr/>
            </a:pPr>
            <a:endParaRPr lang="en-US" altLang="zh-CN" sz="2400" b="1"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781929603"/>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89075" y="588905"/>
            <a:ext cx="986509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1200" b="1" i="0" u="none" strike="noStrike" cap="none" normalizeH="0" baseline="0" dirty="0" smtClean="0">
                <a:ln>
                  <a:noFill/>
                </a:ln>
                <a:solidFill>
                  <a:srgbClr val="FF0000"/>
                </a:solidFill>
                <a:effectLst/>
                <a:latin typeface="Calibri" pitchFamily="34" charset="0"/>
                <a:ea typeface="宋体" pitchFamily="2" charset="-122"/>
                <a:cs typeface="宋体" pitchFamily="2" charset="-122"/>
              </a:rPr>
              <a:t> </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药品上市许可申请时，</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以下具有明显临床价值的药品，</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可以申请进入优先审评审批程序：</a:t>
            </a: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（一）</a:t>
            </a:r>
            <a:r>
              <a:rPr kumimoji="0" lang="zh-CN" sz="28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临床急需的短缺药品、防治重大传染病和罕见病等疾病的创新药和改良型新药；</a:t>
            </a: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（二）符合儿童生理特征的</a:t>
            </a:r>
            <a:r>
              <a:rPr kumimoji="0" lang="zh-CN" sz="28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儿童用药品新品种、剂型和规格</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（三）疾病预防、控制急需的疫苗和创新疫苗；</a:t>
            </a: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（四）纳入</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突破性治疗药物程序</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的药品；</a:t>
            </a: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（五）符合附条件批准的药品；</a:t>
            </a: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（六）国家药品监督管理局规定其他优先审评审批的情形。</a:t>
            </a:r>
            <a:endPar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2800" b="1" dirty="0" smtClean="0">
              <a:latin typeface="微软雅黑" pitchFamily="34" charset="-122"/>
              <a:ea typeface="微软雅黑" pitchFamily="34" charset="-122"/>
              <a:cs typeface="宋体" pitchFamily="2" charset="-122"/>
            </a:endParaRPr>
          </a:p>
          <a:p>
            <a:pPr lvl="0" eaLnBrk="0" fontAlgn="base" hangingPunct="0">
              <a:spcBef>
                <a:spcPct val="0"/>
              </a:spcBef>
              <a:spcAft>
                <a:spcPct val="0"/>
              </a:spcAft>
            </a:pPr>
            <a:r>
              <a:rPr lang="en-US" altLang="zh-CN" sz="2800" b="1" dirty="0" smtClean="0">
                <a:latin typeface="微软雅黑" pitchFamily="34" charset="-122"/>
                <a:ea typeface="微软雅黑" pitchFamily="34" charset="-122"/>
                <a:cs typeface="宋体" pitchFamily="2" charset="-122"/>
              </a:rPr>
              <a:t>                  </a:t>
            </a:r>
            <a:r>
              <a:rPr lang="en-US" altLang="zh-CN" sz="2400" b="1" dirty="0" smtClean="0">
                <a:latin typeface="微软雅黑" pitchFamily="34" charset="-122"/>
                <a:ea typeface="微软雅黑" pitchFamily="34" charset="-122"/>
                <a:cs typeface="宋体" pitchFamily="2" charset="-122"/>
              </a:rPr>
              <a:t>——</a:t>
            </a:r>
            <a:r>
              <a:rPr lang="zh-CN" altLang="zh-CN" sz="2400" dirty="0" smtClean="0"/>
              <a:t>《</a:t>
            </a:r>
            <a:r>
              <a:rPr lang="zh-CN" altLang="zh-CN" sz="2400" b="1" dirty="0" smtClean="0">
                <a:latin typeface="微软雅黑" pitchFamily="34" charset="-122"/>
                <a:ea typeface="微软雅黑" pitchFamily="34" charset="-122"/>
              </a:rPr>
              <a:t>药品注册管理办法</a:t>
            </a:r>
            <a:r>
              <a:rPr lang="en-US" altLang="zh-CN" sz="2400" b="1" dirty="0" smtClean="0">
                <a:latin typeface="微软雅黑" pitchFamily="34" charset="-122"/>
                <a:ea typeface="微软雅黑" pitchFamily="34" charset="-122"/>
              </a:rPr>
              <a:t>(</a:t>
            </a:r>
            <a:r>
              <a:rPr lang="zh-CN" altLang="zh-CN" sz="2400" b="1" dirty="0" smtClean="0">
                <a:latin typeface="微软雅黑" pitchFamily="34" charset="-122"/>
                <a:ea typeface="微软雅黑" pitchFamily="34" charset="-122"/>
              </a:rPr>
              <a:t>征求意见稿</a:t>
            </a:r>
            <a:r>
              <a:rPr lang="en-US" altLang="zh-CN" sz="2400" b="1" dirty="0" smtClean="0">
                <a:latin typeface="微软雅黑" pitchFamily="34" charset="-122"/>
                <a:ea typeface="微软雅黑" pitchFamily="34" charset="-122"/>
              </a:rPr>
              <a:t>)</a:t>
            </a:r>
            <a:r>
              <a:rPr lang="zh-CN" altLang="zh-CN" sz="2400" b="1" dirty="0" smtClean="0">
                <a:latin typeface="微软雅黑" pitchFamily="34" charset="-122"/>
                <a:ea typeface="微软雅黑" pitchFamily="34" charset="-122"/>
              </a:rPr>
              <a:t>》</a:t>
            </a:r>
            <a:r>
              <a:rPr lang="en-US" altLang="zh-CN" sz="2400" b="1" dirty="0" smtClean="0">
                <a:latin typeface="微软雅黑" pitchFamily="34" charset="-122"/>
                <a:ea typeface="微软雅黑" pitchFamily="34" charset="-122"/>
              </a:rPr>
              <a:t>12</a:t>
            </a:r>
            <a:r>
              <a:rPr lang="zh-CN" altLang="en-US" sz="2400" b="1" dirty="0" smtClean="0"/>
              <a:t>月</a:t>
            </a:r>
            <a:r>
              <a:rPr lang="en-US" altLang="zh-CN" sz="2400" b="1" dirty="0" smtClean="0"/>
              <a:t>10</a:t>
            </a:r>
            <a:r>
              <a:rPr lang="zh-CN" altLang="en-US" sz="2800" b="1" dirty="0" smtClean="0"/>
              <a:t>日</a:t>
            </a:r>
            <a:endParaRPr kumimoji="0" lang="zh-CN" sz="2800" b="1" i="0" u="none" strike="noStrike" cap="none" normalizeH="0" baseline="0" dirty="0" smtClean="0">
              <a:ln>
                <a:noFill/>
              </a:ln>
              <a:effectLst/>
              <a:latin typeface="微软雅黑" pitchFamily="34" charset="-122"/>
              <a:ea typeface="微软雅黑" pitchFamily="34" charset="-122"/>
              <a:cs typeface="宋体"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7" name="Rectangle 1"/>
          <p:cNvSpPr>
            <a:spLocks noChangeArrowheads="1"/>
          </p:cNvSpPr>
          <p:nvPr/>
        </p:nvSpPr>
        <p:spPr bwMode="auto">
          <a:xfrm>
            <a:off x="1489075" y="1263146"/>
            <a:ext cx="9577064"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支持政策</a:t>
            </a:r>
            <a:r>
              <a:rPr kumimoji="0" lang="zh-CN" alt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对纳入优先审评审批程序的药品上市许可申请，给予以下政策支持：</a:t>
            </a:r>
            <a:endPar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（一）</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药品上市注册审评时限为</a:t>
            </a: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130</a:t>
            </a:r>
            <a:r>
              <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个工作日；</a:t>
            </a:r>
            <a:endParaRPr kumimoji="0" lang="zh-CN" altLang="en-US"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  （二）临床急需的境外已上市境内未上市的罕见病药品，审评时限为</a:t>
            </a: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70</a:t>
            </a:r>
            <a:r>
              <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个工作日；</a:t>
            </a:r>
            <a:endParaRPr kumimoji="0" lang="zh-CN" altLang="en-US"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（三）需要核查、检验和核准通用名称的，予以优先安排；</a:t>
            </a:r>
          </a:p>
          <a:p>
            <a:pPr lvl="0" eaLnBrk="0" fontAlgn="base" hangingPunct="0">
              <a:spcBef>
                <a:spcPct val="0"/>
              </a:spcBef>
              <a:spcAft>
                <a:spcPct val="0"/>
              </a:spcAft>
            </a:pPr>
            <a:r>
              <a:rPr kumimoji="0" lang="zh-CN" altLang="en-US"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（四）经沟通交流确认后，可以补充提交技术资料。</a:t>
            </a:r>
            <a:endParaRPr kumimoji="0" lang="en-US" alt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endParaRPr>
          </a:p>
          <a:p>
            <a:pPr lvl="0" eaLnBrk="0" fontAlgn="base" hangingPunct="0">
              <a:spcBef>
                <a:spcPct val="0"/>
              </a:spcBef>
              <a:spcAft>
                <a:spcPct val="0"/>
              </a:spcAft>
            </a:pPr>
            <a:endParaRPr lang="en-US" altLang="zh-CN" sz="2800" b="1" dirty="0" smtClean="0">
              <a:solidFill>
                <a:srgbClr val="000000"/>
              </a:solidFill>
              <a:latin typeface="微软雅黑" pitchFamily="34" charset="-122"/>
              <a:ea typeface="微软雅黑" pitchFamily="34" charset="-122"/>
              <a:cs typeface="宋体" pitchFamily="2" charset="-122"/>
            </a:endParaRPr>
          </a:p>
          <a:p>
            <a:pPr lvl="0" eaLnBrk="0" fontAlgn="base" hangingPunct="0">
              <a:spcBef>
                <a:spcPct val="0"/>
              </a:spcBef>
              <a:spcAft>
                <a:spcPct val="0"/>
              </a:spcAft>
            </a:pPr>
            <a:r>
              <a:rPr lang="en-US" altLang="zh-CN" sz="2800" b="1" dirty="0" smtClean="0">
                <a:solidFill>
                  <a:srgbClr val="000000"/>
                </a:solidFill>
                <a:latin typeface="微软雅黑" pitchFamily="34" charset="-122"/>
                <a:ea typeface="微软雅黑" pitchFamily="34" charset="-122"/>
                <a:cs typeface="宋体" pitchFamily="2" charset="-122"/>
              </a:rPr>
              <a:t>      </a:t>
            </a:r>
            <a:r>
              <a:rPr lang="en-US" altLang="zh-CN" sz="3200" b="1" dirty="0" smtClean="0">
                <a:latin typeface="微软雅黑" pitchFamily="34" charset="-122"/>
                <a:ea typeface="微软雅黑" pitchFamily="34" charset="-122"/>
                <a:cs typeface="宋体" pitchFamily="2" charset="-122"/>
              </a:rPr>
              <a:t> </a:t>
            </a:r>
            <a:r>
              <a:rPr lang="en-US" altLang="zh-CN" sz="2800" b="1" dirty="0" smtClean="0">
                <a:latin typeface="微软雅黑" pitchFamily="34" charset="-122"/>
                <a:ea typeface="微软雅黑" pitchFamily="34" charset="-122"/>
                <a:cs typeface="宋体" pitchFamily="2" charset="-122"/>
              </a:rPr>
              <a:t>——</a:t>
            </a:r>
            <a:r>
              <a:rPr lang="zh-CN" altLang="zh-CN" sz="2800" dirty="0" smtClean="0"/>
              <a:t>《</a:t>
            </a:r>
            <a:r>
              <a:rPr lang="zh-CN" altLang="zh-CN" sz="2800" b="1" dirty="0" smtClean="0">
                <a:latin typeface="微软雅黑" pitchFamily="34" charset="-122"/>
                <a:ea typeface="微软雅黑" pitchFamily="34" charset="-122"/>
              </a:rPr>
              <a:t>药品注册管理办法</a:t>
            </a:r>
            <a:r>
              <a:rPr lang="en-US" altLang="zh-CN" sz="2800" b="1" dirty="0" smtClean="0">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征求意见稿</a:t>
            </a:r>
            <a:r>
              <a:rPr lang="en-US" altLang="zh-CN" sz="2800" b="1" dirty="0" smtClean="0">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a:t>
            </a:r>
            <a:r>
              <a:rPr lang="en-US" altLang="zh-CN" sz="2800" b="1" dirty="0" smtClean="0">
                <a:latin typeface="微软雅黑" pitchFamily="34" charset="-122"/>
                <a:ea typeface="微软雅黑" pitchFamily="34" charset="-122"/>
              </a:rPr>
              <a:t>12</a:t>
            </a:r>
            <a:r>
              <a:rPr lang="zh-CN" altLang="en-US" sz="2800" b="1" dirty="0" smtClean="0"/>
              <a:t>月</a:t>
            </a:r>
            <a:r>
              <a:rPr lang="en-US" altLang="zh-CN" sz="2800" b="1" dirty="0" smtClean="0"/>
              <a:t>10</a:t>
            </a:r>
            <a:r>
              <a:rPr lang="zh-CN" altLang="en-US" sz="3200" b="1" dirty="0" smtClean="0"/>
              <a:t>日</a:t>
            </a:r>
            <a:r>
              <a:rPr kumimoji="0" lang="zh-CN" altLang="en-US"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1" name="Rectangle 1"/>
          <p:cNvSpPr>
            <a:spLocks noChangeArrowheads="1"/>
          </p:cNvSpPr>
          <p:nvPr/>
        </p:nvSpPr>
        <p:spPr bwMode="auto">
          <a:xfrm>
            <a:off x="1057028" y="732809"/>
            <a:ext cx="1072919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突破性治疗药物</a:t>
            </a:r>
            <a:r>
              <a:rPr lang="zh-CN" altLang="zh-CN" sz="2800" b="1" dirty="0" smtClean="0">
                <a:solidFill>
                  <a:srgbClr val="FF0000"/>
                </a:solidFill>
                <a:latin typeface="微软雅黑" pitchFamily="34" charset="-122"/>
                <a:ea typeface="微软雅黑" pitchFamily="34" charset="-122"/>
                <a:cs typeface="宋体" pitchFamily="2" charset="-122"/>
              </a:rPr>
              <a:t>程序</a:t>
            </a:r>
            <a:endParaRPr kumimoji="0" lang="zh-CN" sz="2800" b="0"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申请范围</a:t>
            </a:r>
            <a:r>
              <a:rPr kumimoji="0" lang="zh-CN" altLang="zh-CN" sz="2800" b="1" i="0" u="none" strike="noStrike" cap="none" normalizeH="0" baseline="0" dirty="0" smtClean="0">
                <a:ln>
                  <a:noFill/>
                </a:ln>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药物临床试验期间，用于</a:t>
            </a:r>
            <a:r>
              <a:rPr kumimoji="0" lang="zh-CN" sz="28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防治严重危及生命的疾病或者严重影响生存质量，</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且尚无有效防治手段或者与现有治疗手段相比有充分证据表明具有明显临床优势的</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创新药或者改良型新药</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等，可以申请突破性治疗药物程序。</a:t>
            </a:r>
            <a:endParaRPr kumimoji="0" lang="zh-CN" sz="2800" b="0" i="0" u="none" strike="noStrike" cap="none" normalizeH="0" baseline="0" dirty="0" smtClean="0">
              <a:ln>
                <a:noFill/>
              </a:ln>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800" b="1" i="0" u="none" strike="noStrike" cap="none" normalizeH="0" baseline="0" dirty="0" smtClean="0">
              <a:ln>
                <a:noFill/>
              </a:ln>
              <a:effectLst/>
              <a:latin typeface="微软雅黑" pitchFamily="34" charset="-122"/>
              <a:ea typeface="微软雅黑" pitchFamily="34" charset="-122"/>
              <a:cs typeface="宋体" pitchFamily="2" charset="-122"/>
            </a:endParaRPr>
          </a:p>
          <a:p>
            <a:pPr lvl="0" eaLnBrk="0" fontAlgn="base" hangingPunct="0">
              <a:spcBef>
                <a:spcPct val="0"/>
              </a:spcBef>
              <a:spcAft>
                <a:spcPct val="0"/>
              </a:spcAft>
            </a:pPr>
            <a:r>
              <a:rPr kumimoji="0" lang="zh-CN" altLang="zh-CN" sz="2800" b="1" i="0" u="none" strike="noStrike" cap="none" normalizeH="0" baseline="0" dirty="0" smtClean="0">
                <a:ln>
                  <a:noFill/>
                </a:ln>
                <a:effectLst/>
                <a:latin typeface="微软雅黑" pitchFamily="34" charset="-122"/>
                <a:ea typeface="微软雅黑" pitchFamily="34" charset="-122"/>
                <a:cs typeface="宋体" pitchFamily="2" charset="-122"/>
              </a:rPr>
              <a:t>【</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申请程序</a:t>
            </a:r>
            <a:r>
              <a:rPr kumimoji="0" lang="zh-CN" altLang="zh-CN" sz="2800" b="1" i="0" u="none" strike="noStrike" cap="none" normalizeH="0" baseline="0" dirty="0" smtClean="0">
                <a:ln>
                  <a:noFill/>
                </a:ln>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effectLst/>
                <a:latin typeface="微软雅黑" pitchFamily="34" charset="-122"/>
                <a:ea typeface="微软雅黑" pitchFamily="34" charset="-122"/>
                <a:cs typeface="宋体" pitchFamily="2" charset="-122"/>
              </a:rPr>
              <a:t>申请突破性治疗药物程序的，申请人应当在药物临床试验期间，向药品审评中心提出申请。符合条件的，药品审评中心按照程序公示后纳入。</a:t>
            </a:r>
            <a:r>
              <a:rPr lang="en-US" altLang="zh-CN" sz="3200" b="1" dirty="0" smtClean="0">
                <a:latin typeface="微软雅黑" pitchFamily="34" charset="-122"/>
                <a:ea typeface="微软雅黑" pitchFamily="34" charset="-122"/>
                <a:cs typeface="宋体" pitchFamily="2" charset="-122"/>
              </a:rPr>
              <a:t> </a:t>
            </a:r>
          </a:p>
          <a:p>
            <a:pPr lvl="0" eaLnBrk="0" fontAlgn="base" hangingPunct="0">
              <a:spcBef>
                <a:spcPct val="0"/>
              </a:spcBef>
              <a:spcAft>
                <a:spcPct val="0"/>
              </a:spcAft>
            </a:pPr>
            <a:r>
              <a:rPr lang="en-US" altLang="zh-CN" sz="3200" b="1" dirty="0" smtClean="0">
                <a:latin typeface="微软雅黑" pitchFamily="34" charset="-122"/>
                <a:ea typeface="微软雅黑" pitchFamily="34" charset="-122"/>
                <a:cs typeface="宋体" pitchFamily="2" charset="-122"/>
              </a:rPr>
              <a:t>            </a:t>
            </a:r>
            <a:r>
              <a:rPr lang="en-US" altLang="zh-CN" sz="2800" b="1" dirty="0" smtClean="0">
                <a:latin typeface="微软雅黑" pitchFamily="34" charset="-122"/>
                <a:ea typeface="微软雅黑" pitchFamily="34" charset="-122"/>
                <a:cs typeface="宋体" pitchFamily="2" charset="-122"/>
              </a:rPr>
              <a:t>——</a:t>
            </a:r>
            <a:r>
              <a:rPr lang="zh-CN" altLang="zh-CN" sz="2800" dirty="0" smtClean="0"/>
              <a:t>《</a:t>
            </a:r>
            <a:r>
              <a:rPr lang="zh-CN" altLang="zh-CN" sz="2800" b="1" dirty="0" smtClean="0">
                <a:latin typeface="微软雅黑" pitchFamily="34" charset="-122"/>
                <a:ea typeface="微软雅黑" pitchFamily="34" charset="-122"/>
              </a:rPr>
              <a:t>药品注册管理办法</a:t>
            </a:r>
            <a:r>
              <a:rPr lang="en-US" altLang="zh-CN" sz="2800" b="1" dirty="0" smtClean="0">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征求意见稿</a:t>
            </a:r>
            <a:r>
              <a:rPr lang="en-US" altLang="zh-CN" sz="2800" b="1" dirty="0" smtClean="0">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a:t>
            </a:r>
            <a:r>
              <a:rPr lang="en-US" altLang="zh-CN" sz="2800" b="1" dirty="0" smtClean="0">
                <a:latin typeface="微软雅黑" pitchFamily="34" charset="-122"/>
                <a:ea typeface="微软雅黑" pitchFamily="34" charset="-122"/>
              </a:rPr>
              <a:t>12</a:t>
            </a:r>
            <a:r>
              <a:rPr lang="zh-CN" altLang="en-US" sz="2800" b="1" dirty="0" smtClean="0"/>
              <a:t>月</a:t>
            </a:r>
            <a:r>
              <a:rPr lang="en-US" altLang="zh-CN" sz="2800" b="1" dirty="0" smtClean="0"/>
              <a:t>10</a:t>
            </a:r>
            <a:r>
              <a:rPr lang="zh-CN" altLang="en-US" sz="3200" b="1" dirty="0" smtClean="0"/>
              <a:t>日</a:t>
            </a:r>
            <a:r>
              <a:rPr lang="zh-CN" altLang="en-US" sz="2800" b="1" dirty="0" smtClean="0">
                <a:latin typeface="微软雅黑" pitchFamily="34" charset="-122"/>
                <a:ea typeface="微软雅黑" pitchFamily="34" charset="-122"/>
                <a:cs typeface="宋体" pitchFamily="2" charset="-122"/>
              </a:rPr>
              <a:t> </a:t>
            </a:r>
            <a:endParaRPr kumimoji="0" lang="zh-CN" sz="2800" b="0" i="0" u="none" strike="noStrike" cap="none" normalizeH="0" baseline="0" dirty="0" smtClean="0">
              <a:ln>
                <a:noFill/>
              </a:ln>
              <a:effectLst/>
              <a:latin typeface="微软雅黑" pitchFamily="34" charset="-122"/>
              <a:ea typeface="微软雅黑" pitchFamily="34" charset="-122"/>
              <a:cs typeface="宋体" pitchFamily="2"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Rectangle 1"/>
          <p:cNvSpPr>
            <a:spLocks noChangeArrowheads="1"/>
          </p:cNvSpPr>
          <p:nvPr/>
        </p:nvSpPr>
        <p:spPr bwMode="auto">
          <a:xfrm>
            <a:off x="1057027" y="802170"/>
            <a:ext cx="1015312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支持政策</a:t>
            </a:r>
            <a:r>
              <a:rPr kumimoji="0" lang="zh-CN" alt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 </a:t>
            </a:r>
            <a:endParaRPr kumimoji="0" lang="en-US" alt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zh-CN" sz="2800" b="1" dirty="0" smtClean="0">
                <a:solidFill>
                  <a:srgbClr val="000000"/>
                </a:solidFill>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对纳入突破性治疗药物程序的药物临床试验，给予以下政策支持：</a:t>
            </a:r>
            <a:endPar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（一）申请人可以在药物临床试验的</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关键阶段</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向药品审评中心</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提出沟通交流申请，</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药品审评中心安排审评人员进行沟通交流；</a:t>
            </a:r>
            <a:endPar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（二）申请人可以将阶段性研究资料提交药品审评中心，药品审评中心基于已有研究资料，对</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下一步研究方案提出意见或者建议</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，并反馈给申请人；</a:t>
            </a:r>
            <a:endPar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lvl="0" eaLnBrk="0" fontAlgn="base" hangingPunct="0">
              <a:spcBef>
                <a:spcPct val="0"/>
              </a:spcBef>
              <a:spcAft>
                <a:spcPct val="0"/>
              </a:spcAft>
            </a:pP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（三）符合条件的，可以申请</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附条件批准和优先审评审批程序</a:t>
            </a:r>
            <a:r>
              <a:rPr kumimoji="0" lang="zh-CN" sz="28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a:t>
            </a:r>
            <a:r>
              <a:rPr lang="en-US" altLang="zh-CN" sz="3200" b="1" dirty="0" smtClean="0">
                <a:latin typeface="微软雅黑" pitchFamily="34" charset="-122"/>
                <a:ea typeface="微软雅黑" pitchFamily="34" charset="-122"/>
                <a:cs typeface="宋体" pitchFamily="2" charset="-122"/>
              </a:rPr>
              <a:t> </a:t>
            </a:r>
          </a:p>
          <a:p>
            <a:pPr lvl="0" eaLnBrk="0" fontAlgn="base" hangingPunct="0">
              <a:spcBef>
                <a:spcPct val="0"/>
              </a:spcBef>
              <a:spcAft>
                <a:spcPct val="0"/>
              </a:spcAft>
            </a:pPr>
            <a:r>
              <a:rPr lang="en-US" altLang="zh-CN" sz="3200" b="1" dirty="0" smtClean="0">
                <a:latin typeface="微软雅黑" pitchFamily="34" charset="-122"/>
                <a:ea typeface="微软雅黑" pitchFamily="34" charset="-122"/>
                <a:cs typeface="宋体" pitchFamily="2" charset="-122"/>
              </a:rPr>
              <a:t>   </a:t>
            </a:r>
          </a:p>
          <a:p>
            <a:pPr lvl="0" eaLnBrk="0" fontAlgn="base" hangingPunct="0">
              <a:spcBef>
                <a:spcPct val="0"/>
              </a:spcBef>
              <a:spcAft>
                <a:spcPct val="0"/>
              </a:spcAft>
            </a:pPr>
            <a:r>
              <a:rPr lang="en-US" altLang="zh-CN" sz="3200" b="1" dirty="0" smtClean="0">
                <a:latin typeface="微软雅黑" pitchFamily="34" charset="-122"/>
                <a:ea typeface="微软雅黑" pitchFamily="34" charset="-122"/>
                <a:cs typeface="宋体" pitchFamily="2" charset="-122"/>
              </a:rPr>
              <a:t>                </a:t>
            </a:r>
            <a:r>
              <a:rPr lang="en-US" altLang="zh-CN" sz="2800" b="1" dirty="0" smtClean="0">
                <a:latin typeface="微软雅黑" pitchFamily="34" charset="-122"/>
                <a:ea typeface="微软雅黑" pitchFamily="34" charset="-122"/>
                <a:cs typeface="宋体" pitchFamily="2" charset="-122"/>
              </a:rPr>
              <a:t>——</a:t>
            </a:r>
            <a:r>
              <a:rPr lang="zh-CN" altLang="zh-CN" sz="2800" dirty="0" smtClean="0"/>
              <a:t>《</a:t>
            </a:r>
            <a:r>
              <a:rPr lang="zh-CN" altLang="zh-CN" sz="2800" b="1" dirty="0" smtClean="0">
                <a:latin typeface="微软雅黑" pitchFamily="34" charset="-122"/>
                <a:ea typeface="微软雅黑" pitchFamily="34" charset="-122"/>
              </a:rPr>
              <a:t>药品注册管理办法</a:t>
            </a:r>
            <a:r>
              <a:rPr lang="en-US" altLang="zh-CN" sz="2800" b="1" dirty="0" smtClean="0">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征求意见稿</a:t>
            </a:r>
            <a:r>
              <a:rPr lang="en-US" altLang="zh-CN" sz="2800" b="1" dirty="0" smtClean="0">
                <a:latin typeface="微软雅黑" pitchFamily="34" charset="-122"/>
                <a:ea typeface="微软雅黑" pitchFamily="34" charset="-122"/>
              </a:rPr>
              <a:t>)</a:t>
            </a:r>
            <a:r>
              <a:rPr lang="zh-CN" altLang="zh-CN" sz="2800" b="1" dirty="0" smtClean="0">
                <a:latin typeface="微软雅黑" pitchFamily="34" charset="-122"/>
                <a:ea typeface="微软雅黑" pitchFamily="34" charset="-122"/>
              </a:rPr>
              <a:t>》</a:t>
            </a:r>
            <a:r>
              <a:rPr lang="en-US" altLang="zh-CN" sz="2800" b="1" dirty="0" smtClean="0">
                <a:latin typeface="微软雅黑" pitchFamily="34" charset="-122"/>
                <a:ea typeface="微软雅黑" pitchFamily="34" charset="-122"/>
              </a:rPr>
              <a:t>12</a:t>
            </a:r>
            <a:r>
              <a:rPr lang="zh-CN" altLang="en-US" sz="2800" b="1" dirty="0" smtClean="0"/>
              <a:t>月</a:t>
            </a:r>
            <a:r>
              <a:rPr lang="en-US" altLang="zh-CN" sz="2800" b="1" dirty="0" smtClean="0"/>
              <a:t>10</a:t>
            </a:r>
            <a:r>
              <a:rPr lang="zh-CN" altLang="en-US" sz="3200" b="1" dirty="0" smtClean="0"/>
              <a:t>日</a:t>
            </a:r>
            <a:r>
              <a:rPr lang="zh-CN" altLang="en-US" sz="2800" b="1" dirty="0" smtClean="0">
                <a:latin typeface="微软雅黑" pitchFamily="34" charset="-122"/>
                <a:ea typeface="微软雅黑" pitchFamily="34" charset="-122"/>
                <a:cs typeface="宋体" pitchFamily="2" charset="-122"/>
              </a:rPr>
              <a:t> </a:t>
            </a:r>
            <a:endPar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69" name="Rectangle 1"/>
          <p:cNvSpPr>
            <a:spLocks noChangeArrowheads="1"/>
          </p:cNvSpPr>
          <p:nvPr/>
        </p:nvSpPr>
        <p:spPr bwMode="auto">
          <a:xfrm rot="10800000" flipV="1">
            <a:off x="1057027" y="1437127"/>
            <a:ext cx="10513168" cy="36625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a:t>
            </a:r>
            <a:r>
              <a:rPr kumimoji="0" 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终止程序</a:t>
            </a:r>
            <a:r>
              <a:rPr kumimoji="0" lang="zh-CN" alt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 </a:t>
            </a:r>
            <a:endParaRPr kumimoji="0" lang="en-US" alt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zh-CN" sz="3200" b="1" dirty="0" smtClean="0">
                <a:solidFill>
                  <a:srgbClr val="000000"/>
                </a:solidFill>
                <a:latin typeface="微软雅黑" pitchFamily="34" charset="-122"/>
                <a:ea typeface="微软雅黑" pitchFamily="34" charset="-122"/>
                <a:cs typeface="宋体" pitchFamily="2" charset="-122"/>
              </a:rPr>
              <a:t>      </a:t>
            </a:r>
            <a:r>
              <a:rPr kumimoji="0" 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对纳入突破性治疗药物程序的药物临床试验，</a:t>
            </a:r>
            <a:r>
              <a:rPr kumimoji="0" lang="zh-CN" sz="32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申请人发现不再符合纳入条件时</a:t>
            </a:r>
            <a:r>
              <a:rPr kumimoji="0" 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，应当及时向药品审评中心提出</a:t>
            </a:r>
            <a:r>
              <a:rPr kumimoji="0" lang="zh-CN" sz="32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终止</a:t>
            </a:r>
            <a:r>
              <a:rPr kumimoji="0" 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突破性治疗药物程序；</a:t>
            </a:r>
            <a:endParaRPr kumimoji="0" lang="en-US" alt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endParaRPr>
          </a:p>
          <a:p>
            <a:pPr lvl="0" fontAlgn="base">
              <a:spcBef>
                <a:spcPct val="0"/>
              </a:spcBef>
              <a:spcAft>
                <a:spcPct val="0"/>
              </a:spcAft>
            </a:pPr>
            <a:r>
              <a:rPr lang="en-US" altLang="zh-CN" sz="3200" b="1" dirty="0" smtClean="0">
                <a:solidFill>
                  <a:srgbClr val="000000"/>
                </a:solidFill>
                <a:latin typeface="微软雅黑" pitchFamily="34" charset="-122"/>
                <a:ea typeface="微软雅黑" pitchFamily="34" charset="-122"/>
                <a:cs typeface="宋体" pitchFamily="2" charset="-122"/>
              </a:rPr>
              <a:t>      </a:t>
            </a:r>
            <a:r>
              <a:rPr kumimoji="0" lang="zh-CN" sz="32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药品审评中心</a:t>
            </a:r>
            <a:r>
              <a:rPr kumimoji="0" 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发现不再符合纳入条件的，应当及时</a:t>
            </a:r>
            <a:r>
              <a:rPr kumimoji="0" lang="zh-CN" sz="32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终止</a:t>
            </a:r>
            <a:r>
              <a:rPr kumimoji="0" lang="zh-CN" sz="32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该品种的突破性治疗药物程序，并告知申请人。</a:t>
            </a:r>
            <a:r>
              <a:rPr lang="en-US" altLang="zh-CN" sz="3600" b="1" dirty="0" smtClean="0">
                <a:latin typeface="微软雅黑" pitchFamily="34" charset="-122"/>
                <a:ea typeface="微软雅黑" pitchFamily="34" charset="-122"/>
                <a:cs typeface="宋体" pitchFamily="2" charset="-122"/>
              </a:rPr>
              <a:t> </a:t>
            </a:r>
          </a:p>
          <a:p>
            <a:pPr lvl="0" fontAlgn="base">
              <a:spcBef>
                <a:spcPct val="0"/>
              </a:spcBef>
              <a:spcAft>
                <a:spcPct val="0"/>
              </a:spcAft>
            </a:pPr>
            <a:r>
              <a:rPr lang="en-US" altLang="zh-CN" sz="3600" b="1" dirty="0" smtClean="0">
                <a:latin typeface="微软雅黑" pitchFamily="34" charset="-122"/>
                <a:ea typeface="微软雅黑" pitchFamily="34" charset="-122"/>
                <a:cs typeface="宋体" pitchFamily="2" charset="-122"/>
              </a:rPr>
              <a:t>       </a:t>
            </a:r>
            <a:r>
              <a:rPr lang="en-US" altLang="zh-CN" sz="3200" b="1" dirty="0" smtClean="0">
                <a:latin typeface="微软雅黑" pitchFamily="34" charset="-122"/>
                <a:ea typeface="微软雅黑" pitchFamily="34" charset="-122"/>
                <a:cs typeface="宋体" pitchFamily="2" charset="-122"/>
              </a:rPr>
              <a:t>——</a:t>
            </a:r>
            <a:r>
              <a:rPr lang="zh-CN" altLang="zh-CN" sz="3200" dirty="0" smtClean="0"/>
              <a:t>《</a:t>
            </a:r>
            <a:r>
              <a:rPr lang="zh-CN" altLang="zh-CN" sz="3200" b="1" dirty="0" smtClean="0">
                <a:latin typeface="微软雅黑" pitchFamily="34" charset="-122"/>
                <a:ea typeface="微软雅黑" pitchFamily="34" charset="-122"/>
              </a:rPr>
              <a:t>药品注册管理办法</a:t>
            </a:r>
            <a:r>
              <a:rPr lang="en-US" altLang="zh-CN" sz="3200" b="1" dirty="0" smtClean="0">
                <a:latin typeface="微软雅黑" pitchFamily="34" charset="-122"/>
                <a:ea typeface="微软雅黑" pitchFamily="34" charset="-122"/>
              </a:rPr>
              <a:t>(</a:t>
            </a:r>
            <a:r>
              <a:rPr lang="zh-CN" altLang="zh-CN" sz="3200" b="1" dirty="0" smtClean="0">
                <a:latin typeface="微软雅黑" pitchFamily="34" charset="-122"/>
                <a:ea typeface="微软雅黑" pitchFamily="34" charset="-122"/>
              </a:rPr>
              <a:t>征求意见稿</a:t>
            </a:r>
            <a:r>
              <a:rPr lang="en-US" altLang="zh-CN" sz="3200" b="1" dirty="0" smtClean="0">
                <a:latin typeface="微软雅黑" pitchFamily="34" charset="-122"/>
                <a:ea typeface="微软雅黑" pitchFamily="34" charset="-122"/>
              </a:rPr>
              <a:t>)</a:t>
            </a:r>
            <a:r>
              <a:rPr lang="zh-CN" altLang="zh-CN" sz="3200" b="1" dirty="0" smtClean="0">
                <a:latin typeface="微软雅黑" pitchFamily="34" charset="-122"/>
                <a:ea typeface="微软雅黑" pitchFamily="34" charset="-122"/>
              </a:rPr>
              <a:t>》</a:t>
            </a:r>
            <a:r>
              <a:rPr lang="en-US" altLang="zh-CN" sz="3200" b="1" dirty="0" smtClean="0">
                <a:latin typeface="微软雅黑" pitchFamily="34" charset="-122"/>
                <a:ea typeface="微软雅黑" pitchFamily="34" charset="-122"/>
              </a:rPr>
              <a:t>12</a:t>
            </a:r>
            <a:r>
              <a:rPr lang="zh-CN" altLang="en-US" sz="3200" b="1" dirty="0" smtClean="0"/>
              <a:t>月</a:t>
            </a:r>
            <a:r>
              <a:rPr lang="en-US" altLang="zh-CN" sz="3200" b="1" dirty="0" smtClean="0"/>
              <a:t>10</a:t>
            </a:r>
            <a:r>
              <a:rPr lang="zh-CN" altLang="en-US" sz="3600" b="1" dirty="0" smtClean="0"/>
              <a:t>日</a:t>
            </a:r>
            <a:r>
              <a:rPr lang="zh-CN" altLang="en-US" sz="3200" b="1" dirty="0" smtClean="0">
                <a:latin typeface="微软雅黑" pitchFamily="34" charset="-122"/>
                <a:ea typeface="微软雅黑" pitchFamily="34" charset="-122"/>
                <a:cs typeface="宋体" pitchFamily="2" charset="-122"/>
              </a:rPr>
              <a:t> </a:t>
            </a:r>
            <a:endParaRPr kumimoji="0" lang="zh-CN" sz="32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5" name="矩形 14">
            <a:extLst>
              <a:ext uri="{FF2B5EF4-FFF2-40B4-BE49-F238E27FC236}">
                <a16:creationId xmlns="" xmlns:a16="http://schemas.microsoft.com/office/drawing/2014/main" id="{6FB8A74A-53B2-4B38-8432-02DE0CDC3E2F}"/>
              </a:ext>
            </a:extLst>
          </p:cNvPr>
          <p:cNvSpPr/>
          <p:nvPr/>
        </p:nvSpPr>
        <p:spPr>
          <a:xfrm>
            <a:off x="1270369" y="2564905"/>
            <a:ext cx="3675091" cy="1200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右 17">
            <a:extLst>
              <a:ext uri="{FF2B5EF4-FFF2-40B4-BE49-F238E27FC236}">
                <a16:creationId xmlns="" xmlns:a16="http://schemas.microsoft.com/office/drawing/2014/main" id="{22224D57-51D2-41A3-898B-AE80046A4B16}"/>
              </a:ext>
            </a:extLst>
          </p:cNvPr>
          <p:cNvSpPr/>
          <p:nvPr/>
        </p:nvSpPr>
        <p:spPr>
          <a:xfrm>
            <a:off x="4970052" y="3084787"/>
            <a:ext cx="72008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 xmlns:a16="http://schemas.microsoft.com/office/drawing/2014/main" id="{26BAAE0A-9378-4A88-BC7F-6F96C8FD0492}"/>
              </a:ext>
            </a:extLst>
          </p:cNvPr>
          <p:cNvSpPr/>
          <p:nvPr/>
        </p:nvSpPr>
        <p:spPr>
          <a:xfrm>
            <a:off x="5714726" y="1108586"/>
            <a:ext cx="5351413" cy="5632311"/>
          </a:xfrm>
          <a:prstGeom prst="rect">
            <a:avLst/>
          </a:prstGeom>
        </p:spPr>
        <p:txBody>
          <a:bodyPr wrap="square">
            <a:spAutoFit/>
          </a:bodyPr>
          <a:lstStyle/>
          <a:p>
            <a:pPr>
              <a:defRPr/>
            </a:pPr>
            <a:r>
              <a:rPr lang="zh-CN" altLang="en-US" sz="2400" dirty="0">
                <a:latin typeface="微软雅黑" pitchFamily="34" charset="-122"/>
                <a:ea typeface="微软雅黑" pitchFamily="34" charset="-122"/>
              </a:rPr>
              <a:t>      </a:t>
            </a:r>
            <a:r>
              <a:rPr lang="zh-CN" altLang="en-US" sz="2400" b="1" dirty="0">
                <a:latin typeface="微软雅黑" pitchFamily="34" charset="-122"/>
                <a:ea typeface="微软雅黑" pitchFamily="34" charset="-122"/>
              </a:rPr>
              <a:t>对治疗严重危及生命且尚无有效治疗手段的疾病以及公共卫生方面急需的药品，</a:t>
            </a:r>
            <a:endParaRPr lang="en-US" altLang="zh-CN" sz="2400" b="1" dirty="0">
              <a:latin typeface="微软雅黑" pitchFamily="34" charset="-122"/>
              <a:ea typeface="微软雅黑" pitchFamily="34" charset="-122"/>
            </a:endParaRPr>
          </a:p>
          <a:p>
            <a:pPr>
              <a:defRPr/>
            </a:pPr>
            <a:endParaRPr lang="en-US" altLang="zh-CN" sz="2400" b="1" dirty="0">
              <a:solidFill>
                <a:srgbClr val="000000"/>
              </a:solidFill>
              <a:latin typeface="微软雅黑" pitchFamily="34" charset="-122"/>
              <a:ea typeface="微软雅黑" pitchFamily="34" charset="-122"/>
            </a:endParaRPr>
          </a:p>
          <a:p>
            <a:pPr>
              <a:defRPr/>
            </a:pPr>
            <a:r>
              <a:rPr lang="zh-CN" altLang="en-US" sz="2400" b="1" dirty="0">
                <a:solidFill>
                  <a:srgbClr val="0D6FB8"/>
                </a:solidFill>
                <a:latin typeface="微软雅黑" pitchFamily="34" charset="-122"/>
                <a:ea typeface="微软雅黑" pitchFamily="34" charset="-122"/>
              </a:rPr>
              <a:t>      临床试验已有</a:t>
            </a:r>
            <a:r>
              <a:rPr lang="zh-CN" altLang="en-US" sz="2400" b="1" dirty="0">
                <a:solidFill>
                  <a:srgbClr val="FF0000"/>
                </a:solidFill>
                <a:latin typeface="微软雅黑" pitchFamily="34" charset="-122"/>
                <a:ea typeface="微软雅黑" pitchFamily="34" charset="-122"/>
              </a:rPr>
              <a:t>数据显示疗效并能预测其临床价值的</a:t>
            </a:r>
            <a:r>
              <a:rPr lang="zh-CN" altLang="en-US" sz="2400" b="1" dirty="0">
                <a:solidFill>
                  <a:srgbClr val="0D6FB8"/>
                </a:solidFill>
                <a:latin typeface="微软雅黑" pitchFamily="34" charset="-122"/>
                <a:ea typeface="微软雅黑" pitchFamily="34" charset="-122"/>
              </a:rPr>
              <a:t>，可以附条件批准，以提高临床急需药物的可获得性。</a:t>
            </a:r>
            <a:endParaRPr lang="en-US" altLang="zh-CN" sz="2400" b="1" dirty="0">
              <a:solidFill>
                <a:srgbClr val="0D6FB8"/>
              </a:solidFill>
              <a:latin typeface="微软雅黑" pitchFamily="34" charset="-122"/>
              <a:ea typeface="微软雅黑" pitchFamily="34" charset="-122"/>
            </a:endParaRPr>
          </a:p>
          <a:p>
            <a:pPr>
              <a:defRPr/>
            </a:pPr>
            <a:endParaRPr lang="en-US" altLang="zh-CN" sz="2400" b="1" dirty="0">
              <a:solidFill>
                <a:srgbClr val="000000"/>
              </a:solidFill>
              <a:latin typeface="微软雅黑" pitchFamily="34" charset="-122"/>
              <a:ea typeface="微软雅黑" pitchFamily="34" charset="-122"/>
            </a:endParaRPr>
          </a:p>
          <a:p>
            <a:pPr>
              <a:defRPr/>
            </a:pPr>
            <a:r>
              <a:rPr lang="zh-CN" altLang="en-US" sz="2400" b="1" dirty="0">
                <a:solidFill>
                  <a:srgbClr val="0D6FB8"/>
                </a:solidFill>
                <a:latin typeface="微软雅黑" pitchFamily="34" charset="-122"/>
                <a:ea typeface="微软雅黑" pitchFamily="34" charset="-122"/>
              </a:rPr>
              <a:t>       这一制度可以</a:t>
            </a:r>
            <a:r>
              <a:rPr lang="zh-CN" altLang="en-US" sz="2400" b="1" dirty="0">
                <a:solidFill>
                  <a:srgbClr val="FF0000"/>
                </a:solidFill>
                <a:latin typeface="微软雅黑" pitchFamily="34" charset="-122"/>
                <a:ea typeface="微软雅黑" pitchFamily="34" charset="-122"/>
              </a:rPr>
              <a:t>缩短临床试验研发时间，使急需治疗的患者</a:t>
            </a:r>
            <a:r>
              <a:rPr lang="zh-CN" altLang="en-US" sz="2400" b="1" dirty="0">
                <a:latin typeface="微软雅黑" pitchFamily="34" charset="-122"/>
                <a:ea typeface="微软雅黑" pitchFamily="34" charset="-122"/>
              </a:rPr>
              <a:t>能第一时间用上新药。</a:t>
            </a:r>
            <a:r>
              <a:rPr lang="zh-CN" altLang="en-US" sz="2400" b="1" dirty="0">
                <a:solidFill>
                  <a:srgbClr val="0D6FB8"/>
                </a:solidFill>
                <a:latin typeface="微软雅黑" pitchFamily="34" charset="-122"/>
                <a:ea typeface="微软雅黑" pitchFamily="34" charset="-122"/>
              </a:rPr>
              <a:t>既满足了临床急需，同时又确保了上市药品的安全。</a:t>
            </a:r>
          </a:p>
          <a:p>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endParaRPr lang="zh-CN" altLang="en-US" sz="2400" b="1" dirty="0">
              <a:latin typeface="微软雅黑" pitchFamily="34" charset="-122"/>
              <a:ea typeface="微软雅黑" pitchFamily="34" charset="-122"/>
            </a:endParaRPr>
          </a:p>
          <a:p>
            <a:endParaRPr lang="zh-CN" altLang="en-US" sz="2400" dirty="0"/>
          </a:p>
        </p:txBody>
      </p:sp>
      <p:sp>
        <p:nvSpPr>
          <p:cNvPr id="2" name="矩形 1">
            <a:extLst>
              <a:ext uri="{FF2B5EF4-FFF2-40B4-BE49-F238E27FC236}">
                <a16:creationId xmlns="" xmlns:a16="http://schemas.microsoft.com/office/drawing/2014/main" id="{7AE8E04A-0C34-41C3-98BE-548D06A6AAAF}"/>
              </a:ext>
            </a:extLst>
          </p:cNvPr>
          <p:cNvSpPr/>
          <p:nvPr/>
        </p:nvSpPr>
        <p:spPr>
          <a:xfrm>
            <a:off x="1349236" y="2958753"/>
            <a:ext cx="3675091" cy="1200329"/>
          </a:xfrm>
          <a:prstGeom prst="rect">
            <a:avLst/>
          </a:prstGeom>
        </p:spPr>
        <p:txBody>
          <a:bodyPr wrap="square">
            <a:spAutoFit/>
          </a:bodyPr>
          <a:lstStyle/>
          <a:p>
            <a:pPr>
              <a:defRPr/>
            </a:pPr>
            <a:r>
              <a:rPr lang="en-US" altLang="zh-CN" sz="2400" b="1" dirty="0">
                <a:solidFill>
                  <a:srgbClr val="FF0000"/>
                </a:solidFill>
                <a:latin typeface="微软雅黑" pitchFamily="34" charset="-122"/>
                <a:ea typeface="微软雅黑" pitchFamily="34" charset="-122"/>
              </a:rPr>
              <a:t>7</a:t>
            </a:r>
            <a:r>
              <a:rPr lang="en-US" altLang="zh-CN" sz="2400" b="1" dirty="0" smtClean="0">
                <a:solidFill>
                  <a:srgbClr val="FF0000"/>
                </a:solidFill>
                <a:latin typeface="微软雅黑" pitchFamily="34" charset="-122"/>
                <a:ea typeface="微软雅黑" pitchFamily="34" charset="-122"/>
              </a:rPr>
              <a:t>.</a:t>
            </a:r>
            <a:r>
              <a:rPr lang="zh-CN" altLang="en-US" sz="2400" b="1" dirty="0" smtClean="0">
                <a:solidFill>
                  <a:srgbClr val="FF0000"/>
                </a:solidFill>
                <a:latin typeface="微软雅黑" pitchFamily="34" charset="-122"/>
                <a:ea typeface="微软雅黑" pitchFamily="34" charset="-122"/>
              </a:rPr>
              <a:t>建立</a:t>
            </a:r>
            <a:r>
              <a:rPr lang="zh-CN" altLang="en-US" sz="2400" b="1" dirty="0">
                <a:solidFill>
                  <a:srgbClr val="FF0000"/>
                </a:solidFill>
                <a:latin typeface="微软雅黑" pitchFamily="34" charset="-122"/>
                <a:ea typeface="微软雅黑" pitchFamily="34" charset="-122"/>
              </a:rPr>
              <a:t>附条件审批制度。</a:t>
            </a:r>
            <a:endParaRPr lang="en-US" altLang="zh-CN" sz="2400" b="1" dirty="0">
              <a:solidFill>
                <a:srgbClr val="FF0000"/>
              </a:solidFill>
              <a:latin typeface="微软雅黑" panose="020B0503020204020204" pitchFamily="34" charset="-122"/>
              <a:ea typeface="微软雅黑" panose="020B0503020204020204" pitchFamily="34" charset="-122"/>
            </a:endParaRPr>
          </a:p>
          <a:p>
            <a:pPr>
              <a:defRPr/>
            </a:pPr>
            <a:endParaRPr lang="en-US" altLang="zh-CN" sz="2400" b="1" dirty="0">
              <a:solidFill>
                <a:srgbClr val="FF0000"/>
              </a:solidFill>
              <a:latin typeface="微软雅黑" panose="020B0503020204020204" pitchFamily="34" charset="-122"/>
              <a:ea typeface="微软雅黑" panose="020B0503020204020204" pitchFamily="34" charset="-122"/>
            </a:endParaRPr>
          </a:p>
          <a:p>
            <a:pPr>
              <a:defRPr/>
            </a:pPr>
            <a:endParaRPr lang="en-US" altLang="zh-CN" sz="2400" b="1"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2875783586"/>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Rectangle 1"/>
          <p:cNvSpPr>
            <a:spLocks noChangeArrowheads="1"/>
          </p:cNvSpPr>
          <p:nvPr/>
        </p:nvSpPr>
        <p:spPr bwMode="auto">
          <a:xfrm>
            <a:off x="1129035" y="225234"/>
            <a:ext cx="10153128"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lnSpc>
                <a:spcPct val="150000"/>
              </a:lnSpc>
              <a:spcBef>
                <a:spcPct val="0"/>
              </a:spcBef>
              <a:spcAft>
                <a:spcPct val="0"/>
              </a:spcAft>
            </a:pPr>
            <a:r>
              <a:rPr lang="zh-CN" altLang="zh-CN" sz="2400" dirty="0" smtClean="0"/>
              <a:t>【</a:t>
            </a:r>
            <a:r>
              <a:rPr kumimoji="0" 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附条件批准范围</a:t>
            </a:r>
            <a:r>
              <a:rPr kumimoji="0" lang="zh-CN" alt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药物临床试验期间，符合以下情形的药品，可以申请附条件批准：</a:t>
            </a:r>
            <a:endParaRPr kumimoji="0" lang="zh-CN"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（一）</a:t>
            </a:r>
            <a:r>
              <a:rPr kumimoji="0" lang="zh-CN" sz="24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治疗严重危及生命且尚无有效治疗手段的疾病的药品</a:t>
            </a:r>
            <a:r>
              <a:rPr kumimoji="0" 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，药物临床试验已有数据证实疗效并能预测其临床价值的；</a:t>
            </a:r>
            <a:endParaRPr kumimoji="0" lang="zh-CN"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（二）</a:t>
            </a:r>
            <a:r>
              <a:rPr kumimoji="0" lang="zh-CN" sz="24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公共卫生方面急需的药品，</a:t>
            </a:r>
            <a:r>
              <a:rPr kumimoji="0" 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药物临床试验已有数据显示疗效并能预测其临床价值的；</a:t>
            </a:r>
            <a:endParaRPr kumimoji="0" lang="zh-CN"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eaLnBrk="0" fontAlgn="base" hangingPunct="0">
              <a:lnSpc>
                <a:spcPct val="150000"/>
              </a:lnSpc>
              <a:spcBef>
                <a:spcPct val="0"/>
              </a:spcBef>
              <a:spcAft>
                <a:spcPct val="0"/>
              </a:spcAft>
            </a:pPr>
            <a:r>
              <a:rPr kumimoji="0" 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（三）</a:t>
            </a:r>
            <a:r>
              <a:rPr kumimoji="0" lang="zh-CN" sz="2400" b="1" i="0" u="none" strike="noStrike" cap="none" normalizeH="0" baseline="0" dirty="0" smtClean="0">
                <a:ln>
                  <a:noFill/>
                </a:ln>
                <a:solidFill>
                  <a:srgbClr val="3333CC"/>
                </a:solidFill>
                <a:effectLst/>
                <a:latin typeface="微软雅黑" pitchFamily="34" charset="-122"/>
                <a:ea typeface="微软雅黑" pitchFamily="34" charset="-122"/>
                <a:cs typeface="宋体" pitchFamily="2" charset="-122"/>
              </a:rPr>
              <a:t>应对重大突发公共卫生事件急需的疫苗或者国务院卫生健康主管部门认定急需的其他疫苗，</a:t>
            </a:r>
            <a:r>
              <a:rPr kumimoji="0" 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rPr>
              <a:t>经评估获益大于风险的。</a:t>
            </a:r>
            <a:endParaRPr kumimoji="0" lang="en-US" altLang="zh-CN" sz="2400" b="1" i="0" u="none" strike="noStrike" cap="none" normalizeH="0" baseline="0" dirty="0" smtClean="0">
              <a:ln>
                <a:noFill/>
              </a:ln>
              <a:solidFill>
                <a:srgbClr val="000000"/>
              </a:solidFill>
              <a:effectLst/>
              <a:latin typeface="微软雅黑" pitchFamily="34" charset="-122"/>
              <a:ea typeface="微软雅黑" pitchFamily="34" charset="-122"/>
              <a:cs typeface="宋体" pitchFamily="2" charset="-122"/>
            </a:endParaRPr>
          </a:p>
          <a:p>
            <a:pPr eaLnBrk="0" fontAlgn="base" hangingPunct="0">
              <a:lnSpc>
                <a:spcPct val="150000"/>
              </a:lnSpc>
              <a:spcBef>
                <a:spcPct val="0"/>
              </a:spcBef>
              <a:spcAft>
                <a:spcPct val="0"/>
              </a:spcAft>
            </a:pPr>
            <a:r>
              <a:rPr lang="en-US" altLang="zh-CN" sz="2400" b="1" dirty="0" smtClean="0">
                <a:solidFill>
                  <a:srgbClr val="000000"/>
                </a:solidFill>
                <a:latin typeface="微软雅黑" pitchFamily="34" charset="-122"/>
                <a:ea typeface="微软雅黑" pitchFamily="34" charset="-122"/>
                <a:cs typeface="宋体" pitchFamily="2" charset="-122"/>
              </a:rPr>
              <a:t>                                </a:t>
            </a:r>
            <a:r>
              <a:rPr lang="en-US" altLang="zh-CN" sz="2400" b="1" dirty="0" smtClean="0">
                <a:latin typeface="微软雅黑" pitchFamily="34" charset="-122"/>
                <a:ea typeface="微软雅黑" pitchFamily="34" charset="-122"/>
                <a:cs typeface="宋体" pitchFamily="2" charset="-122"/>
              </a:rPr>
              <a:t>——</a:t>
            </a:r>
            <a:r>
              <a:rPr lang="zh-CN" altLang="zh-CN" sz="2400" dirty="0" smtClean="0"/>
              <a:t>《</a:t>
            </a:r>
            <a:r>
              <a:rPr lang="zh-CN" altLang="zh-CN" sz="2400" b="1" dirty="0" smtClean="0">
                <a:latin typeface="微软雅黑" pitchFamily="34" charset="-122"/>
                <a:ea typeface="微软雅黑" pitchFamily="34" charset="-122"/>
              </a:rPr>
              <a:t>药品注册管理办法</a:t>
            </a:r>
            <a:r>
              <a:rPr lang="en-US" altLang="zh-CN" sz="2400" b="1" dirty="0" smtClean="0">
                <a:latin typeface="微软雅黑" pitchFamily="34" charset="-122"/>
                <a:ea typeface="微软雅黑" pitchFamily="34" charset="-122"/>
              </a:rPr>
              <a:t>(</a:t>
            </a:r>
            <a:r>
              <a:rPr lang="zh-CN" altLang="zh-CN" sz="2400" b="1" dirty="0" smtClean="0">
                <a:latin typeface="微软雅黑" pitchFamily="34" charset="-122"/>
                <a:ea typeface="微软雅黑" pitchFamily="34" charset="-122"/>
              </a:rPr>
              <a:t>征求意见稿</a:t>
            </a:r>
            <a:r>
              <a:rPr lang="en-US" altLang="zh-CN" sz="2400" b="1" dirty="0" smtClean="0">
                <a:latin typeface="微软雅黑" pitchFamily="34" charset="-122"/>
                <a:ea typeface="微软雅黑" pitchFamily="34" charset="-122"/>
              </a:rPr>
              <a:t>)</a:t>
            </a:r>
            <a:r>
              <a:rPr lang="zh-CN" altLang="zh-CN" sz="2400" b="1" dirty="0" smtClean="0">
                <a:latin typeface="微软雅黑" pitchFamily="34" charset="-122"/>
                <a:ea typeface="微软雅黑" pitchFamily="34" charset="-122"/>
              </a:rPr>
              <a:t>》</a:t>
            </a:r>
            <a:r>
              <a:rPr lang="en-US" altLang="zh-CN" sz="2400" b="1" dirty="0" smtClean="0">
                <a:latin typeface="微软雅黑" pitchFamily="34" charset="-122"/>
                <a:ea typeface="微软雅黑" pitchFamily="34" charset="-122"/>
              </a:rPr>
              <a:t>12</a:t>
            </a:r>
            <a:r>
              <a:rPr lang="zh-CN" altLang="en-US" sz="2400" b="1" dirty="0" smtClean="0"/>
              <a:t>月</a:t>
            </a:r>
            <a:r>
              <a:rPr lang="en-US" altLang="zh-CN" sz="2400" b="1" dirty="0" smtClean="0"/>
              <a:t>10</a:t>
            </a:r>
            <a:r>
              <a:rPr lang="zh-CN" altLang="en-US" sz="2800" b="1" dirty="0" smtClean="0"/>
              <a:t>日</a:t>
            </a:r>
            <a:r>
              <a:rPr lang="zh-CN" altLang="en-US" sz="2400" b="1" dirty="0" smtClean="0">
                <a:latin typeface="微软雅黑" pitchFamily="34" charset="-122"/>
                <a:ea typeface="微软雅黑" pitchFamily="34" charset="-122"/>
                <a:cs typeface="宋体" pitchFamily="2" charset="-122"/>
              </a:rPr>
              <a:t> </a:t>
            </a:r>
            <a:endParaRPr lang="zh-CN" altLang="zh-CN" sz="2400" b="1" dirty="0" smtClean="0">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zh-CN"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矩形 1"/>
          <p:cNvSpPr>
            <a:spLocks noChangeArrowheads="1"/>
          </p:cNvSpPr>
          <p:nvPr/>
        </p:nvSpPr>
        <p:spPr bwMode="auto">
          <a:xfrm>
            <a:off x="1777107" y="836712"/>
            <a:ext cx="9314999" cy="4278094"/>
          </a:xfrm>
          <a:prstGeom prst="rect">
            <a:avLst/>
          </a:prstGeom>
          <a:noFill/>
          <a:ln w="9525">
            <a:noFill/>
            <a:miter lim="800000"/>
            <a:headEnd/>
            <a:tailEnd/>
          </a:ln>
        </p:spPr>
        <p:txBody>
          <a:bodyPr wrap="square">
            <a:spAutoFit/>
          </a:bodyPr>
          <a:lstStyle/>
          <a:p>
            <a:pPr>
              <a:buFont typeface="Wingdings" pitchFamily="2" charset="2"/>
              <a:buNone/>
            </a:pPr>
            <a:r>
              <a:rPr lang="en-US" altLang="zh-CN" sz="2800" b="1" dirty="0" smtClean="0">
                <a:solidFill>
                  <a:srgbClr val="3333CC"/>
                </a:solidFill>
                <a:latin typeface="微软雅黑" pitchFamily="34" charset="-122"/>
                <a:ea typeface="微软雅黑" pitchFamily="34" charset="-122"/>
              </a:rPr>
              <a:t>              </a:t>
            </a:r>
            <a:endParaRPr lang="en-US" altLang="zh-CN" sz="2800" b="1" dirty="0">
              <a:solidFill>
                <a:srgbClr val="3333CC"/>
              </a:solidFill>
              <a:latin typeface="微软雅黑" pitchFamily="34" charset="-122"/>
              <a:ea typeface="微软雅黑" pitchFamily="34" charset="-122"/>
            </a:endParaRPr>
          </a:p>
          <a:p>
            <a:pPr>
              <a:buFont typeface="Wingdings" pitchFamily="2" charset="2"/>
              <a:buNone/>
            </a:pPr>
            <a:r>
              <a:rPr lang="en-US" altLang="zh-CN" sz="2800" b="1" dirty="0">
                <a:solidFill>
                  <a:srgbClr val="3333CC"/>
                </a:solidFill>
                <a:latin typeface="微软雅黑" pitchFamily="34" charset="-122"/>
                <a:ea typeface="微软雅黑" pitchFamily="34" charset="-122"/>
              </a:rPr>
              <a:t>               </a:t>
            </a:r>
            <a:r>
              <a:rPr lang="en-US" altLang="zh-CN" sz="2800" b="1" dirty="0" smtClean="0">
                <a:solidFill>
                  <a:srgbClr val="3333CC"/>
                </a:solidFill>
                <a:latin typeface="微软雅黑" pitchFamily="34" charset="-122"/>
                <a:ea typeface="微软雅黑" pitchFamily="34" charset="-122"/>
              </a:rPr>
              <a:t>        </a:t>
            </a:r>
            <a:r>
              <a:rPr lang="zh-CN" altLang="en-US" sz="2800" b="1" dirty="0" smtClean="0">
                <a:latin typeface="微软雅黑" pitchFamily="34" charset="-122"/>
                <a:ea typeface="微软雅黑" pitchFamily="34" charset="-122"/>
              </a:rPr>
              <a:t>中华人民共和国</a:t>
            </a:r>
            <a:r>
              <a:rPr lang="zh-CN" altLang="en-US" sz="2800" b="1" dirty="0">
                <a:latin typeface="微软雅黑" pitchFamily="34" charset="-122"/>
                <a:ea typeface="微软雅黑" pitchFamily="34" charset="-122"/>
              </a:rPr>
              <a:t>主席令</a:t>
            </a:r>
          </a:p>
          <a:p>
            <a:pPr>
              <a:buFont typeface="Wingdings" pitchFamily="2" charset="2"/>
              <a:buNone/>
            </a:pPr>
            <a:r>
              <a:rPr lang="zh-CN" altLang="en-US" sz="2000" b="1" dirty="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      </a:t>
            </a:r>
            <a:endParaRPr lang="en-US" altLang="zh-CN" sz="2000" b="1" dirty="0" smtClean="0">
              <a:latin typeface="微软雅黑" pitchFamily="34" charset="-122"/>
              <a:ea typeface="微软雅黑" pitchFamily="34" charset="-122"/>
            </a:endParaRPr>
          </a:p>
          <a:p>
            <a:pPr>
              <a:buFont typeface="Wingdings" pitchFamily="2" charset="2"/>
              <a:buNone/>
            </a:pPr>
            <a:r>
              <a:rPr lang="en-US" altLang="zh-CN" sz="2000" b="1"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第三十一</a:t>
            </a:r>
            <a:r>
              <a:rPr lang="zh-CN" altLang="en-US" sz="2000" b="1" dirty="0">
                <a:latin typeface="微软雅黑" pitchFamily="34" charset="-122"/>
                <a:ea typeface="微软雅黑" pitchFamily="34" charset="-122"/>
              </a:rPr>
              <a:t>号</a:t>
            </a:r>
          </a:p>
          <a:p>
            <a:pPr>
              <a:buFont typeface="Wingdings" pitchFamily="2" charset="2"/>
              <a:buNone/>
            </a:pPr>
            <a:r>
              <a:rPr lang="en-US" altLang="zh-CN" sz="2800" b="1" dirty="0">
                <a:latin typeface="微软雅黑" pitchFamily="34" charset="-122"/>
                <a:ea typeface="微软雅黑" pitchFamily="34" charset="-122"/>
              </a:rPr>
              <a:t>    </a:t>
            </a:r>
            <a:endParaRPr lang="en-US" altLang="zh-CN" sz="2800" b="1" dirty="0" smtClean="0">
              <a:latin typeface="微软雅黑" pitchFamily="34" charset="-122"/>
              <a:ea typeface="微软雅黑" pitchFamily="34" charset="-122"/>
            </a:endParaRPr>
          </a:p>
          <a:p>
            <a:pPr>
              <a:buFont typeface="Wingdings" pitchFamily="2" charset="2"/>
              <a:buNone/>
            </a:pPr>
            <a:r>
              <a:rPr lang="en-US" altLang="zh-CN" sz="2800" b="1" dirty="0" smtClean="0">
                <a:solidFill>
                  <a:srgbClr val="3333CC"/>
                </a:solidFill>
                <a:latin typeface="微软雅黑" pitchFamily="34" charset="-122"/>
                <a:ea typeface="微软雅黑" pitchFamily="34" charset="-122"/>
              </a:rPr>
              <a:t>     </a:t>
            </a:r>
            <a:r>
              <a:rPr lang="en-US" altLang="zh-CN" sz="2400" b="1" dirty="0" smtClean="0">
                <a:solidFill>
                  <a:srgbClr val="3333CC"/>
                </a:solidFill>
                <a:latin typeface="微软雅黑" pitchFamily="34" charset="-122"/>
                <a:ea typeface="微软雅黑" pitchFamily="34" charset="-122"/>
              </a:rPr>
              <a:t>《</a:t>
            </a:r>
            <a:r>
              <a:rPr lang="zh-CN" altLang="en-US" sz="2400" b="1" dirty="0">
                <a:solidFill>
                  <a:srgbClr val="3333CC"/>
                </a:solidFill>
                <a:latin typeface="微软雅黑" pitchFamily="34" charset="-122"/>
                <a:ea typeface="微软雅黑" pitchFamily="34" charset="-122"/>
              </a:rPr>
              <a:t>中华人民共和国药品管理法</a:t>
            </a:r>
            <a:r>
              <a:rPr lang="en-US" altLang="zh-CN" sz="2400" b="1" dirty="0">
                <a:solidFill>
                  <a:srgbClr val="3333CC"/>
                </a:solidFill>
                <a:latin typeface="微软雅黑" pitchFamily="34" charset="-122"/>
                <a:ea typeface="微软雅黑" pitchFamily="34" charset="-122"/>
              </a:rPr>
              <a:t>》</a:t>
            </a:r>
            <a:r>
              <a:rPr lang="zh-CN" altLang="en-US" sz="2400" b="1" dirty="0">
                <a:latin typeface="微软雅黑" pitchFamily="34" charset="-122"/>
                <a:ea typeface="微软雅黑" pitchFamily="34" charset="-122"/>
              </a:rPr>
              <a:t>已由中华人民共和国第十三届全国人民代表大会常务委员会第十二次会议于</a:t>
            </a:r>
            <a:r>
              <a:rPr lang="en-US" altLang="zh-CN" sz="2400" b="1" dirty="0">
                <a:latin typeface="微软雅黑" pitchFamily="34" charset="-122"/>
                <a:ea typeface="微软雅黑" pitchFamily="34" charset="-122"/>
              </a:rPr>
              <a:t>2019</a:t>
            </a:r>
            <a:r>
              <a:rPr lang="zh-CN" altLang="en-US" sz="2400" b="1" dirty="0">
                <a:latin typeface="微软雅黑" pitchFamily="34" charset="-122"/>
                <a:ea typeface="微软雅黑" pitchFamily="34" charset="-122"/>
              </a:rPr>
              <a:t>年</a:t>
            </a:r>
            <a:r>
              <a:rPr lang="en-US" altLang="zh-CN" sz="2400" b="1" dirty="0">
                <a:latin typeface="微软雅黑" pitchFamily="34" charset="-122"/>
                <a:ea typeface="微软雅黑" pitchFamily="34" charset="-122"/>
              </a:rPr>
              <a:t>8</a:t>
            </a:r>
            <a:r>
              <a:rPr lang="zh-CN" altLang="en-US" sz="2400" b="1" dirty="0">
                <a:latin typeface="微软雅黑" pitchFamily="34" charset="-122"/>
                <a:ea typeface="微软雅黑" pitchFamily="34" charset="-122"/>
              </a:rPr>
              <a:t>月</a:t>
            </a:r>
            <a:r>
              <a:rPr lang="en-US" altLang="zh-CN" sz="2400" b="1" dirty="0">
                <a:latin typeface="微软雅黑" pitchFamily="34" charset="-122"/>
                <a:ea typeface="微软雅黑" pitchFamily="34" charset="-122"/>
              </a:rPr>
              <a:t>26</a:t>
            </a:r>
            <a:r>
              <a:rPr lang="zh-CN" altLang="en-US" sz="2400" b="1" dirty="0">
                <a:latin typeface="微软雅黑" pitchFamily="34" charset="-122"/>
                <a:ea typeface="微软雅黑" pitchFamily="34" charset="-122"/>
              </a:rPr>
              <a:t>日修订通过，现予公布，自</a:t>
            </a:r>
            <a:r>
              <a:rPr lang="en-US" altLang="zh-CN" sz="2400" b="1" dirty="0">
                <a:latin typeface="微软雅黑" pitchFamily="34" charset="-122"/>
                <a:ea typeface="微软雅黑" pitchFamily="34" charset="-122"/>
              </a:rPr>
              <a:t>2019</a:t>
            </a:r>
            <a:r>
              <a:rPr lang="zh-CN" altLang="en-US" sz="2400" b="1" dirty="0">
                <a:latin typeface="微软雅黑" pitchFamily="34" charset="-122"/>
                <a:ea typeface="微软雅黑" pitchFamily="34" charset="-122"/>
              </a:rPr>
              <a:t>年</a:t>
            </a:r>
            <a:r>
              <a:rPr lang="en-US" altLang="zh-CN" sz="2400" b="1" dirty="0">
                <a:latin typeface="微软雅黑" pitchFamily="34" charset="-122"/>
                <a:ea typeface="微软雅黑" pitchFamily="34" charset="-122"/>
              </a:rPr>
              <a:t>12</a:t>
            </a:r>
            <a:r>
              <a:rPr lang="zh-CN" altLang="en-US" sz="2400" b="1" dirty="0">
                <a:latin typeface="微软雅黑" pitchFamily="34" charset="-122"/>
                <a:ea typeface="微软雅黑" pitchFamily="34" charset="-122"/>
              </a:rPr>
              <a:t>月</a:t>
            </a:r>
            <a:r>
              <a:rPr lang="en-US" altLang="zh-CN" sz="2400" b="1" dirty="0">
                <a:latin typeface="微软雅黑" pitchFamily="34" charset="-122"/>
                <a:ea typeface="微软雅黑" pitchFamily="34" charset="-122"/>
              </a:rPr>
              <a:t>1</a:t>
            </a:r>
            <a:r>
              <a:rPr lang="zh-CN" altLang="en-US" sz="2400" b="1" dirty="0">
                <a:latin typeface="微软雅黑" pitchFamily="34" charset="-122"/>
                <a:ea typeface="微软雅黑" pitchFamily="34" charset="-122"/>
              </a:rPr>
              <a:t>日起施行。</a:t>
            </a:r>
          </a:p>
          <a:p>
            <a:pPr>
              <a:buFont typeface="Wingdings" pitchFamily="2" charset="2"/>
              <a:buNone/>
            </a:pPr>
            <a:r>
              <a:rPr lang="zh-CN" altLang="en-US" sz="2400" b="1" dirty="0">
                <a:latin typeface="微软雅黑" pitchFamily="34" charset="-122"/>
                <a:ea typeface="微软雅黑" pitchFamily="34" charset="-122"/>
              </a:rPr>
              <a:t>                                  </a:t>
            </a:r>
            <a:endParaRPr lang="en-US" altLang="zh-CN" sz="2400" b="1" dirty="0">
              <a:latin typeface="微软雅黑" pitchFamily="34" charset="-122"/>
              <a:ea typeface="微软雅黑" pitchFamily="34" charset="-122"/>
            </a:endParaRPr>
          </a:p>
          <a:p>
            <a:pPr>
              <a:buFont typeface="Wingdings" pitchFamily="2" charset="2"/>
              <a:buNone/>
            </a:pPr>
            <a:r>
              <a:rPr lang="en-US" altLang="zh-CN" sz="2400" b="1" dirty="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中华人民共和国</a:t>
            </a:r>
            <a:r>
              <a:rPr lang="zh-CN" altLang="en-US" sz="2400" b="1" dirty="0">
                <a:latin typeface="微软雅黑" pitchFamily="34" charset="-122"/>
                <a:ea typeface="微软雅黑" pitchFamily="34" charset="-122"/>
              </a:rPr>
              <a:t>主席　习近平</a:t>
            </a:r>
          </a:p>
          <a:p>
            <a:pPr>
              <a:buFont typeface="Wingdings" pitchFamily="2" charset="2"/>
              <a:buNone/>
            </a:pPr>
            <a:r>
              <a:rPr lang="zh-CN" altLang="en-US" sz="2400" b="1" dirty="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2019</a:t>
            </a:r>
            <a:r>
              <a:rPr lang="zh-CN" altLang="en-US" sz="2400" b="1" dirty="0">
                <a:latin typeface="微软雅黑" pitchFamily="34" charset="-122"/>
                <a:ea typeface="微软雅黑" pitchFamily="34" charset="-122"/>
              </a:rPr>
              <a:t>年</a:t>
            </a:r>
            <a:r>
              <a:rPr lang="en-US" altLang="zh-CN" sz="2400" b="1" dirty="0">
                <a:latin typeface="微软雅黑" pitchFamily="34" charset="-122"/>
                <a:ea typeface="微软雅黑" pitchFamily="34" charset="-122"/>
              </a:rPr>
              <a:t>8</a:t>
            </a:r>
            <a:r>
              <a:rPr lang="zh-CN" altLang="en-US" sz="2400" b="1" dirty="0">
                <a:latin typeface="微软雅黑" pitchFamily="34" charset="-122"/>
                <a:ea typeface="微软雅黑" pitchFamily="34" charset="-122"/>
              </a:rPr>
              <a:t>月</a:t>
            </a:r>
            <a:r>
              <a:rPr lang="en-US" altLang="zh-CN" sz="2400" b="1" dirty="0">
                <a:latin typeface="微软雅黑" pitchFamily="34" charset="-122"/>
                <a:ea typeface="微软雅黑" pitchFamily="34" charset="-122"/>
              </a:rPr>
              <a:t>26</a:t>
            </a:r>
            <a:r>
              <a:rPr lang="zh-CN" altLang="en-US" sz="2400" b="1" dirty="0">
                <a:latin typeface="微软雅黑" pitchFamily="34" charset="-122"/>
                <a:ea typeface="微软雅黑" pitchFamily="34" charset="-122"/>
              </a:rPr>
              <a:t>日</a:t>
            </a:r>
            <a:r>
              <a:rPr lang="zh-CN" altLang="en-US" sz="2400" b="1" baseline="30000" dirty="0">
                <a:latin typeface="微软雅黑" pitchFamily="34" charset="-122"/>
                <a:ea typeface="微软雅黑" pitchFamily="34" charset="-122"/>
              </a:rPr>
              <a:t> </a:t>
            </a:r>
            <a:endParaRPr lang="zh-CN" altLang="en-US" sz="2400" b="1" dirty="0">
              <a:latin typeface="微软雅黑" pitchFamily="34" charset="-122"/>
              <a:ea typeface="微软雅黑" pitchFamily="34" charset="-122"/>
            </a:endParaRPr>
          </a:p>
        </p:txBody>
      </p:sp>
    </p:spTree>
  </p:cSld>
  <p:clrMapOvr>
    <a:masterClrMapping/>
  </p:clrMapOvr>
  <p:transition>
    <p:random/>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3" name="矩形 2">
            <a:extLst>
              <a:ext uri="{FF2B5EF4-FFF2-40B4-BE49-F238E27FC236}">
                <a16:creationId xmlns="" xmlns:a16="http://schemas.microsoft.com/office/drawing/2014/main" id="{26BAAE0A-9378-4A88-BC7F-6F96C8FD0492}"/>
              </a:ext>
            </a:extLst>
          </p:cNvPr>
          <p:cNvSpPr/>
          <p:nvPr/>
        </p:nvSpPr>
        <p:spPr>
          <a:xfrm>
            <a:off x="2470180" y="1972435"/>
            <a:ext cx="7254807" cy="4893647"/>
          </a:xfrm>
          <a:prstGeom prst="rect">
            <a:avLst/>
          </a:prstGeom>
        </p:spPr>
        <p:txBody>
          <a:bodyPr wrap="square">
            <a:spAutoFit/>
          </a:bodyPr>
          <a:lstStyle/>
          <a:p>
            <a:pPr>
              <a:defRPr/>
            </a:pPr>
            <a:r>
              <a:rPr lang="zh-CN" altLang="en-US" sz="2400" b="1" dirty="0">
                <a:solidFill>
                  <a:srgbClr val="0D6FB8"/>
                </a:solidFill>
                <a:latin typeface="微软雅黑" pitchFamily="34" charset="-122"/>
                <a:ea typeface="微软雅黑" pitchFamily="34" charset="-122"/>
              </a:rPr>
              <a:t>如在药品注册证书中</a:t>
            </a:r>
            <a:r>
              <a:rPr lang="zh-CN" altLang="en-US" sz="2400" b="1" dirty="0">
                <a:latin typeface="微软雅黑" pitchFamily="34" charset="-122"/>
                <a:ea typeface="微软雅黑" pitchFamily="34" charset="-122"/>
              </a:rPr>
              <a:t>载明相关事项，</a:t>
            </a:r>
            <a:endParaRPr lang="en-US" altLang="zh-CN" sz="2400" b="1" dirty="0">
              <a:latin typeface="微软雅黑" pitchFamily="34" charset="-122"/>
              <a:ea typeface="微软雅黑" pitchFamily="34" charset="-122"/>
            </a:endParaRPr>
          </a:p>
          <a:p>
            <a:pPr>
              <a:lnSpc>
                <a:spcPct val="150000"/>
              </a:lnSpc>
              <a:defRPr/>
            </a:pPr>
            <a:r>
              <a:rPr lang="en-US" altLang="zh-CN"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药品上市许可持有人应当</a:t>
            </a:r>
            <a:r>
              <a:rPr lang="zh-CN" altLang="en-US" sz="2400" b="1" dirty="0">
                <a:solidFill>
                  <a:srgbClr val="FF0000"/>
                </a:solidFill>
                <a:latin typeface="微软雅黑" pitchFamily="34" charset="-122"/>
                <a:ea typeface="微软雅黑" pitchFamily="34" charset="-122"/>
              </a:rPr>
              <a:t>采取相应风险管理措施</a:t>
            </a:r>
            <a:r>
              <a:rPr lang="zh-CN" altLang="en-US" sz="2400" b="1" dirty="0">
                <a:solidFill>
                  <a:srgbClr val="0D6FB8"/>
                </a:solidFill>
                <a:latin typeface="微软雅黑" pitchFamily="34" charset="-122"/>
                <a:ea typeface="微软雅黑" pitchFamily="34" charset="-122"/>
              </a:rPr>
              <a:t>，在规定期限内按照要求</a:t>
            </a:r>
            <a:r>
              <a:rPr lang="zh-CN" altLang="en-US" sz="2400" b="1" dirty="0">
                <a:latin typeface="微软雅黑" pitchFamily="34" charset="-122"/>
                <a:ea typeface="微软雅黑" pitchFamily="34" charset="-122"/>
              </a:rPr>
              <a:t>完成相关研究，</a:t>
            </a:r>
            <a:endParaRPr lang="en-US" altLang="zh-CN" sz="2400" b="1" dirty="0">
              <a:latin typeface="微软雅黑" pitchFamily="34" charset="-122"/>
              <a:ea typeface="微软雅黑" pitchFamily="34" charset="-122"/>
            </a:endParaRPr>
          </a:p>
          <a:p>
            <a:pPr>
              <a:lnSpc>
                <a:spcPct val="150000"/>
              </a:lnSpc>
              <a:defRPr/>
            </a:pPr>
            <a:r>
              <a:rPr lang="zh-CN" altLang="en-US" sz="2400" b="1" dirty="0">
                <a:solidFill>
                  <a:srgbClr val="FF0000"/>
                </a:solidFill>
                <a:latin typeface="微软雅黑" pitchFamily="34" charset="-122"/>
                <a:ea typeface="微软雅黑" pitchFamily="34" charset="-122"/>
              </a:rPr>
              <a:t>       逾期没有按照要求完成研究或者不能证明其获益大于风险的，</a:t>
            </a:r>
            <a:endParaRPr lang="en-US" altLang="zh-CN" sz="2400" b="1" dirty="0">
              <a:solidFill>
                <a:srgbClr val="FF0000"/>
              </a:solidFill>
              <a:latin typeface="微软雅黑" pitchFamily="34" charset="-122"/>
              <a:ea typeface="微软雅黑" pitchFamily="34" charset="-122"/>
            </a:endParaRPr>
          </a:p>
          <a:p>
            <a:pPr>
              <a:lnSpc>
                <a:spcPct val="150000"/>
              </a:lnSpc>
              <a:defRPr/>
            </a:pPr>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国务院药品监督管理部门</a:t>
            </a:r>
            <a:r>
              <a:rPr lang="zh-CN" altLang="en-US" sz="2400" b="1" dirty="0">
                <a:solidFill>
                  <a:srgbClr val="0070C0"/>
                </a:solidFill>
                <a:latin typeface="微软雅黑" pitchFamily="34" charset="-122"/>
                <a:ea typeface="微软雅黑" pitchFamily="34" charset="-122"/>
              </a:rPr>
              <a:t>将依法处理，直至注销药品注册证书。 </a:t>
            </a:r>
            <a:endParaRPr lang="en-US" altLang="zh-CN" sz="2400" b="1" dirty="0">
              <a:solidFill>
                <a:srgbClr val="0070C0"/>
              </a:solidFill>
              <a:latin typeface="微软雅黑" pitchFamily="34" charset="-122"/>
              <a:ea typeface="微软雅黑" pitchFamily="34" charset="-122"/>
            </a:endParaRPr>
          </a:p>
          <a:p>
            <a:pPr>
              <a:defRPr/>
            </a:pP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endParaRPr lang="zh-CN" altLang="en-US" sz="2400" b="1" dirty="0">
              <a:latin typeface="微软雅黑" pitchFamily="34" charset="-122"/>
              <a:ea typeface="微软雅黑" pitchFamily="34" charset="-122"/>
            </a:endParaRPr>
          </a:p>
          <a:p>
            <a:endParaRPr lang="zh-CN" altLang="en-US" sz="2400" dirty="0"/>
          </a:p>
        </p:txBody>
      </p:sp>
      <p:sp>
        <p:nvSpPr>
          <p:cNvPr id="4" name="矩形: 圆角 3">
            <a:extLst>
              <a:ext uri="{FF2B5EF4-FFF2-40B4-BE49-F238E27FC236}">
                <a16:creationId xmlns="" xmlns:a16="http://schemas.microsoft.com/office/drawing/2014/main" id="{94F2FD5C-97D2-4F42-8A44-DA1C6AB4F05C}"/>
              </a:ext>
            </a:extLst>
          </p:cNvPr>
          <p:cNvSpPr/>
          <p:nvPr/>
        </p:nvSpPr>
        <p:spPr>
          <a:xfrm>
            <a:off x="2929235" y="692696"/>
            <a:ext cx="6264696" cy="864096"/>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 xmlns:a16="http://schemas.microsoft.com/office/drawing/2014/main" id="{0BA2EA5C-92B0-4EBD-BFA3-374217A2FBA7}"/>
              </a:ext>
            </a:extLst>
          </p:cNvPr>
          <p:cNvSpPr/>
          <p:nvPr/>
        </p:nvSpPr>
        <p:spPr>
          <a:xfrm>
            <a:off x="3235262" y="901782"/>
            <a:ext cx="5724644" cy="461665"/>
          </a:xfrm>
          <a:prstGeom prst="rect">
            <a:avLst/>
          </a:prstGeom>
        </p:spPr>
        <p:txBody>
          <a:bodyPr wrap="none">
            <a:spAutoFit/>
          </a:bodyPr>
          <a:lstStyle/>
          <a:p>
            <a:pPr>
              <a:defRPr/>
            </a:pPr>
            <a:r>
              <a:rPr lang="zh-CN" altLang="en-US" sz="2400" b="1" dirty="0">
                <a:solidFill>
                  <a:srgbClr val="0D6FB8"/>
                </a:solidFill>
                <a:latin typeface="微软雅黑" pitchFamily="34" charset="-122"/>
                <a:ea typeface="微软雅黑" pitchFamily="34" charset="-122"/>
              </a:rPr>
              <a:t>对附条件批准的药品也有严格的管理要求</a:t>
            </a:r>
            <a:endParaRPr lang="en-US" altLang="zh-CN" sz="2400" b="1" dirty="0">
              <a:solidFill>
                <a:srgbClr val="0D6FB8"/>
              </a:solidFill>
              <a:latin typeface="微软雅黑" pitchFamily="34" charset="-122"/>
              <a:ea typeface="微软雅黑" pitchFamily="34" charset="-122"/>
            </a:endParaRPr>
          </a:p>
        </p:txBody>
      </p:sp>
      <p:sp>
        <p:nvSpPr>
          <p:cNvPr id="6" name="矩形 5">
            <a:extLst>
              <a:ext uri="{FF2B5EF4-FFF2-40B4-BE49-F238E27FC236}">
                <a16:creationId xmlns="" xmlns:a16="http://schemas.microsoft.com/office/drawing/2014/main" id="{B9254B7B-2C0F-4266-B46D-1EAEDAC97380}"/>
              </a:ext>
            </a:extLst>
          </p:cNvPr>
          <p:cNvSpPr/>
          <p:nvPr/>
        </p:nvSpPr>
        <p:spPr>
          <a:xfrm>
            <a:off x="1777107" y="1556792"/>
            <a:ext cx="8496943" cy="4392488"/>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闪电形 6">
            <a:extLst>
              <a:ext uri="{FF2B5EF4-FFF2-40B4-BE49-F238E27FC236}">
                <a16:creationId xmlns="" xmlns:a16="http://schemas.microsoft.com/office/drawing/2014/main" id="{CBE76B5A-E1EB-48FA-B0CD-EC5D9F5D9582}"/>
              </a:ext>
            </a:extLst>
          </p:cNvPr>
          <p:cNvSpPr/>
          <p:nvPr/>
        </p:nvSpPr>
        <p:spPr>
          <a:xfrm>
            <a:off x="2030539" y="871247"/>
            <a:ext cx="1152128" cy="1040998"/>
          </a:xfrm>
          <a:prstGeom prst="lightningBol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2149520623"/>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2" name="矩形 1">
            <a:extLst>
              <a:ext uri="{FF2B5EF4-FFF2-40B4-BE49-F238E27FC236}">
                <a16:creationId xmlns="" xmlns:a16="http://schemas.microsoft.com/office/drawing/2014/main" id="{C89FA4D6-F3E1-4C01-974E-4D2489919535}"/>
              </a:ext>
            </a:extLst>
          </p:cNvPr>
          <p:cNvSpPr/>
          <p:nvPr/>
        </p:nvSpPr>
        <p:spPr>
          <a:xfrm>
            <a:off x="4081363" y="317983"/>
            <a:ext cx="5654112" cy="523220"/>
          </a:xfrm>
          <a:prstGeom prst="rect">
            <a:avLst/>
          </a:prstGeom>
        </p:spPr>
        <p:txBody>
          <a:bodyPr wrap="none">
            <a:spAutoFit/>
          </a:bodyPr>
          <a:lstStyle/>
          <a:p>
            <a:pPr marL="342900" indent="-342900">
              <a:spcBef>
                <a:spcPct val="20000"/>
              </a:spcBef>
              <a:defRPr/>
            </a:pPr>
            <a:r>
              <a:rPr lang="zh-CN" altLang="en-US" sz="2800" b="1" dirty="0">
                <a:solidFill>
                  <a:srgbClr val="0D6FB8"/>
                </a:solidFill>
                <a:latin typeface="微软雅黑" panose="020B0503020204020204" pitchFamily="34" charset="-122"/>
                <a:ea typeface="微软雅黑" panose="020B0503020204020204" pitchFamily="34" charset="-122"/>
              </a:rPr>
              <a:t>五、药品上市许可持有</a:t>
            </a:r>
            <a:r>
              <a:rPr lang="zh-CN" altLang="en-US" sz="2800" b="1" dirty="0" smtClean="0">
                <a:solidFill>
                  <a:srgbClr val="0D6FB8"/>
                </a:solidFill>
                <a:latin typeface="微软雅黑" panose="020B0503020204020204" pitchFamily="34" charset="-122"/>
                <a:ea typeface="微软雅黑" panose="020B0503020204020204" pitchFamily="34" charset="-122"/>
              </a:rPr>
              <a:t>人（</a:t>
            </a:r>
            <a:r>
              <a:rPr lang="en-US" altLang="zh-CN" sz="2800" b="1" dirty="0" smtClean="0">
                <a:solidFill>
                  <a:srgbClr val="0D6FB8"/>
                </a:solidFill>
                <a:latin typeface="微软雅黑" panose="020B0503020204020204" pitchFamily="34" charset="-122"/>
                <a:ea typeface="微软雅黑" panose="020B0503020204020204" pitchFamily="34" charset="-122"/>
              </a:rPr>
              <a:t>72</a:t>
            </a:r>
            <a:r>
              <a:rPr lang="zh-CN" altLang="en-US" sz="2800" b="1" dirty="0" smtClean="0">
                <a:solidFill>
                  <a:srgbClr val="0D6FB8"/>
                </a:solidFill>
                <a:latin typeface="微软雅黑" panose="020B0503020204020204" pitchFamily="34" charset="-122"/>
                <a:ea typeface="微软雅黑" panose="020B0503020204020204" pitchFamily="34" charset="-122"/>
              </a:rPr>
              <a:t>处）</a:t>
            </a:r>
            <a:endParaRPr lang="zh-CN" altLang="en-US" sz="2800" b="1" dirty="0">
              <a:solidFill>
                <a:srgbClr val="0D6FB8"/>
              </a:solidFill>
              <a:latin typeface="微软雅黑" panose="020B0503020204020204" pitchFamily="34" charset="-122"/>
              <a:ea typeface="微软雅黑" panose="020B0503020204020204" pitchFamily="34" charset="-122"/>
            </a:endParaRPr>
          </a:p>
        </p:txBody>
      </p:sp>
      <p:sp>
        <p:nvSpPr>
          <p:cNvPr id="13" name="文本框 12">
            <a:extLst>
              <a:ext uri="{FF2B5EF4-FFF2-40B4-BE49-F238E27FC236}">
                <a16:creationId xmlns="" xmlns:a16="http://schemas.microsoft.com/office/drawing/2014/main" id="{454EA736-D4EF-49C3-83D7-C0362496DC41}"/>
              </a:ext>
            </a:extLst>
          </p:cNvPr>
          <p:cNvSpPr txBox="1"/>
          <p:nvPr/>
        </p:nvSpPr>
        <p:spPr>
          <a:xfrm>
            <a:off x="1870770" y="1639007"/>
            <a:ext cx="922802" cy="461665"/>
          </a:xfrm>
          <a:prstGeom prst="rect">
            <a:avLst/>
          </a:prstGeom>
          <a:noFill/>
        </p:spPr>
        <p:txBody>
          <a:bodyPr wrap="square" rtlCol="0">
            <a:spAutoFit/>
          </a:bodyPr>
          <a:lstStyle/>
          <a:p>
            <a:r>
              <a:rPr lang="zh-CN" altLang="en-US" sz="2400" b="1" dirty="0">
                <a:solidFill>
                  <a:srgbClr val="7030A0"/>
                </a:solidFill>
                <a:latin typeface="微软雅黑" panose="020B0503020204020204" pitchFamily="34" charset="-122"/>
                <a:ea typeface="微软雅黑" panose="020B0503020204020204" pitchFamily="34" charset="-122"/>
              </a:rPr>
              <a:t>定义</a:t>
            </a:r>
          </a:p>
        </p:txBody>
      </p:sp>
      <p:sp>
        <p:nvSpPr>
          <p:cNvPr id="15" name="矩形 14">
            <a:extLst>
              <a:ext uri="{FF2B5EF4-FFF2-40B4-BE49-F238E27FC236}">
                <a16:creationId xmlns="" xmlns:a16="http://schemas.microsoft.com/office/drawing/2014/main" id="{50128C1A-57A9-4C24-A47B-A836CD15D626}"/>
              </a:ext>
            </a:extLst>
          </p:cNvPr>
          <p:cNvSpPr/>
          <p:nvPr/>
        </p:nvSpPr>
        <p:spPr>
          <a:xfrm>
            <a:off x="1865817" y="4660801"/>
            <a:ext cx="2430474" cy="461665"/>
          </a:xfrm>
          <a:prstGeom prst="rect">
            <a:avLst/>
          </a:prstGeom>
        </p:spPr>
        <p:txBody>
          <a:bodyPr wrap="none">
            <a:spAutoFit/>
          </a:bodyPr>
          <a:lstStyle/>
          <a:p>
            <a:pPr>
              <a:defRPr/>
            </a:pPr>
            <a:r>
              <a:rPr lang="zh-CN" altLang="en-US" sz="2400" b="1" dirty="0">
                <a:solidFill>
                  <a:srgbClr val="7030A0"/>
                </a:solidFill>
                <a:latin typeface="微软雅黑" panose="020B0503020204020204" pitchFamily="34" charset="-122"/>
                <a:ea typeface="微软雅黑" panose="020B0503020204020204" pitchFamily="34" charset="-122"/>
              </a:rPr>
              <a:t>资格 （</a:t>
            </a:r>
            <a:r>
              <a:rPr lang="zh-CN" altLang="en-US" b="1" dirty="0">
                <a:solidFill>
                  <a:srgbClr val="FF0000"/>
                </a:solidFill>
                <a:latin typeface="微软雅黑" pitchFamily="34" charset="-122"/>
                <a:ea typeface="微软雅黑" pitchFamily="34" charset="-122"/>
              </a:rPr>
              <a:t>能力要求</a:t>
            </a:r>
            <a:r>
              <a:rPr lang="zh-CN" altLang="en-US" sz="2400" b="1" dirty="0">
                <a:solidFill>
                  <a:srgbClr val="7030A0"/>
                </a:solidFill>
                <a:latin typeface="微软雅黑" panose="020B0503020204020204" pitchFamily="34" charset="-122"/>
                <a:ea typeface="微软雅黑" panose="020B0503020204020204" pitchFamily="34" charset="-122"/>
              </a:rPr>
              <a:t>）</a:t>
            </a:r>
            <a:endParaRPr lang="en-US" altLang="zh-CN" sz="2400" b="1" dirty="0">
              <a:solidFill>
                <a:srgbClr val="7030A0"/>
              </a:solidFill>
              <a:latin typeface="微软雅黑" panose="020B0503020204020204" pitchFamily="34" charset="-122"/>
              <a:ea typeface="微软雅黑" panose="020B0503020204020204" pitchFamily="34" charset="-122"/>
            </a:endParaRPr>
          </a:p>
        </p:txBody>
      </p:sp>
      <p:sp>
        <p:nvSpPr>
          <p:cNvPr id="16" name="矩形 15">
            <a:extLst>
              <a:ext uri="{FF2B5EF4-FFF2-40B4-BE49-F238E27FC236}">
                <a16:creationId xmlns="" xmlns:a16="http://schemas.microsoft.com/office/drawing/2014/main" id="{56DBED8D-90EB-4961-9602-7F5BD7A7918E}"/>
              </a:ext>
            </a:extLst>
          </p:cNvPr>
          <p:cNvSpPr/>
          <p:nvPr/>
        </p:nvSpPr>
        <p:spPr>
          <a:xfrm>
            <a:off x="2641203" y="2060848"/>
            <a:ext cx="8208912" cy="1200329"/>
          </a:xfrm>
          <a:prstGeom prst="rect">
            <a:avLst/>
          </a:prstGeom>
        </p:spPr>
        <p:txBody>
          <a:bodyPr wrap="square">
            <a:spAutoFit/>
          </a:bodyPr>
          <a:lstStyle/>
          <a:p>
            <a:r>
              <a:rPr lang="zh-CN" altLang="en-US" sz="2400" dirty="0">
                <a:solidFill>
                  <a:srgbClr val="0D6FB8"/>
                </a:solidFill>
                <a:latin typeface="微软雅黑" pitchFamily="34" charset="-122"/>
                <a:ea typeface="微软雅黑" pitchFamily="34" charset="-122"/>
              </a:rPr>
              <a:t>       </a:t>
            </a:r>
            <a:endParaRPr lang="en-US" altLang="zh-CN" sz="2400" dirty="0">
              <a:solidFill>
                <a:srgbClr val="0D6FB8"/>
              </a:solidFill>
              <a:latin typeface="微软雅黑" pitchFamily="34" charset="-122"/>
              <a:ea typeface="微软雅黑" pitchFamily="34" charset="-122"/>
            </a:endParaRPr>
          </a:p>
          <a:p>
            <a:r>
              <a:rPr lang="zh-CN" altLang="en-US" sz="2400" b="1" dirty="0">
                <a:solidFill>
                  <a:srgbClr val="0D6FB8"/>
                </a:solidFill>
                <a:latin typeface="微软雅黑" pitchFamily="34" charset="-122"/>
                <a:ea typeface="微软雅黑" pitchFamily="34" charset="-122"/>
              </a:rPr>
              <a:t>       是指取得药品注册证书的企业或者药品研制机构等。</a:t>
            </a:r>
            <a:r>
              <a:rPr lang="zh-CN" altLang="en-US" sz="2400" dirty="0">
                <a:solidFill>
                  <a:srgbClr val="0D6FB8"/>
                </a:solidFill>
                <a:latin typeface="微软雅黑" pitchFamily="34" charset="-122"/>
                <a:ea typeface="微软雅黑" pitchFamily="34" charset="-122"/>
              </a:rPr>
              <a:t/>
            </a:r>
            <a:br>
              <a:rPr lang="zh-CN" altLang="en-US" sz="2400" dirty="0">
                <a:solidFill>
                  <a:srgbClr val="0D6FB8"/>
                </a:solidFill>
                <a:latin typeface="微软雅黑" pitchFamily="34" charset="-122"/>
                <a:ea typeface="微软雅黑" pitchFamily="34" charset="-122"/>
              </a:rPr>
            </a:br>
            <a:endParaRPr lang="zh-CN" altLang="en-US" sz="2400" dirty="0">
              <a:solidFill>
                <a:srgbClr val="0D6FB8"/>
              </a:solidFill>
            </a:endParaRPr>
          </a:p>
        </p:txBody>
      </p:sp>
      <p:sp>
        <p:nvSpPr>
          <p:cNvPr id="17" name="矩形 16">
            <a:extLst>
              <a:ext uri="{FF2B5EF4-FFF2-40B4-BE49-F238E27FC236}">
                <a16:creationId xmlns="" xmlns:a16="http://schemas.microsoft.com/office/drawing/2014/main" id="{24D04D5A-B122-4FE5-BE77-BC31AD48543B}"/>
              </a:ext>
            </a:extLst>
          </p:cNvPr>
          <p:cNvSpPr/>
          <p:nvPr/>
        </p:nvSpPr>
        <p:spPr>
          <a:xfrm>
            <a:off x="4599217" y="3266710"/>
            <a:ext cx="6487244" cy="3046988"/>
          </a:xfrm>
          <a:prstGeom prst="rect">
            <a:avLst/>
          </a:prstGeom>
        </p:spPr>
        <p:txBody>
          <a:bodyPr wrap="square">
            <a:spAutoFit/>
          </a:bodyPr>
          <a:lstStyle/>
          <a:p>
            <a:pPr>
              <a:defRPr/>
            </a:pPr>
            <a:r>
              <a:rPr lang="zh-CN" altLang="en-US" sz="2400" b="1" dirty="0">
                <a:solidFill>
                  <a:srgbClr val="0D6FB8"/>
                </a:solidFill>
                <a:latin typeface="微软雅黑" pitchFamily="34" charset="-122"/>
                <a:ea typeface="微软雅黑" pitchFamily="34" charset="-122"/>
              </a:rPr>
              <a:t>       具备</a:t>
            </a:r>
            <a:r>
              <a:rPr lang="zh-CN" altLang="en-US" sz="2400" b="1" dirty="0">
                <a:solidFill>
                  <a:srgbClr val="FF0000"/>
                </a:solidFill>
                <a:latin typeface="微软雅黑" pitchFamily="34" charset="-122"/>
                <a:ea typeface="微软雅黑" pitchFamily="34" charset="-122"/>
              </a:rPr>
              <a:t>质量管理、风险防控能力、赔偿能力。</a:t>
            </a:r>
            <a:endParaRPr lang="en-US" altLang="zh-CN" sz="2400" b="1" dirty="0">
              <a:solidFill>
                <a:srgbClr val="FF0000"/>
              </a:solidFill>
              <a:latin typeface="微软雅黑" pitchFamily="34" charset="-122"/>
              <a:ea typeface="微软雅黑" pitchFamily="34" charset="-122"/>
            </a:endParaRPr>
          </a:p>
          <a:p>
            <a:pPr>
              <a:defRPr/>
            </a:pPr>
            <a:r>
              <a:rPr lang="zh-CN" altLang="en-US" sz="2400" b="1" dirty="0">
                <a:solidFill>
                  <a:srgbClr val="0D6FB8"/>
                </a:solidFill>
                <a:latin typeface="微软雅黑" pitchFamily="34" charset="-122"/>
                <a:ea typeface="微软雅黑" pitchFamily="34" charset="-122"/>
              </a:rPr>
              <a:t>       药品上市许可持有人应当依照本法规定，对药品的非临床研究、临床试验、生产经营、上市后研究、不良反应监测及报告与处理等承担责任。</a:t>
            </a:r>
            <a:br>
              <a:rPr lang="zh-CN" altLang="en-US" sz="2400" b="1" dirty="0">
                <a:solidFill>
                  <a:srgbClr val="0D6FB8"/>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FF0000"/>
                </a:solidFill>
                <a:latin typeface="微软雅黑" pitchFamily="34" charset="-122"/>
                <a:ea typeface="微软雅黑" pitchFamily="34" charset="-122"/>
              </a:rPr>
              <a:t>药品上市许可持有人的法定代表人、主要负责人</a:t>
            </a:r>
            <a:r>
              <a:rPr lang="zh-CN" altLang="en-US" sz="2400" b="1" dirty="0">
                <a:solidFill>
                  <a:srgbClr val="1C2747"/>
                </a:solidFill>
                <a:latin typeface="微软雅黑" pitchFamily="34" charset="-122"/>
                <a:ea typeface="微软雅黑" pitchFamily="34" charset="-122"/>
              </a:rPr>
              <a:t>对药品质量全面负责。</a:t>
            </a:r>
            <a:r>
              <a:rPr lang="zh-CN" altLang="en-US" sz="2400" b="1" dirty="0">
                <a:solidFill>
                  <a:srgbClr val="FF0000"/>
                </a:solidFill>
                <a:latin typeface="微软雅黑" pitchFamily="34" charset="-122"/>
                <a:ea typeface="微软雅黑" pitchFamily="34" charset="-122"/>
              </a:rPr>
              <a:t/>
            </a:r>
            <a:br>
              <a:rPr lang="zh-CN" altLang="en-US" sz="2400" b="1" dirty="0">
                <a:solidFill>
                  <a:srgbClr val="FF0000"/>
                </a:solidFill>
                <a:latin typeface="微软雅黑" pitchFamily="34" charset="-122"/>
                <a:ea typeface="微软雅黑" pitchFamily="34" charset="-122"/>
              </a:rPr>
            </a:br>
            <a:endParaRPr lang="zh-CN" altLang="en-US" sz="2400" b="1" dirty="0">
              <a:solidFill>
                <a:srgbClr val="FF0000"/>
              </a:solidFill>
              <a:latin typeface="微软雅黑" pitchFamily="34" charset="-122"/>
              <a:ea typeface="微软雅黑" pitchFamily="34" charset="-122"/>
            </a:endParaRPr>
          </a:p>
        </p:txBody>
      </p:sp>
      <p:sp>
        <p:nvSpPr>
          <p:cNvPr id="3" name="矩形: 圆角 2">
            <a:extLst>
              <a:ext uri="{FF2B5EF4-FFF2-40B4-BE49-F238E27FC236}">
                <a16:creationId xmlns="" xmlns:a16="http://schemas.microsoft.com/office/drawing/2014/main" id="{C0363286-025C-4570-B589-1705965BCFCE}"/>
              </a:ext>
            </a:extLst>
          </p:cNvPr>
          <p:cNvSpPr/>
          <p:nvPr/>
        </p:nvSpPr>
        <p:spPr>
          <a:xfrm>
            <a:off x="3361283" y="1556792"/>
            <a:ext cx="8077377" cy="792088"/>
          </a:xfrm>
          <a:prstGeom prst="roundRect">
            <a:avLst/>
          </a:prstGeom>
          <a:noFill/>
          <a:ln w="38100">
            <a:solidFill>
              <a:schemeClr val="accent4">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 xmlns:a16="http://schemas.microsoft.com/office/drawing/2014/main" id="{9C0B727D-CBB9-4448-A0AA-F517F4422A3F}"/>
              </a:ext>
            </a:extLst>
          </p:cNvPr>
          <p:cNvSpPr/>
          <p:nvPr/>
        </p:nvSpPr>
        <p:spPr>
          <a:xfrm>
            <a:off x="3348255" y="1662916"/>
            <a:ext cx="2954655" cy="461665"/>
          </a:xfrm>
          <a:prstGeom prst="rect">
            <a:avLst/>
          </a:prstGeom>
        </p:spPr>
        <p:txBody>
          <a:bodyPr wrap="none">
            <a:spAutoFit/>
          </a:bodyPr>
          <a:lstStyle/>
          <a:p>
            <a:r>
              <a:rPr lang="zh-CN" altLang="en-US" sz="2400" b="1" dirty="0">
                <a:latin typeface="微软雅黑" pitchFamily="34" charset="-122"/>
                <a:ea typeface="微软雅黑" pitchFamily="34" charset="-122"/>
              </a:rPr>
              <a:t>药品上市许可持有</a:t>
            </a:r>
            <a:r>
              <a:rPr lang="zh-CN" altLang="en-US" sz="2400" b="1" dirty="0" smtClean="0">
                <a:latin typeface="微软雅黑" pitchFamily="34" charset="-122"/>
                <a:ea typeface="微软雅黑" pitchFamily="34" charset="-122"/>
              </a:rPr>
              <a:t>人</a:t>
            </a:r>
            <a:endParaRPr lang="en-US" altLang="zh-CN" sz="2400" b="1" dirty="0">
              <a:latin typeface="微软雅黑" pitchFamily="34" charset="-122"/>
              <a:ea typeface="微软雅黑" pitchFamily="34" charset="-122"/>
            </a:endParaRPr>
          </a:p>
        </p:txBody>
      </p:sp>
      <p:sp>
        <p:nvSpPr>
          <p:cNvPr id="5" name="左大括号 4">
            <a:extLst>
              <a:ext uri="{FF2B5EF4-FFF2-40B4-BE49-F238E27FC236}">
                <a16:creationId xmlns="" xmlns:a16="http://schemas.microsoft.com/office/drawing/2014/main" id="{F753AF0D-18E0-40E6-8FA4-58BBF6CD127D}"/>
              </a:ext>
            </a:extLst>
          </p:cNvPr>
          <p:cNvSpPr/>
          <p:nvPr/>
        </p:nvSpPr>
        <p:spPr>
          <a:xfrm>
            <a:off x="1076360" y="1880828"/>
            <a:ext cx="576064" cy="3096344"/>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extLst>
      <p:ext uri="{BB962C8B-B14F-4D97-AF65-F5344CB8AC3E}">
        <p14:creationId xmlns="" xmlns:p14="http://schemas.microsoft.com/office/powerpoint/2010/main" val="93544880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1" name="矩形 10">
            <a:extLst>
              <a:ext uri="{FF2B5EF4-FFF2-40B4-BE49-F238E27FC236}">
                <a16:creationId xmlns="" xmlns:a16="http://schemas.microsoft.com/office/drawing/2014/main" id="{E4B5786B-FE4A-47D6-BE92-56D564B42BD7}"/>
              </a:ext>
            </a:extLst>
          </p:cNvPr>
          <p:cNvSpPr/>
          <p:nvPr/>
        </p:nvSpPr>
        <p:spPr>
          <a:xfrm>
            <a:off x="4217096" y="1436155"/>
            <a:ext cx="3041861" cy="642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 xmlns:a16="http://schemas.microsoft.com/office/drawing/2014/main" id="{600DAF7D-DDFC-4369-91E0-AE2D72373FBB}"/>
              </a:ext>
            </a:extLst>
          </p:cNvPr>
          <p:cNvSpPr/>
          <p:nvPr/>
        </p:nvSpPr>
        <p:spPr>
          <a:xfrm>
            <a:off x="1345059" y="2076044"/>
            <a:ext cx="9600636" cy="365721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 xmlns:a16="http://schemas.microsoft.com/office/drawing/2014/main" id="{24D04D5A-B122-4FE5-BE77-BC31AD48543B}"/>
              </a:ext>
            </a:extLst>
          </p:cNvPr>
          <p:cNvSpPr/>
          <p:nvPr/>
        </p:nvSpPr>
        <p:spPr>
          <a:xfrm>
            <a:off x="1413540" y="2227266"/>
            <a:ext cx="9532155" cy="3354765"/>
          </a:xfrm>
          <a:prstGeom prst="rect">
            <a:avLst/>
          </a:prstGeom>
        </p:spPr>
        <p:txBody>
          <a:bodyPr wrap="square">
            <a:spAutoFit/>
          </a:bodyPr>
          <a:lstStyle/>
          <a:p>
            <a:pPr marL="342900" indent="-342900">
              <a:buFont typeface="Wingdings" panose="05000000000000000000" pitchFamily="2" charset="2"/>
              <a:buChar char="u"/>
              <a:defRPr/>
            </a:pPr>
            <a:r>
              <a:rPr lang="zh-CN" altLang="en-US" sz="2400" b="1" dirty="0">
                <a:solidFill>
                  <a:srgbClr val="0D6FB8"/>
                </a:solidFill>
                <a:latin typeface="微软雅黑" pitchFamily="34" charset="-122"/>
                <a:ea typeface="微软雅黑" pitchFamily="34" charset="-122"/>
              </a:rPr>
              <a:t>药品上市许可持有人</a:t>
            </a:r>
            <a:r>
              <a:rPr lang="zh-CN" altLang="en-US" sz="2400" b="1" dirty="0">
                <a:solidFill>
                  <a:srgbClr val="2F5EB0"/>
                </a:solidFill>
                <a:latin typeface="微软雅黑" pitchFamily="34" charset="-122"/>
                <a:ea typeface="微软雅黑" pitchFamily="34" charset="-122"/>
              </a:rPr>
              <a:t>可以</a:t>
            </a:r>
            <a:r>
              <a:rPr lang="zh-CN" altLang="en-US" sz="2400" b="1" dirty="0">
                <a:latin typeface="微软雅黑" pitchFamily="34" charset="-122"/>
                <a:ea typeface="微软雅黑" pitchFamily="34" charset="-122"/>
              </a:rPr>
              <a:t>自行生产药品</a:t>
            </a:r>
            <a:r>
              <a:rPr lang="zh-CN" altLang="en-US" sz="2400" b="1" dirty="0">
                <a:solidFill>
                  <a:srgbClr val="000000"/>
                </a:solidFill>
                <a:latin typeface="微软雅黑" pitchFamily="34" charset="-122"/>
                <a:ea typeface="微软雅黑" pitchFamily="34" charset="-122"/>
              </a:rPr>
              <a:t>，</a:t>
            </a:r>
            <a:r>
              <a:rPr lang="zh-CN" altLang="en-US" sz="2400" b="1" dirty="0">
                <a:solidFill>
                  <a:srgbClr val="0D6FB8"/>
                </a:solidFill>
                <a:latin typeface="微软雅黑" pitchFamily="34" charset="-122"/>
                <a:ea typeface="微软雅黑" pitchFamily="34" charset="-122"/>
              </a:rPr>
              <a:t>也可以</a:t>
            </a:r>
            <a:r>
              <a:rPr lang="zh-CN" altLang="en-US" sz="2400" b="1" dirty="0">
                <a:latin typeface="微软雅黑" pitchFamily="34" charset="-122"/>
                <a:ea typeface="微软雅黑" pitchFamily="34" charset="-122"/>
              </a:rPr>
              <a:t>委托药品生产企业</a:t>
            </a:r>
            <a:r>
              <a:rPr lang="zh-CN" altLang="en-US" sz="2400" b="1" dirty="0">
                <a:solidFill>
                  <a:srgbClr val="2F5EB0"/>
                </a:solidFill>
                <a:latin typeface="微软雅黑" pitchFamily="34" charset="-122"/>
                <a:ea typeface="微软雅黑" pitchFamily="34" charset="-122"/>
              </a:rPr>
              <a:t>生产</a:t>
            </a:r>
            <a:r>
              <a:rPr lang="zh-CN" altLang="en-US" sz="2400" b="1" dirty="0">
                <a:solidFill>
                  <a:schemeClr val="accent1"/>
                </a:solidFill>
                <a:latin typeface="微软雅黑" pitchFamily="34" charset="-122"/>
                <a:ea typeface="微软雅黑" pitchFamily="34" charset="-122"/>
              </a:rPr>
              <a:t>。</a:t>
            </a:r>
            <a:endParaRPr lang="en-US" altLang="zh-CN" sz="2400" b="1" dirty="0">
              <a:solidFill>
                <a:schemeClr val="accent1"/>
              </a:solidFill>
              <a:latin typeface="微软雅黑" pitchFamily="34" charset="-122"/>
              <a:ea typeface="微软雅黑" pitchFamily="34" charset="-122"/>
            </a:endParaRPr>
          </a:p>
          <a:p>
            <a:pPr>
              <a:defRPr/>
            </a:pPr>
            <a:r>
              <a:rPr lang="zh-CN" altLang="en-US" sz="2400" b="1" dirty="0">
                <a:solidFill>
                  <a:srgbClr val="0D6FB8"/>
                </a:solidFill>
                <a:latin typeface="微软雅黑" pitchFamily="34" charset="-122"/>
                <a:ea typeface="微软雅黑" pitchFamily="34" charset="-122"/>
              </a:rPr>
              <a:t>     </a:t>
            </a:r>
            <a:endParaRPr lang="en-US" altLang="zh-CN" sz="2400" b="1" dirty="0">
              <a:solidFill>
                <a:srgbClr val="0D6FB8"/>
              </a:solidFill>
              <a:latin typeface="微软雅黑" pitchFamily="34" charset="-122"/>
              <a:ea typeface="微软雅黑" pitchFamily="34" charset="-122"/>
            </a:endParaRPr>
          </a:p>
          <a:p>
            <a:pPr>
              <a:defRPr/>
            </a:pPr>
            <a:r>
              <a:rPr lang="en-US" altLang="zh-CN" sz="2400" b="1" dirty="0">
                <a:solidFill>
                  <a:srgbClr val="0D6FB8"/>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自行生产药品的，</a:t>
            </a:r>
            <a:r>
              <a:rPr lang="zh-CN" altLang="en-US" sz="2400" b="1" dirty="0">
                <a:solidFill>
                  <a:srgbClr val="2F5EB0"/>
                </a:solidFill>
                <a:latin typeface="微软雅黑" pitchFamily="34" charset="-122"/>
                <a:ea typeface="微软雅黑" pitchFamily="34" charset="-122"/>
              </a:rPr>
              <a:t>应当依照本法规定</a:t>
            </a:r>
            <a:r>
              <a:rPr lang="zh-CN" altLang="en-US" sz="2400" b="1" dirty="0">
                <a:solidFill>
                  <a:srgbClr val="FF0000"/>
                </a:solidFill>
                <a:latin typeface="微软雅黑" pitchFamily="34" charset="-122"/>
                <a:ea typeface="微软雅黑" pitchFamily="34" charset="-122"/>
              </a:rPr>
              <a:t>取得药品生产许可证</a:t>
            </a:r>
            <a:r>
              <a:rPr lang="zh-CN" altLang="en-US" sz="2400" b="1" dirty="0">
                <a:solidFill>
                  <a:srgbClr val="000000"/>
                </a:solidFill>
                <a:latin typeface="微软雅黑" pitchFamily="34" charset="-122"/>
                <a:ea typeface="微软雅黑" pitchFamily="34" charset="-122"/>
              </a:rPr>
              <a:t>；</a:t>
            </a:r>
            <a:endParaRPr lang="en-US" altLang="zh-CN" sz="2400" b="1" dirty="0">
              <a:solidFill>
                <a:srgbClr val="000000"/>
              </a:solidFill>
              <a:latin typeface="微软雅黑" pitchFamily="34" charset="-122"/>
              <a:ea typeface="微软雅黑" pitchFamily="34" charset="-122"/>
            </a:endParaRPr>
          </a:p>
          <a:p>
            <a:pPr>
              <a:defRPr/>
            </a:pPr>
            <a:r>
              <a:rPr lang="en-US" altLang="zh-CN" sz="2400" b="1" dirty="0">
                <a:solidFill>
                  <a:srgbClr val="2F5EB0"/>
                </a:solidFill>
                <a:latin typeface="微软雅黑" pitchFamily="34" charset="-122"/>
                <a:ea typeface="微软雅黑" pitchFamily="34" charset="-122"/>
              </a:rPr>
              <a:t>     </a:t>
            </a:r>
            <a:r>
              <a:rPr lang="zh-CN" altLang="en-US" sz="2400" b="1" dirty="0">
                <a:solidFill>
                  <a:srgbClr val="2F5EB0"/>
                </a:solidFill>
                <a:latin typeface="微软雅黑" pitchFamily="34" charset="-122"/>
                <a:ea typeface="微软雅黑" pitchFamily="34" charset="-122"/>
              </a:rPr>
              <a:t>委托生产的，应当委托</a:t>
            </a:r>
            <a:r>
              <a:rPr lang="zh-CN" altLang="en-US" sz="2400" b="1" dirty="0">
                <a:solidFill>
                  <a:srgbClr val="FF0000"/>
                </a:solidFill>
                <a:latin typeface="微软雅黑" pitchFamily="34" charset="-122"/>
                <a:ea typeface="微软雅黑" pitchFamily="34" charset="-122"/>
              </a:rPr>
              <a:t>符合条件的药品生产企业。</a:t>
            </a:r>
            <a:endParaRPr lang="en-US" altLang="zh-CN" sz="2400" b="1" dirty="0">
              <a:solidFill>
                <a:srgbClr val="FF0000"/>
              </a:solidFill>
              <a:latin typeface="微软雅黑" pitchFamily="34" charset="-122"/>
              <a:ea typeface="微软雅黑" pitchFamily="34" charset="-122"/>
            </a:endParaRPr>
          </a:p>
          <a:p>
            <a:pPr>
              <a:defRPr/>
            </a:pPr>
            <a:r>
              <a:rPr lang="en-US" altLang="zh-CN" sz="2000" b="1" dirty="0">
                <a:solidFill>
                  <a:schemeClr val="tx1">
                    <a:lumMod val="60000"/>
                    <a:lumOff val="40000"/>
                  </a:schemeClr>
                </a:solidFill>
                <a:latin typeface="微软雅黑" pitchFamily="34" charset="-122"/>
                <a:ea typeface="微软雅黑" pitchFamily="34" charset="-122"/>
              </a:rPr>
              <a:t>     </a:t>
            </a:r>
          </a:p>
          <a:p>
            <a:pPr>
              <a:defRPr/>
            </a:pPr>
            <a:r>
              <a:rPr lang="zh-CN" altLang="en-US" sz="2400" b="1" dirty="0">
                <a:solidFill>
                  <a:srgbClr val="000000"/>
                </a:solidFill>
                <a:latin typeface="微软雅黑" pitchFamily="34" charset="-122"/>
                <a:ea typeface="微软雅黑" pitchFamily="34" charset="-122"/>
              </a:rPr>
              <a:t>　　</a:t>
            </a:r>
            <a:endParaRPr lang="en-US" altLang="zh-CN" sz="2400" b="1" dirty="0">
              <a:solidFill>
                <a:srgbClr val="000000"/>
              </a:solidFill>
              <a:latin typeface="微软雅黑" pitchFamily="34" charset="-122"/>
              <a:ea typeface="微软雅黑" pitchFamily="34" charset="-122"/>
            </a:endParaRPr>
          </a:p>
          <a:p>
            <a:pPr marL="342900" indent="-342900">
              <a:buFont typeface="Wingdings" panose="05000000000000000000" pitchFamily="2" charset="2"/>
              <a:buChar char="u"/>
              <a:defRPr/>
            </a:pPr>
            <a:r>
              <a:rPr lang="zh-CN" altLang="en-US" sz="2400" b="1" dirty="0">
                <a:solidFill>
                  <a:srgbClr val="FF0000"/>
                </a:solidFill>
                <a:latin typeface="微软雅黑" pitchFamily="34" charset="-122"/>
                <a:ea typeface="微软雅黑" pitchFamily="34" charset="-122"/>
              </a:rPr>
              <a:t>国务院药品监督管理部门</a:t>
            </a:r>
            <a:r>
              <a:rPr lang="zh-CN" altLang="en-US" sz="2400" b="1" dirty="0">
                <a:solidFill>
                  <a:srgbClr val="0D6FB8"/>
                </a:solidFill>
                <a:latin typeface="微软雅黑" pitchFamily="34" charset="-122"/>
                <a:ea typeface="微软雅黑" pitchFamily="34" charset="-122"/>
              </a:rPr>
              <a:t>制定</a:t>
            </a:r>
            <a:r>
              <a:rPr lang="zh-CN" altLang="en-US" sz="2400" b="1" dirty="0">
                <a:latin typeface="微软雅黑" pitchFamily="34" charset="-122"/>
                <a:ea typeface="微软雅黑" pitchFamily="34" charset="-122"/>
              </a:rPr>
              <a:t>药品委托生产质量协议指南</a:t>
            </a:r>
            <a:r>
              <a:rPr lang="zh-CN" altLang="en-US" sz="2400" b="1" dirty="0">
                <a:solidFill>
                  <a:srgbClr val="00B050"/>
                </a:solidFill>
                <a:latin typeface="微软雅黑" pitchFamily="34" charset="-122"/>
                <a:ea typeface="微软雅黑" pitchFamily="34" charset="-122"/>
              </a:rPr>
              <a:t>，</a:t>
            </a:r>
            <a:r>
              <a:rPr lang="zh-CN" altLang="en-US" sz="2400" b="1" dirty="0">
                <a:solidFill>
                  <a:srgbClr val="0D6FB8"/>
                </a:solidFill>
                <a:latin typeface="微软雅黑" pitchFamily="34" charset="-122"/>
                <a:ea typeface="微软雅黑" pitchFamily="34" charset="-122"/>
              </a:rPr>
              <a:t>指导、监督药品上市许可持有人和受托生产企业履行药品质量保证义务。</a:t>
            </a:r>
          </a:p>
        </p:txBody>
      </p:sp>
      <p:sp>
        <p:nvSpPr>
          <p:cNvPr id="3" name="矩形 2">
            <a:extLst>
              <a:ext uri="{FF2B5EF4-FFF2-40B4-BE49-F238E27FC236}">
                <a16:creationId xmlns="" xmlns:a16="http://schemas.microsoft.com/office/drawing/2014/main" id="{CACFB3B9-906A-4AD6-B756-2032088CE09B}"/>
              </a:ext>
            </a:extLst>
          </p:cNvPr>
          <p:cNvSpPr/>
          <p:nvPr/>
        </p:nvSpPr>
        <p:spPr>
          <a:xfrm>
            <a:off x="4513411" y="1524777"/>
            <a:ext cx="3520365" cy="461665"/>
          </a:xfrm>
          <a:prstGeom prst="rect">
            <a:avLst/>
          </a:prstGeom>
        </p:spPr>
        <p:txBody>
          <a:bodyPr wrap="square">
            <a:spAutoFit/>
          </a:bodyPr>
          <a:lstStyle/>
          <a:p>
            <a:r>
              <a:rPr lang="zh-CN" altLang="en-US" sz="2400" b="1" dirty="0">
                <a:solidFill>
                  <a:srgbClr val="0D6FB8"/>
                </a:solidFill>
                <a:latin typeface="微软雅黑" pitchFamily="34" charset="-122"/>
                <a:ea typeface="微软雅黑" pitchFamily="34" charset="-122"/>
              </a:rPr>
              <a:t>生产药品的规定 </a:t>
            </a:r>
          </a:p>
        </p:txBody>
      </p:sp>
      <p:sp>
        <p:nvSpPr>
          <p:cNvPr id="2" name="左大括号 1">
            <a:extLst>
              <a:ext uri="{FF2B5EF4-FFF2-40B4-BE49-F238E27FC236}">
                <a16:creationId xmlns="" xmlns:a16="http://schemas.microsoft.com/office/drawing/2014/main" id="{96ECF91D-F3A3-4FD6-AD70-9C0A1A6B0FE5}"/>
              </a:ext>
            </a:extLst>
          </p:cNvPr>
          <p:cNvSpPr/>
          <p:nvPr/>
        </p:nvSpPr>
        <p:spPr>
          <a:xfrm>
            <a:off x="1633091" y="3446966"/>
            <a:ext cx="216024" cy="64807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矩形 5">
            <a:extLst>
              <a:ext uri="{FF2B5EF4-FFF2-40B4-BE49-F238E27FC236}">
                <a16:creationId xmlns="" xmlns:a16="http://schemas.microsoft.com/office/drawing/2014/main" id="{5F68E639-8A1B-4926-9797-3A4B8F2683C1}"/>
              </a:ext>
            </a:extLst>
          </p:cNvPr>
          <p:cNvSpPr/>
          <p:nvPr/>
        </p:nvSpPr>
        <p:spPr>
          <a:xfrm>
            <a:off x="7825779" y="483688"/>
            <a:ext cx="3197345" cy="1384995"/>
          </a:xfrm>
          <a:prstGeom prst="rect">
            <a:avLst/>
          </a:prstGeom>
        </p:spPr>
        <p:txBody>
          <a:bodyPr wrap="square">
            <a:spAutoFit/>
          </a:bodyPr>
          <a:lstStyle/>
          <a:p>
            <a:r>
              <a:rPr lang="zh-CN" altLang="en-US" sz="2400" b="1" dirty="0">
                <a:solidFill>
                  <a:schemeClr val="accent1"/>
                </a:solidFill>
                <a:latin typeface="华文仿宋" panose="02010600040101010101" pitchFamily="2" charset="-122"/>
                <a:ea typeface="华文仿宋" panose="02010600040101010101" pitchFamily="2" charset="-122"/>
              </a:rPr>
              <a:t>“</a:t>
            </a:r>
            <a:r>
              <a:rPr lang="en-US" altLang="zh-CN" b="1" dirty="0">
                <a:solidFill>
                  <a:schemeClr val="accent1"/>
                </a:solidFill>
                <a:latin typeface="华文仿宋" panose="02010600040101010101" pitchFamily="2" charset="-122"/>
                <a:ea typeface="华文仿宋" panose="02010600040101010101" pitchFamily="2" charset="-122"/>
              </a:rPr>
              <a:t>MAH</a:t>
            </a:r>
            <a:r>
              <a:rPr lang="zh-CN" altLang="en-US" b="1" dirty="0">
                <a:solidFill>
                  <a:schemeClr val="accent1"/>
                </a:solidFill>
                <a:latin typeface="华文仿宋" panose="02010600040101010101" pitchFamily="2" charset="-122"/>
                <a:ea typeface="华文仿宋" panose="02010600040101010101" pitchFamily="2" charset="-122"/>
              </a:rPr>
              <a:t>和受托生产企业应当</a:t>
            </a:r>
            <a:r>
              <a:rPr lang="zh-CN" altLang="en-US" b="1" dirty="0">
                <a:solidFill>
                  <a:srgbClr val="FF0000"/>
                </a:solidFill>
                <a:latin typeface="华文仿宋" panose="02010600040101010101" pitchFamily="2" charset="-122"/>
                <a:ea typeface="华文仿宋" panose="02010600040101010101" pitchFamily="2" charset="-122"/>
              </a:rPr>
              <a:t>签订委托协议和质量协议</a:t>
            </a:r>
            <a:r>
              <a:rPr lang="zh-CN" altLang="en-US" b="1" dirty="0">
                <a:solidFill>
                  <a:schemeClr val="accent1"/>
                </a:solidFill>
                <a:latin typeface="华文仿宋" panose="02010600040101010101" pitchFamily="2" charset="-122"/>
                <a:ea typeface="华文仿宋" panose="02010600040101010101" pitchFamily="2" charset="-122"/>
              </a:rPr>
              <a:t>，并严格履行协议约定的义务。</a:t>
            </a:r>
            <a:r>
              <a:rPr lang="zh-CN" altLang="en-US" sz="2400" b="1" dirty="0">
                <a:solidFill>
                  <a:schemeClr val="accent1"/>
                </a:solidFill>
                <a:latin typeface="华文仿宋" panose="02010600040101010101" pitchFamily="2" charset="-122"/>
                <a:ea typeface="华文仿宋" panose="02010600040101010101" pitchFamily="2" charset="-122"/>
              </a:rPr>
              <a:t>”</a:t>
            </a:r>
            <a:r>
              <a:rPr lang="zh-CN" altLang="en-US" b="1" dirty="0">
                <a:solidFill>
                  <a:schemeClr val="accent1"/>
                </a:solidFill>
                <a:latin typeface="华文仿宋" panose="02010600040101010101" pitchFamily="2" charset="-122"/>
                <a:ea typeface="华文仿宋" panose="02010600040101010101" pitchFamily="2" charset="-122"/>
              </a:rPr>
              <a:t/>
            </a:r>
            <a:br>
              <a:rPr lang="zh-CN" altLang="en-US" b="1" dirty="0">
                <a:solidFill>
                  <a:schemeClr val="accent1"/>
                </a:solidFill>
                <a:latin typeface="华文仿宋" panose="02010600040101010101" pitchFamily="2" charset="-122"/>
                <a:ea typeface="华文仿宋" panose="02010600040101010101" pitchFamily="2" charset="-122"/>
              </a:rPr>
            </a:br>
            <a:endParaRPr lang="zh-CN" altLang="en-US" b="1" dirty="0">
              <a:latin typeface="华文仿宋" panose="02010600040101010101" pitchFamily="2" charset="-122"/>
              <a:ea typeface="华文仿宋" panose="02010600040101010101" pitchFamily="2" charset="-122"/>
            </a:endParaRPr>
          </a:p>
        </p:txBody>
      </p:sp>
      <p:cxnSp>
        <p:nvCxnSpPr>
          <p:cNvPr id="8" name="直接箭头连接符 7">
            <a:extLst>
              <a:ext uri="{FF2B5EF4-FFF2-40B4-BE49-F238E27FC236}">
                <a16:creationId xmlns="" xmlns:a16="http://schemas.microsoft.com/office/drawing/2014/main" id="{1C2127E3-0227-4E74-BAAE-C671A52EF41C}"/>
              </a:ext>
            </a:extLst>
          </p:cNvPr>
          <p:cNvCxnSpPr>
            <a:cxnSpLocks/>
          </p:cNvCxnSpPr>
          <p:nvPr/>
        </p:nvCxnSpPr>
        <p:spPr>
          <a:xfrm flipH="1">
            <a:off x="9114917" y="1572230"/>
            <a:ext cx="806105" cy="9120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矩形 3">
            <a:extLst>
              <a:ext uri="{FF2B5EF4-FFF2-40B4-BE49-F238E27FC236}">
                <a16:creationId xmlns="" xmlns:a16="http://schemas.microsoft.com/office/drawing/2014/main" id="{EBBDC16A-C4D1-4340-96E7-D1E595A082E1}"/>
              </a:ext>
            </a:extLst>
          </p:cNvPr>
          <p:cNvSpPr/>
          <p:nvPr/>
        </p:nvSpPr>
        <p:spPr>
          <a:xfrm>
            <a:off x="4953196" y="359291"/>
            <a:ext cx="1569660" cy="769441"/>
          </a:xfrm>
          <a:prstGeom prst="rect">
            <a:avLst/>
          </a:prstGeom>
          <a:solidFill>
            <a:schemeClr val="bg2"/>
          </a:solidFill>
        </p:spPr>
        <p:txBody>
          <a:bodyPr wrap="square" lIns="91440" tIns="45720" rIns="91440" bIns="45720">
            <a:spAutoFit/>
          </a:bodyPr>
          <a:lstStyle/>
          <a:p>
            <a:pPr algn="ctr"/>
            <a:r>
              <a:rPr lang="zh-CN" altLang="en-US" sz="4400" b="1" spc="50" dirty="0">
                <a:ln w="0"/>
                <a:solidFill>
                  <a:srgbClr val="FF0000"/>
                </a:solidFill>
                <a:effectLst>
                  <a:innerShdw blurRad="63500" dist="50800" dir="13500000">
                    <a:srgbClr val="000000">
                      <a:alpha val="50000"/>
                    </a:srgbClr>
                  </a:innerShdw>
                </a:effectLst>
              </a:rPr>
              <a:t>权利</a:t>
            </a:r>
          </a:p>
        </p:txBody>
      </p:sp>
    </p:spTree>
    <p:extLst>
      <p:ext uri="{BB962C8B-B14F-4D97-AF65-F5344CB8AC3E}">
        <p14:creationId xmlns="" xmlns:p14="http://schemas.microsoft.com/office/powerpoint/2010/main" val="320036191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4" name="矩形 13">
            <a:extLst>
              <a:ext uri="{FF2B5EF4-FFF2-40B4-BE49-F238E27FC236}">
                <a16:creationId xmlns="" xmlns:a16="http://schemas.microsoft.com/office/drawing/2014/main" id="{600DAF7D-DDFC-4369-91E0-AE2D72373FBB}"/>
              </a:ext>
            </a:extLst>
          </p:cNvPr>
          <p:cNvSpPr/>
          <p:nvPr/>
        </p:nvSpPr>
        <p:spPr>
          <a:xfrm>
            <a:off x="2526214" y="1333831"/>
            <a:ext cx="7603821" cy="4399425"/>
          </a:xfrm>
          <a:prstGeom prst="rect">
            <a:avLst/>
          </a:prstGeom>
          <a:noFill/>
          <a:ln w="38100">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a:extLst>
              <a:ext uri="{FF2B5EF4-FFF2-40B4-BE49-F238E27FC236}">
                <a16:creationId xmlns="" xmlns:a16="http://schemas.microsoft.com/office/drawing/2014/main" id="{BF424210-DA21-47F8-B85B-83B96BBA960D}"/>
              </a:ext>
            </a:extLst>
          </p:cNvPr>
          <p:cNvSpPr/>
          <p:nvPr/>
        </p:nvSpPr>
        <p:spPr>
          <a:xfrm>
            <a:off x="4729435" y="1753477"/>
            <a:ext cx="5040560" cy="3351046"/>
          </a:xfrm>
          <a:prstGeom prst="rect">
            <a:avLst/>
          </a:prstGeom>
        </p:spPr>
        <p:txBody>
          <a:bodyPr wrap="square">
            <a:spAutoFit/>
          </a:bodyPr>
          <a:lstStyle/>
          <a:p>
            <a:pPr marL="342900" indent="-342900">
              <a:lnSpc>
                <a:spcPct val="150000"/>
              </a:lnSpc>
              <a:buFont typeface="Wingdings" panose="05000000000000000000" pitchFamily="2" charset="2"/>
              <a:buChar char="Ø"/>
              <a:defRPr/>
            </a:pPr>
            <a:r>
              <a:rPr lang="zh-CN" altLang="en-US" sz="2400" b="1" dirty="0">
                <a:solidFill>
                  <a:srgbClr val="2F5EB0"/>
                </a:solidFill>
                <a:latin typeface="微软雅黑" pitchFamily="34" charset="-122"/>
                <a:ea typeface="微软雅黑" pitchFamily="34" charset="-122"/>
              </a:rPr>
              <a:t>血液制品、  </a:t>
            </a:r>
            <a:endParaRPr lang="en-US" altLang="zh-CN" sz="2400" b="1" dirty="0">
              <a:solidFill>
                <a:srgbClr val="2F5EB0"/>
              </a:solidFill>
              <a:latin typeface="微软雅黑" pitchFamily="34" charset="-122"/>
              <a:ea typeface="微软雅黑" pitchFamily="34" charset="-122"/>
            </a:endParaRPr>
          </a:p>
          <a:p>
            <a:pPr marL="342900" indent="-342900">
              <a:lnSpc>
                <a:spcPct val="150000"/>
              </a:lnSpc>
              <a:buFont typeface="Wingdings" panose="05000000000000000000" pitchFamily="2" charset="2"/>
              <a:buChar char="Ø"/>
              <a:defRPr/>
            </a:pPr>
            <a:r>
              <a:rPr lang="zh-CN" altLang="en-US" sz="2400" b="1" dirty="0">
                <a:solidFill>
                  <a:srgbClr val="2F5EB0"/>
                </a:solidFill>
                <a:latin typeface="微软雅黑" pitchFamily="34" charset="-122"/>
                <a:ea typeface="微软雅黑" pitchFamily="34" charset="-122"/>
              </a:rPr>
              <a:t>麻醉药品、  </a:t>
            </a:r>
            <a:endParaRPr lang="en-US" altLang="zh-CN" sz="2400" b="1" dirty="0">
              <a:solidFill>
                <a:srgbClr val="2F5EB0"/>
              </a:solidFill>
              <a:latin typeface="微软雅黑" pitchFamily="34" charset="-122"/>
              <a:ea typeface="微软雅黑" pitchFamily="34" charset="-122"/>
            </a:endParaRPr>
          </a:p>
          <a:p>
            <a:pPr marL="342900" indent="-342900">
              <a:lnSpc>
                <a:spcPct val="150000"/>
              </a:lnSpc>
              <a:buFont typeface="Wingdings" panose="05000000000000000000" pitchFamily="2" charset="2"/>
              <a:buChar char="Ø"/>
              <a:defRPr/>
            </a:pPr>
            <a:r>
              <a:rPr lang="zh-CN" altLang="en-US" sz="2400" b="1" dirty="0">
                <a:solidFill>
                  <a:srgbClr val="2F5EB0"/>
                </a:solidFill>
                <a:latin typeface="微软雅黑" pitchFamily="34" charset="-122"/>
                <a:ea typeface="微软雅黑" pitchFamily="34" charset="-122"/>
              </a:rPr>
              <a:t>精神药品、</a:t>
            </a:r>
            <a:r>
              <a:rPr lang="en-US" altLang="zh-CN" sz="2400" b="1" dirty="0">
                <a:solidFill>
                  <a:srgbClr val="2F5EB0"/>
                </a:solidFill>
                <a:latin typeface="微软雅黑" pitchFamily="34" charset="-122"/>
                <a:ea typeface="微软雅黑" pitchFamily="34" charset="-122"/>
              </a:rPr>
              <a:t> </a:t>
            </a:r>
          </a:p>
          <a:p>
            <a:pPr marL="342900" indent="-342900">
              <a:lnSpc>
                <a:spcPct val="150000"/>
              </a:lnSpc>
              <a:buFont typeface="Wingdings" panose="05000000000000000000" pitchFamily="2" charset="2"/>
              <a:buChar char="Ø"/>
              <a:defRPr/>
            </a:pPr>
            <a:r>
              <a:rPr lang="zh-CN" altLang="en-US" sz="2400" b="1" dirty="0">
                <a:solidFill>
                  <a:srgbClr val="2F5EB0"/>
                </a:solidFill>
                <a:latin typeface="微软雅黑" pitchFamily="34" charset="-122"/>
                <a:ea typeface="微软雅黑" pitchFamily="34" charset="-122"/>
              </a:rPr>
              <a:t>医疗用毒性药品、</a:t>
            </a:r>
            <a:endParaRPr lang="en-US" altLang="zh-CN" sz="2400" b="1" dirty="0">
              <a:solidFill>
                <a:srgbClr val="2F5EB0"/>
              </a:solidFill>
              <a:latin typeface="微软雅黑" pitchFamily="34" charset="-122"/>
              <a:ea typeface="微软雅黑" pitchFamily="34" charset="-122"/>
            </a:endParaRPr>
          </a:p>
          <a:p>
            <a:pPr marL="342900" indent="-342900">
              <a:lnSpc>
                <a:spcPct val="150000"/>
              </a:lnSpc>
              <a:buFont typeface="Wingdings" panose="05000000000000000000" pitchFamily="2" charset="2"/>
              <a:buChar char="Ø"/>
              <a:defRPr/>
            </a:pPr>
            <a:r>
              <a:rPr lang="zh-CN" altLang="en-US" sz="2400" b="1" dirty="0">
                <a:solidFill>
                  <a:srgbClr val="2F5EB0"/>
                </a:solidFill>
                <a:latin typeface="微软雅黑" pitchFamily="34" charset="-122"/>
                <a:ea typeface="微软雅黑" pitchFamily="34" charset="-122"/>
              </a:rPr>
              <a:t>药品类易制毒化学品</a:t>
            </a:r>
            <a:endParaRPr lang="en-US" altLang="zh-CN" sz="2400" b="1" dirty="0">
              <a:solidFill>
                <a:srgbClr val="2F5EB0"/>
              </a:solidFill>
              <a:latin typeface="微软雅黑" pitchFamily="34" charset="-122"/>
              <a:ea typeface="微软雅黑" pitchFamily="34" charset="-122"/>
            </a:endParaRPr>
          </a:p>
          <a:p>
            <a:pPr>
              <a:lnSpc>
                <a:spcPct val="150000"/>
              </a:lnSpc>
              <a:defRPr/>
            </a:pPr>
            <a:endParaRPr lang="en-US" altLang="zh-CN" sz="2400" b="1" dirty="0">
              <a:solidFill>
                <a:srgbClr val="000000"/>
              </a:solidFill>
              <a:latin typeface="微软雅黑" pitchFamily="34" charset="-122"/>
              <a:ea typeface="微软雅黑" pitchFamily="34" charset="-122"/>
            </a:endParaRPr>
          </a:p>
        </p:txBody>
      </p:sp>
      <p:sp>
        <p:nvSpPr>
          <p:cNvPr id="4" name="矩形 3">
            <a:extLst>
              <a:ext uri="{FF2B5EF4-FFF2-40B4-BE49-F238E27FC236}">
                <a16:creationId xmlns="" xmlns:a16="http://schemas.microsoft.com/office/drawing/2014/main" id="{E279EF73-A996-4EF8-BFBB-2D4AFB983F64}"/>
              </a:ext>
            </a:extLst>
          </p:cNvPr>
          <p:cNvSpPr/>
          <p:nvPr/>
        </p:nvSpPr>
        <p:spPr>
          <a:xfrm>
            <a:off x="4513411" y="392597"/>
            <a:ext cx="3416320" cy="662554"/>
          </a:xfrm>
          <a:prstGeom prst="rect">
            <a:avLst/>
          </a:prstGeom>
        </p:spPr>
        <p:txBody>
          <a:bodyPr wrap="none">
            <a:spAutoFit/>
          </a:bodyPr>
          <a:lstStyle/>
          <a:p>
            <a:pPr>
              <a:lnSpc>
                <a:spcPct val="150000"/>
              </a:lnSpc>
              <a:defRPr/>
            </a:pPr>
            <a:r>
              <a:rPr lang="zh-CN" altLang="en-US" sz="2800" b="1" dirty="0">
                <a:solidFill>
                  <a:srgbClr val="FF0000"/>
                </a:solidFill>
                <a:latin typeface="微软雅黑" pitchFamily="34" charset="-122"/>
                <a:ea typeface="微软雅黑" pitchFamily="34" charset="-122"/>
              </a:rPr>
              <a:t>不得委托生产的药品</a:t>
            </a:r>
            <a:endParaRPr lang="en-US" altLang="zh-CN" sz="2800" b="1" dirty="0">
              <a:solidFill>
                <a:srgbClr val="FF0000"/>
              </a:solidFill>
              <a:latin typeface="微软雅黑" pitchFamily="34" charset="-122"/>
              <a:ea typeface="微软雅黑" pitchFamily="34" charset="-122"/>
            </a:endParaRPr>
          </a:p>
        </p:txBody>
      </p:sp>
      <p:sp>
        <p:nvSpPr>
          <p:cNvPr id="5" name="矩形 4">
            <a:extLst>
              <a:ext uri="{FF2B5EF4-FFF2-40B4-BE49-F238E27FC236}">
                <a16:creationId xmlns="" xmlns:a16="http://schemas.microsoft.com/office/drawing/2014/main" id="{43149261-95CC-481A-904F-56E3231C96E4}"/>
              </a:ext>
            </a:extLst>
          </p:cNvPr>
          <p:cNvSpPr/>
          <p:nvPr/>
        </p:nvSpPr>
        <p:spPr>
          <a:xfrm>
            <a:off x="3001243" y="4677691"/>
            <a:ext cx="6955750" cy="581057"/>
          </a:xfrm>
          <a:prstGeom prst="rect">
            <a:avLst/>
          </a:prstGeom>
        </p:spPr>
        <p:txBody>
          <a:bodyPr wrap="none">
            <a:spAutoFit/>
          </a:bodyPr>
          <a:lstStyle/>
          <a:p>
            <a:pPr algn="ctr">
              <a:lnSpc>
                <a:spcPct val="150000"/>
              </a:lnSpc>
              <a:defRPr/>
            </a:pPr>
            <a:r>
              <a:rPr lang="zh-CN" altLang="en-US" sz="2400" b="1" dirty="0">
                <a:latin typeface="微软雅黑" pitchFamily="34" charset="-122"/>
                <a:ea typeface="微软雅黑" pitchFamily="34" charset="-122"/>
              </a:rPr>
              <a:t>但是，国务院药品监督管理部门另有规定的除外。</a:t>
            </a:r>
          </a:p>
        </p:txBody>
      </p:sp>
    </p:spTree>
    <p:extLst>
      <p:ext uri="{BB962C8B-B14F-4D97-AF65-F5344CB8AC3E}">
        <p14:creationId xmlns="" xmlns:p14="http://schemas.microsoft.com/office/powerpoint/2010/main" val="3734330395"/>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6" y="6497489"/>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1" name="矩形 10">
            <a:extLst>
              <a:ext uri="{FF2B5EF4-FFF2-40B4-BE49-F238E27FC236}">
                <a16:creationId xmlns="" xmlns:a16="http://schemas.microsoft.com/office/drawing/2014/main" id="{E4B5786B-FE4A-47D6-BE92-56D564B42BD7}"/>
              </a:ext>
            </a:extLst>
          </p:cNvPr>
          <p:cNvSpPr/>
          <p:nvPr/>
        </p:nvSpPr>
        <p:spPr>
          <a:xfrm>
            <a:off x="4486400" y="814342"/>
            <a:ext cx="3222363" cy="66376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 xmlns:a16="http://schemas.microsoft.com/office/drawing/2014/main" id="{600DAF7D-DDFC-4369-91E0-AE2D72373FBB}"/>
              </a:ext>
            </a:extLst>
          </p:cNvPr>
          <p:cNvSpPr/>
          <p:nvPr/>
        </p:nvSpPr>
        <p:spPr>
          <a:xfrm>
            <a:off x="1345059" y="1484503"/>
            <a:ext cx="9793088" cy="446477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 xmlns:a16="http://schemas.microsoft.com/office/drawing/2014/main" id="{24D04D5A-B122-4FE5-BE77-BC31AD48543B}"/>
              </a:ext>
            </a:extLst>
          </p:cNvPr>
          <p:cNvSpPr/>
          <p:nvPr/>
        </p:nvSpPr>
        <p:spPr>
          <a:xfrm>
            <a:off x="1417067" y="1556792"/>
            <a:ext cx="9604167" cy="4154984"/>
          </a:xfrm>
          <a:prstGeom prst="rect">
            <a:avLst/>
          </a:prstGeom>
        </p:spPr>
        <p:txBody>
          <a:bodyPr wrap="square">
            <a:spAutoFit/>
          </a:bodyPr>
          <a:lstStyle/>
          <a:p>
            <a:pPr>
              <a:defRPr/>
            </a:pPr>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药品上市许可持有人可以自行销售其取得药品注册证书的药品，也可以委托药品经营企业销售。</a:t>
            </a:r>
            <a:endParaRPr lang="en-US" altLang="zh-CN" sz="2400" b="1" dirty="0">
              <a:solidFill>
                <a:srgbClr val="0D6FB8"/>
              </a:solidFill>
              <a:latin typeface="微软雅黑" pitchFamily="34" charset="-122"/>
              <a:ea typeface="微软雅黑" pitchFamily="34" charset="-122"/>
            </a:endParaRPr>
          </a:p>
          <a:p>
            <a:pPr>
              <a:defRPr/>
            </a:pPr>
            <a:endParaRPr lang="en-US" altLang="zh-CN" sz="2400" b="1" dirty="0">
              <a:solidFill>
                <a:srgbClr val="0D6FB8"/>
              </a:solidFill>
              <a:latin typeface="微软雅黑" pitchFamily="34" charset="-122"/>
              <a:ea typeface="微软雅黑" pitchFamily="34" charset="-122"/>
            </a:endParaRPr>
          </a:p>
          <a:p>
            <a:pPr>
              <a:defRPr/>
            </a:pPr>
            <a:r>
              <a:rPr lang="en-US" altLang="zh-CN" sz="2400" b="1" dirty="0">
                <a:solidFill>
                  <a:srgbClr val="0D6FB8"/>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药品上市许可持有人</a:t>
            </a:r>
            <a:r>
              <a:rPr lang="zh-CN" altLang="en-US" sz="2400" b="1" dirty="0">
                <a:solidFill>
                  <a:srgbClr val="FF0000"/>
                </a:solidFill>
                <a:latin typeface="微软雅黑" pitchFamily="34" charset="-122"/>
                <a:ea typeface="微软雅黑" pitchFamily="34" charset="-122"/>
              </a:rPr>
              <a:t>从事药品零售活动的，应当取得药品经营许可证。</a:t>
            </a:r>
            <a:r>
              <a:rPr lang="zh-CN" altLang="en-US" sz="2400" b="1" dirty="0">
                <a:solidFill>
                  <a:srgbClr val="000000"/>
                </a:solidFill>
                <a:latin typeface="微软雅黑" pitchFamily="34" charset="-122"/>
                <a:ea typeface="微软雅黑" pitchFamily="34" charset="-122"/>
              </a:rPr>
              <a:t/>
            </a:r>
            <a:br>
              <a:rPr lang="zh-CN" altLang="en-US" sz="2400" b="1" dirty="0">
                <a:solidFill>
                  <a:srgbClr val="000000"/>
                </a:solidFill>
                <a:latin typeface="微软雅黑" pitchFamily="34" charset="-122"/>
                <a:ea typeface="微软雅黑" pitchFamily="34" charset="-122"/>
              </a:rPr>
            </a:br>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　药品上市许可持有人</a:t>
            </a:r>
            <a:r>
              <a:rPr lang="zh-CN" altLang="en-US" sz="2400" b="1" dirty="0">
                <a:latin typeface="微软雅黑" pitchFamily="34" charset="-122"/>
                <a:ea typeface="微软雅黑" pitchFamily="34" charset="-122"/>
              </a:rPr>
              <a:t>自行销售药品的</a:t>
            </a:r>
            <a:r>
              <a:rPr lang="zh-CN" altLang="en-US" sz="2400" b="1" dirty="0">
                <a:solidFill>
                  <a:srgbClr val="0D6FB8"/>
                </a:solidFill>
                <a:latin typeface="微软雅黑" pitchFamily="34" charset="-122"/>
                <a:ea typeface="微软雅黑" pitchFamily="34" charset="-122"/>
              </a:rPr>
              <a:t>，应当具备本法第五十二条规定的条件（人员，营业场所、设备、仓储设施和卫生环境，质量管理机构或者人员，保证药品质量的规章制度）；</a:t>
            </a:r>
            <a:endParaRPr lang="en-US" altLang="zh-CN" sz="2400" b="1" dirty="0">
              <a:solidFill>
                <a:srgbClr val="0D6FB8"/>
              </a:solidFill>
              <a:latin typeface="微软雅黑" pitchFamily="34" charset="-122"/>
              <a:ea typeface="微软雅黑" pitchFamily="34" charset="-122"/>
            </a:endParaRPr>
          </a:p>
          <a:p>
            <a:pPr>
              <a:defRPr/>
            </a:pPr>
            <a:r>
              <a:rPr lang="en-US" altLang="zh-CN" sz="2400" b="1" dirty="0">
                <a:solidFill>
                  <a:srgbClr val="000000"/>
                </a:solidFill>
                <a:latin typeface="微软雅黑" pitchFamily="34" charset="-122"/>
                <a:ea typeface="微软雅黑" pitchFamily="34" charset="-122"/>
              </a:rPr>
              <a:t>      </a:t>
            </a:r>
            <a:r>
              <a:rPr lang="zh-CN" altLang="en-US" sz="2400" b="1" dirty="0">
                <a:latin typeface="微软雅黑" pitchFamily="34" charset="-122"/>
                <a:ea typeface="微软雅黑" pitchFamily="34" charset="-122"/>
              </a:rPr>
              <a:t>委托销售的，</a:t>
            </a:r>
            <a:r>
              <a:rPr lang="zh-CN" altLang="en-US" sz="2400" b="1" dirty="0">
                <a:solidFill>
                  <a:srgbClr val="0D6FB8"/>
                </a:solidFill>
                <a:latin typeface="微软雅黑" pitchFamily="34" charset="-122"/>
                <a:ea typeface="微软雅黑" pitchFamily="34" charset="-122"/>
              </a:rPr>
              <a:t>应当委托</a:t>
            </a:r>
            <a:r>
              <a:rPr lang="zh-CN" altLang="en-US" sz="2400" b="1" dirty="0">
                <a:solidFill>
                  <a:srgbClr val="FF0000"/>
                </a:solidFill>
                <a:latin typeface="微软雅黑" pitchFamily="34" charset="-122"/>
                <a:ea typeface="微软雅黑" pitchFamily="34" charset="-122"/>
              </a:rPr>
              <a:t>符合条件</a:t>
            </a:r>
            <a:r>
              <a:rPr lang="zh-CN" altLang="en-US" sz="2400" b="1" dirty="0">
                <a:solidFill>
                  <a:srgbClr val="0D6FB8"/>
                </a:solidFill>
                <a:latin typeface="微软雅黑" pitchFamily="34" charset="-122"/>
                <a:ea typeface="微软雅黑" pitchFamily="34" charset="-122"/>
              </a:rPr>
              <a:t>的药品经营企业。</a:t>
            </a:r>
            <a:endParaRPr lang="en-US" altLang="zh-CN" sz="2400" b="1" dirty="0">
              <a:solidFill>
                <a:srgbClr val="0D6FB8"/>
              </a:solidFill>
              <a:latin typeface="微软雅黑" pitchFamily="34" charset="-122"/>
              <a:ea typeface="微软雅黑" pitchFamily="34" charset="-122"/>
            </a:endParaRPr>
          </a:p>
          <a:p>
            <a:pPr>
              <a:defRPr/>
            </a:pPr>
            <a:r>
              <a:rPr lang="en-US" altLang="zh-CN" sz="2400" b="1" dirty="0">
                <a:solidFill>
                  <a:srgbClr val="0D6FB8"/>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药品上市许可持有人和受托经营企业应当</a:t>
            </a:r>
            <a:r>
              <a:rPr lang="zh-CN" altLang="en-US" sz="2400" b="1" dirty="0">
                <a:solidFill>
                  <a:srgbClr val="FF0000"/>
                </a:solidFill>
                <a:latin typeface="微软雅黑" pitchFamily="34" charset="-122"/>
                <a:ea typeface="微软雅黑" pitchFamily="34" charset="-122"/>
              </a:rPr>
              <a:t>签订委托协议</a:t>
            </a:r>
            <a:r>
              <a:rPr lang="zh-CN" altLang="en-US" sz="2400" b="1" dirty="0">
                <a:solidFill>
                  <a:srgbClr val="0D6FB8"/>
                </a:solidFill>
                <a:latin typeface="微软雅黑" pitchFamily="34" charset="-122"/>
                <a:ea typeface="微软雅黑" pitchFamily="34" charset="-122"/>
              </a:rPr>
              <a:t>，并严格履行协议约定的义务。</a:t>
            </a:r>
          </a:p>
        </p:txBody>
      </p:sp>
      <p:sp>
        <p:nvSpPr>
          <p:cNvPr id="3" name="矩形 2">
            <a:extLst>
              <a:ext uri="{FF2B5EF4-FFF2-40B4-BE49-F238E27FC236}">
                <a16:creationId xmlns="" xmlns:a16="http://schemas.microsoft.com/office/drawing/2014/main" id="{CACFB3B9-906A-4AD6-B756-2032088CE09B}"/>
              </a:ext>
            </a:extLst>
          </p:cNvPr>
          <p:cNvSpPr/>
          <p:nvPr/>
        </p:nvSpPr>
        <p:spPr>
          <a:xfrm>
            <a:off x="4882344" y="915391"/>
            <a:ext cx="2430474" cy="461665"/>
          </a:xfrm>
          <a:prstGeom prst="rect">
            <a:avLst/>
          </a:prstGeom>
        </p:spPr>
        <p:txBody>
          <a:bodyPr wrap="none">
            <a:spAutoFit/>
          </a:bodyPr>
          <a:lstStyle/>
          <a:p>
            <a:r>
              <a:rPr lang="zh-CN" altLang="en-US" sz="2400" b="1" dirty="0">
                <a:solidFill>
                  <a:srgbClr val="2F5EB0"/>
                </a:solidFill>
                <a:latin typeface="微软雅黑" pitchFamily="34" charset="-122"/>
                <a:ea typeface="微软雅黑" pitchFamily="34" charset="-122"/>
              </a:rPr>
              <a:t>销售药品的规定 </a:t>
            </a:r>
          </a:p>
        </p:txBody>
      </p:sp>
      <p:sp>
        <p:nvSpPr>
          <p:cNvPr id="12" name="矩形 11">
            <a:extLst>
              <a:ext uri="{FF2B5EF4-FFF2-40B4-BE49-F238E27FC236}">
                <a16:creationId xmlns="" xmlns:a16="http://schemas.microsoft.com/office/drawing/2014/main" id="{665F067F-3D5C-4865-BB38-238EBB7B8565}"/>
              </a:ext>
            </a:extLst>
          </p:cNvPr>
          <p:cNvSpPr/>
          <p:nvPr/>
        </p:nvSpPr>
        <p:spPr>
          <a:xfrm>
            <a:off x="7312818" y="280881"/>
            <a:ext cx="1569660" cy="769441"/>
          </a:xfrm>
          <a:prstGeom prst="rect">
            <a:avLst/>
          </a:prstGeom>
          <a:solidFill>
            <a:schemeClr val="bg2"/>
          </a:solidFill>
        </p:spPr>
        <p:txBody>
          <a:bodyPr wrap="square" lIns="91440" tIns="45720" rIns="91440" bIns="45720">
            <a:spAutoFit/>
          </a:bodyPr>
          <a:lstStyle/>
          <a:p>
            <a:pPr algn="ctr"/>
            <a:r>
              <a:rPr lang="zh-CN" altLang="en-US" sz="4400" b="1" spc="50" dirty="0">
                <a:ln w="0"/>
                <a:solidFill>
                  <a:srgbClr val="FF0000"/>
                </a:solidFill>
                <a:effectLst>
                  <a:innerShdw blurRad="63500" dist="50800" dir="13500000">
                    <a:srgbClr val="000000">
                      <a:alpha val="50000"/>
                    </a:srgbClr>
                  </a:innerShdw>
                </a:effectLst>
              </a:rPr>
              <a:t>权利</a:t>
            </a:r>
          </a:p>
        </p:txBody>
      </p:sp>
    </p:spTree>
    <p:extLst>
      <p:ext uri="{BB962C8B-B14F-4D97-AF65-F5344CB8AC3E}">
        <p14:creationId xmlns="" xmlns:p14="http://schemas.microsoft.com/office/powerpoint/2010/main" val="102262150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1" name="矩形 10">
            <a:extLst>
              <a:ext uri="{FF2B5EF4-FFF2-40B4-BE49-F238E27FC236}">
                <a16:creationId xmlns="" xmlns:a16="http://schemas.microsoft.com/office/drawing/2014/main" id="{E4B5786B-FE4A-47D6-BE92-56D564B42BD7}"/>
              </a:ext>
            </a:extLst>
          </p:cNvPr>
          <p:cNvSpPr/>
          <p:nvPr/>
        </p:nvSpPr>
        <p:spPr>
          <a:xfrm>
            <a:off x="4441403" y="908720"/>
            <a:ext cx="3456384" cy="792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 xmlns:a16="http://schemas.microsoft.com/office/drawing/2014/main" id="{600DAF7D-DDFC-4369-91E0-AE2D72373FBB}"/>
              </a:ext>
            </a:extLst>
          </p:cNvPr>
          <p:cNvSpPr/>
          <p:nvPr/>
        </p:nvSpPr>
        <p:spPr>
          <a:xfrm>
            <a:off x="2269332" y="1700808"/>
            <a:ext cx="7800526" cy="403244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 xmlns:a16="http://schemas.microsoft.com/office/drawing/2014/main" id="{50128C1A-57A9-4C24-A47B-A836CD15D626}"/>
              </a:ext>
            </a:extLst>
          </p:cNvPr>
          <p:cNvSpPr/>
          <p:nvPr/>
        </p:nvSpPr>
        <p:spPr>
          <a:xfrm>
            <a:off x="4801443" y="1124744"/>
            <a:ext cx="3024336" cy="461665"/>
          </a:xfrm>
          <a:prstGeom prst="rect">
            <a:avLst/>
          </a:prstGeom>
        </p:spPr>
        <p:txBody>
          <a:bodyPr wrap="square">
            <a:spAutoFit/>
          </a:bodyPr>
          <a:lstStyle/>
          <a:p>
            <a:pPr>
              <a:defRPr/>
            </a:pPr>
            <a:r>
              <a:rPr lang="zh-CN" altLang="en-US" sz="2400" b="1" dirty="0">
                <a:solidFill>
                  <a:srgbClr val="0D6FB8"/>
                </a:solidFill>
                <a:latin typeface="微软雅黑" pitchFamily="34" charset="-122"/>
                <a:ea typeface="微软雅黑" pitchFamily="34" charset="-122"/>
              </a:rPr>
              <a:t>   允许许可转让</a:t>
            </a:r>
            <a:endParaRPr lang="en-US" altLang="zh-CN" sz="2400" b="1" dirty="0">
              <a:solidFill>
                <a:srgbClr val="0D6FB8"/>
              </a:solidFill>
              <a:latin typeface="微软雅黑" pitchFamily="34" charset="-122"/>
              <a:ea typeface="微软雅黑" pitchFamily="34" charset="-122"/>
            </a:endParaRPr>
          </a:p>
        </p:txBody>
      </p:sp>
      <p:sp>
        <p:nvSpPr>
          <p:cNvPr id="2" name="矩形 1">
            <a:extLst>
              <a:ext uri="{FF2B5EF4-FFF2-40B4-BE49-F238E27FC236}">
                <a16:creationId xmlns="" xmlns:a16="http://schemas.microsoft.com/office/drawing/2014/main" id="{760B3E70-1D18-4BD2-89B1-131901EB6F5D}"/>
              </a:ext>
            </a:extLst>
          </p:cNvPr>
          <p:cNvSpPr/>
          <p:nvPr/>
        </p:nvSpPr>
        <p:spPr>
          <a:xfrm>
            <a:off x="2641203" y="1996104"/>
            <a:ext cx="7296471" cy="3416320"/>
          </a:xfrm>
          <a:prstGeom prst="rect">
            <a:avLst/>
          </a:prstGeom>
        </p:spPr>
        <p:txBody>
          <a:bodyPr wrap="square">
            <a:spAutoFit/>
          </a:bodyPr>
          <a:lstStyle/>
          <a:p>
            <a:pPr>
              <a:lnSpc>
                <a:spcPct val="150000"/>
              </a:lnSpc>
              <a:defRPr/>
            </a:pPr>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经国务院药品监督管理部门批准，药品上市许可持有人</a:t>
            </a:r>
            <a:r>
              <a:rPr lang="zh-CN" altLang="en-US" sz="2400" b="1" dirty="0">
                <a:solidFill>
                  <a:srgbClr val="FF0000"/>
                </a:solidFill>
                <a:latin typeface="微软雅黑" pitchFamily="34" charset="-122"/>
                <a:ea typeface="微软雅黑" pitchFamily="34" charset="-122"/>
              </a:rPr>
              <a:t>可以转让药品上市许可</a:t>
            </a:r>
            <a:r>
              <a:rPr lang="zh-CN" altLang="en-US" sz="2400" b="1" dirty="0">
                <a:solidFill>
                  <a:srgbClr val="000000"/>
                </a:solidFill>
                <a:latin typeface="微软雅黑" pitchFamily="34" charset="-122"/>
                <a:ea typeface="微软雅黑" pitchFamily="34" charset="-122"/>
              </a:rPr>
              <a:t>。</a:t>
            </a:r>
            <a:endParaRPr lang="en-US" altLang="zh-CN" sz="2400" b="1" dirty="0">
              <a:solidFill>
                <a:srgbClr val="000000"/>
              </a:solidFill>
              <a:latin typeface="微软雅黑" pitchFamily="34" charset="-122"/>
              <a:ea typeface="微软雅黑" pitchFamily="34" charset="-122"/>
            </a:endParaRPr>
          </a:p>
          <a:p>
            <a:pPr>
              <a:lnSpc>
                <a:spcPct val="150000"/>
              </a:lnSpc>
              <a:defRPr/>
            </a:pPr>
            <a:endParaRPr lang="en-US" altLang="zh-CN" sz="2400" b="1" dirty="0">
              <a:solidFill>
                <a:srgbClr val="000000"/>
              </a:solidFill>
              <a:latin typeface="微软雅黑" pitchFamily="34" charset="-122"/>
              <a:ea typeface="微软雅黑" pitchFamily="34" charset="-122"/>
            </a:endParaRPr>
          </a:p>
          <a:p>
            <a:pPr>
              <a:lnSpc>
                <a:spcPct val="150000"/>
              </a:lnSpc>
              <a:defRPr/>
            </a:pPr>
            <a:r>
              <a:rPr lang="zh-CN" altLang="en-US" sz="2400" b="1" dirty="0">
                <a:solidFill>
                  <a:srgbClr val="000000"/>
                </a:solidFill>
                <a:latin typeface="微软雅黑" pitchFamily="34" charset="-122"/>
                <a:ea typeface="微软雅黑" pitchFamily="34" charset="-122"/>
              </a:rPr>
              <a:t>       </a:t>
            </a:r>
            <a:r>
              <a:rPr lang="zh-CN" altLang="en-US" sz="2400" b="1" dirty="0">
                <a:solidFill>
                  <a:srgbClr val="0D6FB8"/>
                </a:solidFill>
                <a:latin typeface="微软雅黑" pitchFamily="34" charset="-122"/>
                <a:ea typeface="微软雅黑" pitchFamily="34" charset="-122"/>
              </a:rPr>
              <a:t>受让方应当具备保障药品</a:t>
            </a:r>
            <a:r>
              <a:rPr lang="zh-CN" altLang="en-US" sz="2400" b="1" dirty="0">
                <a:solidFill>
                  <a:srgbClr val="FF0000"/>
                </a:solidFill>
                <a:latin typeface="微软雅黑" pitchFamily="34" charset="-122"/>
                <a:ea typeface="微软雅黑" pitchFamily="34" charset="-122"/>
              </a:rPr>
              <a:t>安全性、有效性</a:t>
            </a:r>
            <a:r>
              <a:rPr lang="zh-CN" altLang="en-US" sz="2400" b="1" dirty="0">
                <a:solidFill>
                  <a:srgbClr val="2F5EB0"/>
                </a:solidFill>
                <a:latin typeface="微软雅黑" pitchFamily="34" charset="-122"/>
                <a:ea typeface="微软雅黑" pitchFamily="34" charset="-122"/>
              </a:rPr>
              <a:t>和</a:t>
            </a:r>
            <a:r>
              <a:rPr lang="zh-CN" altLang="en-US" sz="2400" b="1" dirty="0">
                <a:solidFill>
                  <a:srgbClr val="FF0000"/>
                </a:solidFill>
                <a:latin typeface="微软雅黑" pitchFamily="34" charset="-122"/>
                <a:ea typeface="微软雅黑" pitchFamily="34" charset="-122"/>
              </a:rPr>
              <a:t>质量可控性</a:t>
            </a:r>
            <a:r>
              <a:rPr lang="zh-CN" altLang="en-US" sz="2400" b="1" dirty="0">
                <a:solidFill>
                  <a:srgbClr val="0D6FB8"/>
                </a:solidFill>
                <a:latin typeface="微软雅黑" pitchFamily="34" charset="-122"/>
                <a:ea typeface="微软雅黑" pitchFamily="34" charset="-122"/>
              </a:rPr>
              <a:t>的</a:t>
            </a:r>
            <a:r>
              <a:rPr lang="zh-CN" altLang="en-US" sz="2400" b="1" dirty="0">
                <a:latin typeface="微软雅黑" pitchFamily="34" charset="-122"/>
                <a:ea typeface="微软雅黑" pitchFamily="34" charset="-122"/>
              </a:rPr>
              <a:t>质量管理、风险防控和责任赔偿</a:t>
            </a:r>
            <a:r>
              <a:rPr lang="zh-CN" altLang="en-US" sz="2400" b="1" dirty="0">
                <a:solidFill>
                  <a:srgbClr val="0D6FB8"/>
                </a:solidFill>
                <a:latin typeface="微软雅黑" pitchFamily="34" charset="-122"/>
                <a:ea typeface="微软雅黑" pitchFamily="34" charset="-122"/>
              </a:rPr>
              <a:t>等能力，履行药品上市许可持有人义务</a:t>
            </a:r>
            <a:r>
              <a:rPr lang="zh-CN" altLang="en-US" sz="2400" b="1" dirty="0" smtClean="0">
                <a:solidFill>
                  <a:srgbClr val="0D6FB8"/>
                </a:solidFill>
                <a:latin typeface="微软雅黑" pitchFamily="34" charset="-122"/>
                <a:ea typeface="微软雅黑" pitchFamily="34" charset="-122"/>
              </a:rPr>
              <a:t>。（第四十条）</a:t>
            </a:r>
            <a:endParaRPr lang="zh-CN" altLang="en-US" sz="2400" b="1" dirty="0">
              <a:solidFill>
                <a:srgbClr val="0D6FB8"/>
              </a:solidFill>
              <a:latin typeface="微软雅黑" pitchFamily="34" charset="-122"/>
              <a:ea typeface="微软雅黑" pitchFamily="34" charset="-122"/>
            </a:endParaRPr>
          </a:p>
        </p:txBody>
      </p:sp>
      <p:sp>
        <p:nvSpPr>
          <p:cNvPr id="12" name="矩形 11">
            <a:extLst>
              <a:ext uri="{FF2B5EF4-FFF2-40B4-BE49-F238E27FC236}">
                <a16:creationId xmlns="" xmlns:a16="http://schemas.microsoft.com/office/drawing/2014/main" id="{BF09769D-94DC-4321-8D22-E9DF52F34D45}"/>
              </a:ext>
            </a:extLst>
          </p:cNvPr>
          <p:cNvSpPr/>
          <p:nvPr/>
        </p:nvSpPr>
        <p:spPr>
          <a:xfrm>
            <a:off x="7112957" y="504929"/>
            <a:ext cx="1569660" cy="769441"/>
          </a:xfrm>
          <a:prstGeom prst="rect">
            <a:avLst/>
          </a:prstGeom>
          <a:solidFill>
            <a:schemeClr val="bg2"/>
          </a:solidFill>
        </p:spPr>
        <p:txBody>
          <a:bodyPr wrap="square" lIns="91440" tIns="45720" rIns="91440" bIns="45720">
            <a:spAutoFit/>
          </a:bodyPr>
          <a:lstStyle/>
          <a:p>
            <a:pPr algn="ctr"/>
            <a:r>
              <a:rPr lang="zh-CN" altLang="en-US" sz="4400" b="1" spc="50" dirty="0">
                <a:ln w="0"/>
                <a:solidFill>
                  <a:srgbClr val="FF0000"/>
                </a:solidFill>
                <a:effectLst>
                  <a:innerShdw blurRad="63500" dist="50800" dir="13500000">
                    <a:srgbClr val="000000">
                      <a:alpha val="50000"/>
                    </a:srgbClr>
                  </a:innerShdw>
                </a:effectLst>
              </a:rPr>
              <a:t>权利</a:t>
            </a:r>
          </a:p>
        </p:txBody>
      </p:sp>
    </p:spTree>
    <p:extLst>
      <p:ext uri="{BB962C8B-B14F-4D97-AF65-F5344CB8AC3E}">
        <p14:creationId xmlns="" xmlns:p14="http://schemas.microsoft.com/office/powerpoint/2010/main" val="2449551330"/>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Rectangle 1"/>
          <p:cNvSpPr>
            <a:spLocks noChangeArrowheads="1"/>
          </p:cNvSpPr>
          <p:nvPr/>
        </p:nvSpPr>
        <p:spPr bwMode="auto">
          <a:xfrm>
            <a:off x="1345059" y="1474226"/>
            <a:ext cx="10009112" cy="34409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fontAlgn="t">
              <a:spcBef>
                <a:spcPct val="0"/>
              </a:spcBef>
              <a:spcAft>
                <a:spcPct val="0"/>
              </a:spcAft>
            </a:pPr>
            <a:r>
              <a:rPr lang="zh-CN" altLang="en-US" sz="3200" b="1" spc="50" dirty="0" smtClean="0">
                <a:ln w="0"/>
                <a:solidFill>
                  <a:srgbClr val="FF0000"/>
                </a:solidFill>
                <a:effectLst>
                  <a:innerShdw blurRad="63500" dist="50800" dir="13500000">
                    <a:srgbClr val="000000">
                      <a:alpha val="50000"/>
                    </a:srgbClr>
                  </a:innerShdw>
                </a:effectLst>
                <a:latin typeface="微软雅黑" pitchFamily="34" charset="-122"/>
                <a:ea typeface="微软雅黑" pitchFamily="34" charset="-122"/>
              </a:rPr>
              <a:t>      义务    </a:t>
            </a:r>
            <a:r>
              <a:rPr lang="zh-CN" altLang="zh-CN" sz="3200" b="1" dirty="0" smtClean="0">
                <a:latin typeface="微软雅黑" pitchFamily="34" charset="-122"/>
                <a:ea typeface="微软雅黑" pitchFamily="34" charset="-122"/>
              </a:rPr>
              <a:t>药品上市许可持有人</a:t>
            </a:r>
            <a:r>
              <a:rPr lang="zh-CN" altLang="zh-CN" sz="3200" b="1" dirty="0" smtClean="0">
                <a:solidFill>
                  <a:srgbClr val="0070C0"/>
                </a:solidFill>
                <a:latin typeface="微软雅黑" pitchFamily="34" charset="-122"/>
                <a:ea typeface="微软雅黑" pitchFamily="34" charset="-122"/>
              </a:rPr>
              <a:t>应当制定药品上市后风险管理计划，主动开展药品上市后研究，开展药品上市后不良反应监测，</a:t>
            </a:r>
            <a:r>
              <a:rPr lang="zh-CN" altLang="en-US" sz="3200" b="1" dirty="0" smtClean="0">
                <a:solidFill>
                  <a:srgbClr val="0070C0"/>
                </a:solidFill>
                <a:latin typeface="微软雅黑" pitchFamily="34" charset="-122"/>
                <a:ea typeface="微软雅黑" pitchFamily="34" charset="-122"/>
              </a:rPr>
              <a:t>及时报告疑似不良反应，对问题药品及时召回。</a:t>
            </a:r>
            <a:r>
              <a:rPr lang="en-US" altLang="zh-CN" sz="3200" b="1" dirty="0" smtClean="0">
                <a:solidFill>
                  <a:srgbClr val="0070C0"/>
                </a:solidFill>
                <a:latin typeface="微软雅黑" pitchFamily="34" charset="-122"/>
                <a:ea typeface="微软雅黑" pitchFamily="34" charset="-122"/>
              </a:rPr>
              <a:t/>
            </a:r>
            <a:br>
              <a:rPr lang="en-US" altLang="zh-CN" sz="3200" b="1" dirty="0" smtClean="0">
                <a:solidFill>
                  <a:srgbClr val="0070C0"/>
                </a:solidFill>
                <a:latin typeface="微软雅黑" pitchFamily="34" charset="-122"/>
                <a:ea typeface="微软雅黑" pitchFamily="34" charset="-122"/>
              </a:rPr>
            </a:br>
            <a:endParaRPr lang="zh-CN" altLang="en-US" sz="3200" b="1" spc="50" dirty="0" smtClean="0">
              <a:ln w="0"/>
              <a:solidFill>
                <a:srgbClr val="0070C0"/>
              </a:solidFill>
              <a:effectLst>
                <a:innerShdw blurRad="63500" dist="50800" dir="13500000">
                  <a:srgbClr val="000000">
                    <a:alpha val="50000"/>
                  </a:srgbClr>
                </a:innerShdw>
              </a:effectLst>
              <a:latin typeface="微软雅黑" pitchFamily="34" charset="-122"/>
              <a:ea typeface="微软雅黑" pitchFamily="34" charset="-122"/>
            </a:endParaRPr>
          </a:p>
          <a:p>
            <a:pPr lvl="0" fontAlgn="t">
              <a:lnSpc>
                <a:spcPct val="120000"/>
              </a:lnSpc>
              <a:spcBef>
                <a:spcPct val="0"/>
              </a:spcBef>
              <a:spcAft>
                <a:spcPct val="0"/>
              </a:spcAft>
            </a:pPr>
            <a:endParaRPr kumimoji="0" lang="zh-CN" altLang="en-US"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13" name="文本框 12">
            <a:extLst>
              <a:ext uri="{FF2B5EF4-FFF2-40B4-BE49-F238E27FC236}">
                <a16:creationId xmlns="" xmlns:a16="http://schemas.microsoft.com/office/drawing/2014/main" id="{454EA736-D4EF-49C3-83D7-C0362496DC41}"/>
              </a:ext>
            </a:extLst>
          </p:cNvPr>
          <p:cNvSpPr txBox="1"/>
          <p:nvPr/>
        </p:nvSpPr>
        <p:spPr>
          <a:xfrm>
            <a:off x="2713211" y="1556792"/>
            <a:ext cx="2664296" cy="461665"/>
          </a:xfrm>
          <a:prstGeom prst="rect">
            <a:avLst/>
          </a:prstGeom>
          <a:solidFill>
            <a:schemeClr val="accent2">
              <a:lumMod val="20000"/>
              <a:lumOff val="80000"/>
            </a:schemeClr>
          </a:solidFill>
        </p:spPr>
        <p:txBody>
          <a:bodyPr wrap="square" rtlCol="0">
            <a:spAutoFit/>
          </a:bodyPr>
          <a:lstStyle/>
          <a:p>
            <a:endParaRPr lang="zh-CN" altLang="en-US" sz="2400" b="1" dirty="0">
              <a:latin typeface="微软雅黑" panose="020B0503020204020204" pitchFamily="34" charset="-122"/>
              <a:ea typeface="微软雅黑" panose="020B0503020204020204" pitchFamily="34" charset="-122"/>
            </a:endParaRPr>
          </a:p>
        </p:txBody>
      </p:sp>
      <p:sp>
        <p:nvSpPr>
          <p:cNvPr id="15" name="矩形 14">
            <a:extLst>
              <a:ext uri="{FF2B5EF4-FFF2-40B4-BE49-F238E27FC236}">
                <a16:creationId xmlns="" xmlns:a16="http://schemas.microsoft.com/office/drawing/2014/main" id="{50128C1A-57A9-4C24-A47B-A836CD15D626}"/>
              </a:ext>
            </a:extLst>
          </p:cNvPr>
          <p:cNvSpPr/>
          <p:nvPr/>
        </p:nvSpPr>
        <p:spPr>
          <a:xfrm>
            <a:off x="2748917" y="4741210"/>
            <a:ext cx="2664296" cy="461665"/>
          </a:xfrm>
          <a:prstGeom prst="rect">
            <a:avLst/>
          </a:prstGeom>
          <a:solidFill>
            <a:schemeClr val="accent2">
              <a:lumMod val="20000"/>
              <a:lumOff val="80000"/>
            </a:schemeClr>
          </a:solidFill>
        </p:spPr>
        <p:txBody>
          <a:bodyPr wrap="square">
            <a:spAutoFit/>
          </a:bodyPr>
          <a:lstStyle/>
          <a:p>
            <a:pPr>
              <a:defRPr/>
            </a:pPr>
            <a:endParaRPr lang="en-US" altLang="zh-CN" sz="2400" b="1" dirty="0">
              <a:latin typeface="微软雅黑" panose="020B0503020204020204" pitchFamily="34" charset="-122"/>
              <a:ea typeface="微软雅黑" panose="020B0503020204020204" pitchFamily="34" charset="-122"/>
            </a:endParaRPr>
          </a:p>
        </p:txBody>
      </p:sp>
      <p:sp>
        <p:nvSpPr>
          <p:cNvPr id="3" name="矩形 2">
            <a:extLst>
              <a:ext uri="{FF2B5EF4-FFF2-40B4-BE49-F238E27FC236}">
                <a16:creationId xmlns="" xmlns:a16="http://schemas.microsoft.com/office/drawing/2014/main" id="{732CEB51-F375-4159-9341-7F81BA2F6B36}"/>
              </a:ext>
            </a:extLst>
          </p:cNvPr>
          <p:cNvSpPr/>
          <p:nvPr/>
        </p:nvSpPr>
        <p:spPr>
          <a:xfrm>
            <a:off x="1561083" y="908720"/>
            <a:ext cx="9793088" cy="1887889"/>
          </a:xfrm>
          <a:prstGeom prst="rect">
            <a:avLst/>
          </a:prstGeom>
        </p:spPr>
        <p:txBody>
          <a:bodyPr wrap="square">
            <a:spAutoFit/>
          </a:bodyPr>
          <a:lstStyle/>
          <a:p>
            <a:pPr>
              <a:defRPr/>
            </a:pPr>
            <a:r>
              <a:rPr lang="zh-CN" altLang="en-US" sz="2400" b="1" dirty="0" smtClean="0">
                <a:latin typeface="微软雅黑" panose="020B0503020204020204" pitchFamily="34" charset="-122"/>
                <a:ea typeface="微软雅黑" panose="020B0503020204020204" pitchFamily="34" charset="-122"/>
              </a:rPr>
              <a:t>        </a:t>
            </a:r>
            <a:r>
              <a:rPr lang="zh-CN" altLang="en-US" sz="2800" b="1" dirty="0" smtClean="0">
                <a:latin typeface="微软雅黑" panose="020B0503020204020204" pitchFamily="34" charset="-122"/>
                <a:ea typeface="微软雅黑" panose="020B0503020204020204" pitchFamily="34" charset="-122"/>
              </a:rPr>
              <a:t>实施药品追溯制度</a:t>
            </a:r>
          </a:p>
          <a:p>
            <a:pPr>
              <a:defRPr/>
            </a:pPr>
            <a:r>
              <a:rPr lang="zh-CN" altLang="en-US" sz="2800" b="1" dirty="0" smtClean="0">
                <a:solidFill>
                  <a:srgbClr val="000000"/>
                </a:solidFill>
                <a:latin typeface="微软雅黑" pitchFamily="34" charset="-122"/>
                <a:ea typeface="微软雅黑" pitchFamily="34" charset="-122"/>
              </a:rPr>
              <a:t>       </a:t>
            </a:r>
            <a:r>
              <a:rPr lang="zh-CN" altLang="en-US" sz="2800" b="1" dirty="0">
                <a:solidFill>
                  <a:srgbClr val="0D6FB8"/>
                </a:solidFill>
                <a:latin typeface="微软雅黑" pitchFamily="34" charset="-122"/>
                <a:ea typeface="微软雅黑" pitchFamily="34" charset="-122"/>
              </a:rPr>
              <a:t>药品上市许可持有人、药品生产企业、药品经营企业和医疗机构应当建立并实施药品追溯制度，</a:t>
            </a:r>
            <a:r>
              <a:rPr lang="zh-CN" altLang="en-US" sz="2800" b="1" dirty="0">
                <a:solidFill>
                  <a:srgbClr val="FF0000"/>
                </a:solidFill>
                <a:latin typeface="微软雅黑" pitchFamily="34" charset="-122"/>
                <a:ea typeface="微软雅黑" pitchFamily="34" charset="-122"/>
              </a:rPr>
              <a:t>按照规定提供追溯信息</a:t>
            </a:r>
            <a:r>
              <a:rPr lang="zh-CN" altLang="en-US" sz="2800" b="1" dirty="0">
                <a:solidFill>
                  <a:srgbClr val="0D6FB8"/>
                </a:solidFill>
                <a:latin typeface="微软雅黑" pitchFamily="34" charset="-122"/>
                <a:ea typeface="微软雅黑" pitchFamily="34" charset="-122"/>
              </a:rPr>
              <a:t>，保证药品可追溯</a:t>
            </a:r>
            <a:r>
              <a:rPr lang="zh-CN" altLang="en-US" sz="2800" b="1" dirty="0" smtClean="0">
                <a:solidFill>
                  <a:srgbClr val="0D6FB8"/>
                </a:solidFill>
                <a:latin typeface="微软雅黑" pitchFamily="34" charset="-122"/>
                <a:ea typeface="微软雅黑" pitchFamily="34" charset="-122"/>
              </a:rPr>
              <a:t>。（第三十六条）</a:t>
            </a:r>
            <a:endParaRPr lang="en-US" altLang="zh-CN" sz="2800" b="1" dirty="0">
              <a:solidFill>
                <a:srgbClr val="0D6FB8"/>
              </a:solidFill>
              <a:latin typeface="微软雅黑" pitchFamily="34" charset="-122"/>
              <a:ea typeface="微软雅黑" pitchFamily="34" charset="-122"/>
            </a:endParaRPr>
          </a:p>
        </p:txBody>
      </p:sp>
      <p:sp>
        <p:nvSpPr>
          <p:cNvPr id="4" name="矩形 3">
            <a:extLst>
              <a:ext uri="{FF2B5EF4-FFF2-40B4-BE49-F238E27FC236}">
                <a16:creationId xmlns="" xmlns:a16="http://schemas.microsoft.com/office/drawing/2014/main" id="{02684FFA-A3F7-4C47-BEBA-9A8064C7F49F}"/>
              </a:ext>
            </a:extLst>
          </p:cNvPr>
          <p:cNvSpPr/>
          <p:nvPr/>
        </p:nvSpPr>
        <p:spPr>
          <a:xfrm>
            <a:off x="1633091" y="3284984"/>
            <a:ext cx="9561253" cy="2677656"/>
          </a:xfrm>
          <a:prstGeom prst="rect">
            <a:avLst/>
          </a:prstGeom>
        </p:spPr>
        <p:txBody>
          <a:bodyPr wrap="square">
            <a:spAutoFit/>
          </a:bodyPr>
          <a:lstStyle/>
          <a:p>
            <a:r>
              <a:rPr lang="zh-CN" altLang="en-US" sz="2800" b="1" dirty="0" smtClean="0">
                <a:latin typeface="微软雅黑" panose="020B0503020204020204" pitchFamily="34" charset="-122"/>
                <a:ea typeface="微软雅黑" panose="020B0503020204020204" pitchFamily="34" charset="-122"/>
              </a:rPr>
              <a:t>        建立年度报告制度   </a:t>
            </a:r>
            <a:endParaRPr lang="en-US" altLang="zh-CN" sz="2800" b="1" dirty="0" smtClean="0">
              <a:latin typeface="微软雅黑" panose="020B0503020204020204" pitchFamily="34" charset="-122"/>
              <a:ea typeface="微软雅黑" panose="020B0503020204020204" pitchFamily="34" charset="-122"/>
            </a:endParaRPr>
          </a:p>
          <a:p>
            <a:r>
              <a:rPr lang="zh-CN" altLang="en-US" sz="2800" b="1" dirty="0" smtClean="0">
                <a:solidFill>
                  <a:srgbClr val="0D6FB8"/>
                </a:solidFill>
                <a:latin typeface="微软雅黑" pitchFamily="34" charset="-122"/>
                <a:ea typeface="微软雅黑" pitchFamily="34" charset="-122"/>
              </a:rPr>
              <a:t>        药品上市许可持有人应当建立年度报告</a:t>
            </a:r>
            <a:r>
              <a:rPr lang="zh-CN" altLang="en-US" sz="2800" b="1" dirty="0">
                <a:solidFill>
                  <a:srgbClr val="0D6FB8"/>
                </a:solidFill>
                <a:latin typeface="微软雅黑" pitchFamily="34" charset="-122"/>
                <a:ea typeface="微软雅黑" pitchFamily="34" charset="-122"/>
              </a:rPr>
              <a:t>制度，每年将药品</a:t>
            </a:r>
            <a:r>
              <a:rPr lang="zh-CN" altLang="en-US" sz="2800" b="1" dirty="0">
                <a:solidFill>
                  <a:srgbClr val="FF0000"/>
                </a:solidFill>
                <a:latin typeface="微软雅黑" pitchFamily="34" charset="-122"/>
                <a:ea typeface="微软雅黑" pitchFamily="34" charset="-122"/>
              </a:rPr>
              <a:t>生产销售、上市后研究、风险管理等情况</a:t>
            </a:r>
            <a:r>
              <a:rPr lang="zh-CN" altLang="en-US" sz="2800" b="1" dirty="0">
                <a:solidFill>
                  <a:srgbClr val="0D6FB8"/>
                </a:solidFill>
                <a:latin typeface="微软雅黑" pitchFamily="34" charset="-122"/>
                <a:ea typeface="微软雅黑" pitchFamily="34" charset="-122"/>
              </a:rPr>
              <a:t>按照规定向省、自治区、直辖市人民政府药品监督管理部门报告</a:t>
            </a:r>
            <a:r>
              <a:rPr lang="zh-CN" altLang="en-US" sz="2800" b="1" dirty="0" smtClean="0">
                <a:solidFill>
                  <a:srgbClr val="0D6FB8"/>
                </a:solidFill>
                <a:latin typeface="微软雅黑" pitchFamily="34" charset="-122"/>
                <a:ea typeface="微软雅黑" pitchFamily="34" charset="-122"/>
              </a:rPr>
              <a:t>。 （第三十七条） </a:t>
            </a:r>
            <a:r>
              <a:rPr lang="zh-CN" altLang="en-US" sz="2800" b="1" dirty="0">
                <a:solidFill>
                  <a:srgbClr val="0D6FB8"/>
                </a:solidFill>
                <a:latin typeface="微软雅黑" pitchFamily="34" charset="-122"/>
                <a:ea typeface="微软雅黑" pitchFamily="34" charset="-122"/>
              </a:rPr>
              <a:t/>
            </a:r>
            <a:br>
              <a:rPr lang="zh-CN" altLang="en-US" sz="2800" b="1" dirty="0">
                <a:solidFill>
                  <a:srgbClr val="0D6FB8"/>
                </a:solidFill>
                <a:latin typeface="微软雅黑" pitchFamily="34" charset="-122"/>
                <a:ea typeface="微软雅黑" pitchFamily="34" charset="-122"/>
              </a:rPr>
            </a:br>
            <a:endParaRPr lang="zh-CN" altLang="en-US" sz="2800" b="1" dirty="0">
              <a:solidFill>
                <a:srgbClr val="0D6FB8"/>
              </a:solidFill>
              <a:latin typeface="微软雅黑" pitchFamily="34" charset="-122"/>
              <a:ea typeface="微软雅黑" pitchFamily="34" charset="-122"/>
            </a:endParaRPr>
          </a:p>
        </p:txBody>
      </p:sp>
    </p:spTree>
    <p:extLst>
      <p:ext uri="{BB962C8B-B14F-4D97-AF65-F5344CB8AC3E}">
        <p14:creationId xmlns="" xmlns:p14="http://schemas.microsoft.com/office/powerpoint/2010/main" val="4126189347"/>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1"/>
          <p:cNvSpPr>
            <a:spLocks noChangeArrowheads="1"/>
          </p:cNvSpPr>
          <p:nvPr/>
        </p:nvSpPr>
        <p:spPr bwMode="auto">
          <a:xfrm>
            <a:off x="768995" y="733686"/>
            <a:ext cx="10945216"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                       </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药品上市许可持有人制度</a:t>
            </a:r>
            <a:r>
              <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要点小结</a:t>
            </a:r>
            <a:endPar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a:p>
            <a:pPr eaLnBrk="0" fontAlgn="base" hangingPunct="0">
              <a:spcBef>
                <a:spcPct val="0"/>
              </a:spcBef>
              <a:spcAft>
                <a:spcPct val="0"/>
              </a:spcAft>
            </a:pPr>
            <a:r>
              <a:rPr kumimoji="0" lang="en-US" altLang="zh-CN" sz="26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       1.</a:t>
            </a:r>
            <a:r>
              <a:rPr kumimoji="0" lang="zh-CN" sz="26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持有人资格放宽。</a:t>
            </a:r>
            <a:r>
              <a:rPr kumimoji="0" lang="zh-CN" sz="26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新</a:t>
            </a:r>
            <a:r>
              <a:rPr kumimoji="0" lang="zh-CN" altLang="en-US" sz="26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版</a:t>
            </a:r>
            <a:r>
              <a:rPr kumimoji="0" lang="zh-CN" altLang="zh-CN" sz="26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a:t>
            </a:r>
            <a:r>
              <a:rPr kumimoji="0" lang="zh-CN" sz="26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药品管理法</a:t>
            </a:r>
            <a:r>
              <a:rPr kumimoji="0" lang="zh-CN" altLang="zh-CN" sz="26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a:t>
            </a:r>
            <a:r>
              <a:rPr kumimoji="0" lang="zh-CN" sz="26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明确，药品上市许可持有人是指取得药品注册证书的企业或者药品研制机构等。</a:t>
            </a:r>
            <a:r>
              <a:rPr kumimoji="0" lang="zh-CN" sz="26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取消了药品注册证书与药品生产许可证的捆绑。</a:t>
            </a:r>
            <a:r>
              <a:rPr kumimoji="0" lang="zh-CN" sz="26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对于境外的上市许可持有人，要指定中国境内的企业法人履行持有人义务，承担连带责任。</a:t>
            </a:r>
            <a:endParaRPr kumimoji="0" lang="en-US" altLang="zh-CN" sz="26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eaLnBrk="0" fontAlgn="base" hangingPunct="0">
              <a:spcBef>
                <a:spcPct val="0"/>
              </a:spcBef>
              <a:spcAft>
                <a:spcPct val="0"/>
              </a:spcAft>
            </a:pPr>
            <a:r>
              <a:rPr lang="en-US" altLang="zh-CN" sz="2600" b="1" dirty="0" smtClean="0">
                <a:solidFill>
                  <a:srgbClr val="0070C0"/>
                </a:solidFill>
                <a:latin typeface="微软雅黑" pitchFamily="34" charset="-122"/>
                <a:ea typeface="微软雅黑" pitchFamily="34" charset="-122"/>
                <a:cs typeface="宋体" pitchFamily="2" charset="-122"/>
              </a:rPr>
              <a:t>     2.</a:t>
            </a:r>
            <a:r>
              <a:rPr lang="zh-CN" altLang="zh-CN" sz="2600" b="1" dirty="0" smtClean="0">
                <a:solidFill>
                  <a:srgbClr val="0070C0"/>
                </a:solidFill>
                <a:latin typeface="微软雅黑" pitchFamily="34" charset="-122"/>
                <a:ea typeface="微软雅黑" pitchFamily="34" charset="-122"/>
                <a:cs typeface="宋体" pitchFamily="2" charset="-122"/>
              </a:rPr>
              <a:t>明确了持有人能力要求。</a:t>
            </a:r>
            <a:r>
              <a:rPr lang="zh-CN" altLang="zh-CN" sz="2600" b="1" dirty="0" smtClean="0">
                <a:latin typeface="微软雅黑" pitchFamily="34" charset="-122"/>
                <a:ea typeface="微软雅黑" pitchFamily="34" charset="-122"/>
                <a:cs typeface="宋体" pitchFamily="2" charset="-122"/>
              </a:rPr>
              <a:t>要具备</a:t>
            </a:r>
            <a:r>
              <a:rPr lang="zh-CN" altLang="zh-CN" sz="2600" b="1" dirty="0" smtClean="0">
                <a:solidFill>
                  <a:srgbClr val="FF0000"/>
                </a:solidFill>
                <a:latin typeface="微软雅黑" pitchFamily="34" charset="-122"/>
                <a:ea typeface="微软雅黑" pitchFamily="34" charset="-122"/>
                <a:cs typeface="宋体" pitchFamily="2" charset="-122"/>
              </a:rPr>
              <a:t>质量管理、风险防控能力</a:t>
            </a:r>
            <a:r>
              <a:rPr lang="zh-CN" altLang="en-US" sz="2600" b="1" dirty="0" smtClean="0">
                <a:solidFill>
                  <a:srgbClr val="FF0000"/>
                </a:solidFill>
                <a:latin typeface="微软雅黑" pitchFamily="34" charset="-122"/>
                <a:ea typeface="微软雅黑" pitchFamily="34" charset="-122"/>
                <a:cs typeface="宋体" pitchFamily="2" charset="-122"/>
              </a:rPr>
              <a:t>、</a:t>
            </a:r>
            <a:r>
              <a:rPr lang="zh-CN" altLang="zh-CN" sz="2600" b="1" dirty="0" smtClean="0">
                <a:solidFill>
                  <a:srgbClr val="FF0000"/>
                </a:solidFill>
                <a:latin typeface="微软雅黑" pitchFamily="34" charset="-122"/>
                <a:ea typeface="微软雅黑" pitchFamily="34" charset="-122"/>
                <a:cs typeface="宋体" pitchFamily="2" charset="-122"/>
              </a:rPr>
              <a:t>赔偿能力</a:t>
            </a:r>
            <a:r>
              <a:rPr lang="en-US" altLang="zh-CN" sz="2600" b="1" dirty="0" smtClean="0">
                <a:solidFill>
                  <a:srgbClr val="FF0000"/>
                </a:solidFill>
                <a:latin typeface="微软雅黑" pitchFamily="34" charset="-122"/>
                <a:ea typeface="微软雅黑" pitchFamily="34" charset="-122"/>
                <a:cs typeface="宋体" pitchFamily="2" charset="-122"/>
              </a:rPr>
              <a:t>  </a:t>
            </a:r>
            <a:r>
              <a:rPr lang="zh-CN" altLang="en-US" sz="2600" b="1" dirty="0" smtClean="0">
                <a:solidFill>
                  <a:srgbClr val="FF0000"/>
                </a:solidFill>
                <a:latin typeface="微软雅黑" pitchFamily="34" charset="-122"/>
                <a:ea typeface="微软雅黑" pitchFamily="34" charset="-122"/>
                <a:cs typeface="宋体" pitchFamily="2" charset="-122"/>
              </a:rPr>
              <a:t>  </a:t>
            </a:r>
            <a:endParaRPr lang="en-US" altLang="zh-CN" sz="2600" b="1" dirty="0" smtClean="0">
              <a:solidFill>
                <a:srgbClr val="FF0000"/>
              </a:solidFill>
              <a:latin typeface="微软雅黑" pitchFamily="34" charset="-122"/>
              <a:ea typeface="微软雅黑" pitchFamily="34" charset="-122"/>
              <a:cs typeface="宋体" pitchFamily="2" charset="-122"/>
            </a:endParaRPr>
          </a:p>
          <a:p>
            <a:pPr eaLnBrk="0" fontAlgn="base" hangingPunct="0">
              <a:spcBef>
                <a:spcPct val="0"/>
              </a:spcBef>
              <a:spcAft>
                <a:spcPct val="0"/>
              </a:spcAft>
            </a:pPr>
            <a:r>
              <a:rPr lang="en-US" altLang="zh-CN" sz="2600" b="1" dirty="0" smtClean="0">
                <a:solidFill>
                  <a:srgbClr val="FF0000"/>
                </a:solidFill>
                <a:latin typeface="微软雅黑" pitchFamily="34" charset="-122"/>
                <a:ea typeface="微软雅黑" pitchFamily="34" charset="-122"/>
                <a:cs typeface="宋体" pitchFamily="2" charset="-122"/>
              </a:rPr>
              <a:t>     </a:t>
            </a:r>
            <a:r>
              <a:rPr lang="zh-CN" altLang="en-US" sz="2800" b="1" dirty="0" smtClean="0">
                <a:solidFill>
                  <a:srgbClr val="FF0000"/>
                </a:solidFill>
                <a:latin typeface="微软雅黑" pitchFamily="34" charset="-122"/>
                <a:ea typeface="微软雅黑" pitchFamily="34" charset="-122"/>
                <a:cs typeface="宋体" pitchFamily="2" charset="-122"/>
              </a:rPr>
              <a:t>①</a:t>
            </a:r>
            <a:r>
              <a:rPr lang="zh-CN" altLang="zh-CN" sz="2400" b="1" dirty="0" smtClean="0">
                <a:solidFill>
                  <a:srgbClr val="FF0000"/>
                </a:solidFill>
                <a:latin typeface="微软雅黑" pitchFamily="34" charset="-122"/>
                <a:ea typeface="微软雅黑" pitchFamily="34" charset="-122"/>
                <a:cs typeface="宋体" pitchFamily="2" charset="-122"/>
              </a:rPr>
              <a:t>在研制、生产、流通环节，</a:t>
            </a:r>
            <a:r>
              <a:rPr lang="zh-CN" altLang="zh-CN" sz="2400" b="1" dirty="0" smtClean="0">
                <a:latin typeface="微软雅黑" pitchFamily="34" charset="-122"/>
                <a:ea typeface="微软雅黑" pitchFamily="34" charset="-122"/>
                <a:cs typeface="宋体" pitchFamily="2" charset="-122"/>
              </a:rPr>
              <a:t>要求</a:t>
            </a:r>
            <a:r>
              <a:rPr lang="zh-CN" altLang="zh-CN" sz="2400" b="1" dirty="0" smtClean="0">
                <a:solidFill>
                  <a:srgbClr val="0070C0"/>
                </a:solidFill>
                <a:latin typeface="微软雅黑" pitchFamily="34" charset="-122"/>
                <a:ea typeface="微软雅黑" pitchFamily="34" charset="-122"/>
                <a:cs typeface="宋体" pitchFamily="2" charset="-122"/>
              </a:rPr>
              <a:t>建立质量管理体系，保证持续合法合规</a:t>
            </a:r>
            <a:r>
              <a:rPr lang="zh-CN" altLang="zh-CN" sz="2400" b="1" dirty="0" smtClean="0">
                <a:latin typeface="微软雅黑" pitchFamily="34" charset="-122"/>
                <a:ea typeface="微软雅黑" pitchFamily="34" charset="-122"/>
                <a:cs typeface="宋体" pitchFamily="2" charset="-122"/>
              </a:rPr>
              <a:t>。</a:t>
            </a:r>
            <a:endParaRPr lang="en-US" altLang="zh-CN" sz="2400" b="1" dirty="0" smtClean="0">
              <a:latin typeface="微软雅黑" pitchFamily="34" charset="-122"/>
              <a:ea typeface="微软雅黑" pitchFamily="34" charset="-122"/>
              <a:cs typeface="宋体" pitchFamily="2" charset="-122"/>
            </a:endParaRPr>
          </a:p>
          <a:p>
            <a:pPr eaLnBrk="0" fontAlgn="base" hangingPunct="0">
              <a:spcBef>
                <a:spcPct val="0"/>
              </a:spcBef>
              <a:spcAft>
                <a:spcPct val="0"/>
              </a:spcAft>
            </a:pPr>
            <a:r>
              <a:rPr lang="zh-CN" altLang="en-US" sz="2400" b="1" dirty="0" smtClean="0">
                <a:solidFill>
                  <a:srgbClr val="0070C0"/>
                </a:solidFill>
                <a:latin typeface="微软雅黑" pitchFamily="34" charset="-122"/>
                <a:ea typeface="微软雅黑" pitchFamily="34" charset="-122"/>
                <a:cs typeface="宋体" pitchFamily="2" charset="-122"/>
              </a:rPr>
              <a:t>      ②</a:t>
            </a:r>
            <a:r>
              <a:rPr lang="zh-CN" altLang="zh-CN" sz="2400" b="1" dirty="0" smtClean="0">
                <a:solidFill>
                  <a:srgbClr val="0070C0"/>
                </a:solidFill>
                <a:latin typeface="微软雅黑" pitchFamily="34" charset="-122"/>
                <a:ea typeface="微软雅黑" pitchFamily="34" charset="-122"/>
                <a:cs typeface="宋体" pitchFamily="2" charset="-122"/>
              </a:rPr>
              <a:t>委托生产的，</a:t>
            </a:r>
            <a:r>
              <a:rPr lang="zh-CN" altLang="zh-CN" sz="2400" b="1" dirty="0" smtClean="0">
                <a:latin typeface="微软雅黑" pitchFamily="34" charset="-122"/>
                <a:ea typeface="微软雅黑" pitchFamily="34" charset="-122"/>
                <a:cs typeface="宋体" pitchFamily="2" charset="-122"/>
              </a:rPr>
              <a:t>应当委托有条件的药品生产企业，签订相关的质量协议，对药品生产企业</a:t>
            </a:r>
            <a:r>
              <a:rPr lang="zh-CN" altLang="zh-CN" sz="2400" b="1" dirty="0" smtClean="0">
                <a:solidFill>
                  <a:srgbClr val="0070C0"/>
                </a:solidFill>
                <a:latin typeface="微软雅黑" pitchFamily="34" charset="-122"/>
                <a:ea typeface="微软雅黑" pitchFamily="34" charset="-122"/>
                <a:cs typeface="宋体" pitchFamily="2" charset="-122"/>
              </a:rPr>
              <a:t>出厂放行进行审核</a:t>
            </a:r>
            <a:r>
              <a:rPr lang="zh-CN" altLang="zh-CN" sz="2400" b="1" dirty="0" smtClean="0">
                <a:latin typeface="微软雅黑" pitchFamily="34" charset="-122"/>
                <a:ea typeface="微软雅黑" pitchFamily="34" charset="-122"/>
                <a:cs typeface="宋体" pitchFamily="2" charset="-122"/>
              </a:rPr>
              <a:t>。</a:t>
            </a:r>
            <a:endParaRPr lang="en-US" altLang="zh-CN" sz="2400" b="1" dirty="0" smtClean="0">
              <a:latin typeface="微软雅黑" pitchFamily="34" charset="-122"/>
              <a:ea typeface="微软雅黑" pitchFamily="34" charset="-122"/>
              <a:cs typeface="宋体" pitchFamily="2" charset="-122"/>
            </a:endParaRPr>
          </a:p>
          <a:p>
            <a:pPr eaLnBrk="0" fontAlgn="base" hangingPunct="0">
              <a:spcBef>
                <a:spcPct val="0"/>
              </a:spcBef>
              <a:spcAft>
                <a:spcPct val="0"/>
              </a:spcAft>
            </a:pPr>
            <a:r>
              <a:rPr lang="zh-CN" altLang="en-US" sz="2400" b="1" dirty="0" smtClean="0">
                <a:solidFill>
                  <a:srgbClr val="FF0000"/>
                </a:solidFill>
                <a:latin typeface="微软雅黑" pitchFamily="34" charset="-122"/>
                <a:ea typeface="微软雅黑" pitchFamily="34" charset="-122"/>
                <a:cs typeface="宋体" pitchFamily="2" charset="-122"/>
              </a:rPr>
              <a:t>     ③</a:t>
            </a:r>
            <a:r>
              <a:rPr lang="zh-CN" altLang="zh-CN" sz="2400" b="1" dirty="0" smtClean="0">
                <a:solidFill>
                  <a:srgbClr val="FF0000"/>
                </a:solidFill>
                <a:latin typeface="微软雅黑" pitchFamily="34" charset="-122"/>
                <a:ea typeface="微软雅黑" pitchFamily="34" charset="-122"/>
                <a:cs typeface="宋体" pitchFamily="2" charset="-122"/>
              </a:rPr>
              <a:t>在流通环节，</a:t>
            </a:r>
            <a:r>
              <a:rPr lang="zh-CN" altLang="zh-CN" sz="2400" b="1" dirty="0" smtClean="0">
                <a:latin typeface="微软雅黑" pitchFamily="34" charset="-122"/>
                <a:ea typeface="微软雅黑" pitchFamily="34" charset="-122"/>
                <a:cs typeface="宋体" pitchFamily="2" charset="-122"/>
              </a:rPr>
              <a:t>规定持有人应当</a:t>
            </a:r>
            <a:r>
              <a:rPr lang="zh-CN" altLang="zh-CN" sz="2400" b="1" dirty="0" smtClean="0">
                <a:solidFill>
                  <a:srgbClr val="0070C0"/>
                </a:solidFill>
                <a:latin typeface="微软雅黑" pitchFamily="34" charset="-122"/>
                <a:ea typeface="微软雅黑" pitchFamily="34" charset="-122"/>
                <a:cs typeface="宋体" pitchFamily="2" charset="-122"/>
              </a:rPr>
              <a:t>建立追溯制度</a:t>
            </a:r>
            <a:r>
              <a:rPr lang="zh-CN" altLang="zh-CN" sz="2400" b="1" dirty="0" smtClean="0">
                <a:latin typeface="微软雅黑" pitchFamily="34" charset="-122"/>
                <a:ea typeface="微软雅黑" pitchFamily="34" charset="-122"/>
                <a:cs typeface="宋体" pitchFamily="2" charset="-122"/>
              </a:rPr>
              <a:t>，保证药品可追溯。</a:t>
            </a:r>
            <a:endParaRPr lang="en-US" altLang="zh-CN" sz="2400" b="1" dirty="0" smtClean="0">
              <a:latin typeface="微软雅黑" pitchFamily="34" charset="-122"/>
              <a:ea typeface="微软雅黑" pitchFamily="34" charset="-122"/>
              <a:cs typeface="宋体" pitchFamily="2" charset="-122"/>
            </a:endParaRPr>
          </a:p>
          <a:p>
            <a:pPr eaLnBrk="0" fontAlgn="base" hangingPunct="0">
              <a:spcBef>
                <a:spcPct val="0"/>
              </a:spcBef>
              <a:spcAft>
                <a:spcPct val="0"/>
              </a:spcAft>
            </a:pPr>
            <a:r>
              <a:rPr lang="zh-CN" altLang="en-US" sz="2400" b="1" dirty="0" smtClean="0">
                <a:latin typeface="微软雅黑" pitchFamily="34" charset="-122"/>
                <a:ea typeface="微软雅黑" pitchFamily="34" charset="-122"/>
                <a:cs typeface="宋体" pitchFamily="2" charset="-122"/>
              </a:rPr>
              <a:t>     </a:t>
            </a:r>
            <a:r>
              <a:rPr lang="zh-CN" altLang="en-US" sz="2400" b="1" dirty="0" smtClean="0">
                <a:solidFill>
                  <a:srgbClr val="0070C0"/>
                </a:solidFill>
                <a:latin typeface="微软雅黑" pitchFamily="34" charset="-122"/>
                <a:ea typeface="微软雅黑" pitchFamily="34" charset="-122"/>
                <a:cs typeface="宋体" pitchFamily="2" charset="-122"/>
              </a:rPr>
              <a:t>④</a:t>
            </a:r>
            <a:r>
              <a:rPr lang="zh-CN" altLang="zh-CN" sz="2400" b="1" dirty="0" smtClean="0">
                <a:solidFill>
                  <a:srgbClr val="0070C0"/>
                </a:solidFill>
                <a:latin typeface="微软雅黑" pitchFamily="34" charset="-122"/>
                <a:ea typeface="微软雅黑" pitchFamily="34" charset="-122"/>
                <a:cs typeface="宋体" pitchFamily="2" charset="-122"/>
              </a:rPr>
              <a:t>在上市后管理方面</a:t>
            </a:r>
            <a:r>
              <a:rPr lang="zh-CN" altLang="zh-CN" sz="2400" b="1" dirty="0" smtClean="0">
                <a:latin typeface="微软雅黑" pitchFamily="34" charset="-122"/>
                <a:ea typeface="微软雅黑" pitchFamily="34" charset="-122"/>
                <a:cs typeface="宋体" pitchFamily="2" charset="-122"/>
              </a:rPr>
              <a:t>，要求持有人</a:t>
            </a:r>
            <a:r>
              <a:rPr lang="zh-CN" altLang="zh-CN" sz="2400" b="1" dirty="0" smtClean="0">
                <a:solidFill>
                  <a:srgbClr val="FF0000"/>
                </a:solidFill>
                <a:latin typeface="微软雅黑" pitchFamily="34" charset="-122"/>
                <a:ea typeface="微软雅黑" pitchFamily="34" charset="-122"/>
                <a:cs typeface="宋体" pitchFamily="2" charset="-122"/>
              </a:rPr>
              <a:t>制定风险管理计划</a:t>
            </a:r>
            <a:r>
              <a:rPr lang="zh-CN" altLang="zh-CN" sz="2400" b="1" dirty="0" smtClean="0">
                <a:latin typeface="微软雅黑" pitchFamily="34" charset="-122"/>
                <a:ea typeface="微软雅黑" pitchFamily="34" charset="-122"/>
                <a:cs typeface="宋体" pitchFamily="2" charset="-122"/>
              </a:rPr>
              <a:t>，开展药品上市后研究，</a:t>
            </a:r>
            <a:r>
              <a:rPr lang="zh-CN" altLang="zh-CN" sz="2400" b="1" dirty="0" smtClean="0">
                <a:solidFill>
                  <a:srgbClr val="FF0000"/>
                </a:solidFill>
                <a:latin typeface="微软雅黑" pitchFamily="34" charset="-122"/>
                <a:ea typeface="微软雅黑" pitchFamily="34" charset="-122"/>
                <a:cs typeface="宋体" pitchFamily="2" charset="-122"/>
              </a:rPr>
              <a:t>加强已上市药品的持续管理，</a:t>
            </a:r>
            <a:r>
              <a:rPr lang="zh-CN" altLang="zh-CN" sz="2400" b="1" dirty="0" smtClean="0">
                <a:latin typeface="微软雅黑" pitchFamily="34" charset="-122"/>
                <a:ea typeface="微软雅黑" pitchFamily="34" charset="-122"/>
                <a:cs typeface="宋体" pitchFamily="2" charset="-122"/>
              </a:rPr>
              <a:t>包括上市后的评价。要求持有人建立不良反应报告和召回制度。</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sz="24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Rectangle 1"/>
          <p:cNvSpPr>
            <a:spLocks noChangeArrowheads="1"/>
          </p:cNvSpPr>
          <p:nvPr/>
        </p:nvSpPr>
        <p:spPr bwMode="auto">
          <a:xfrm>
            <a:off x="1057027" y="348300"/>
            <a:ext cx="1044116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lnSpc>
                <a:spcPct val="150000"/>
              </a:lnSpc>
              <a:spcBef>
                <a:spcPct val="0"/>
              </a:spcBef>
              <a:spcAft>
                <a:spcPct val="0"/>
              </a:spcAft>
            </a:pP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       3.</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经营主体资格确认。</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明确药品上市许可持有人可以</a:t>
            </a:r>
            <a:r>
              <a:rPr kumimoji="0" lang="zh-CN"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自行生产、自行经营药品</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，或者</a:t>
            </a:r>
            <a:r>
              <a:rPr kumimoji="0" lang="zh-CN"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委托生产、委托经营药品</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确立药品上市许可持有人的经营主体地位</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，解决了药品上市许可持有人制度试点期间因为经营资格问题，影响上市许可持有人参加药品招标采购的问题。</a:t>
            </a:r>
            <a:endParaRPr kumimoji="0" lang="en-US" alt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eaLnBrk="0" fontAlgn="base" hangingPunct="0">
              <a:lnSpc>
                <a:spcPct val="150000"/>
              </a:lnSpc>
              <a:spcBef>
                <a:spcPct val="0"/>
              </a:spcBef>
              <a:spcAft>
                <a:spcPct val="0"/>
              </a:spcAft>
            </a:pPr>
            <a:r>
              <a:rPr lang="en-US" altLang="zh-CN" sz="2800" b="1" dirty="0" smtClean="0">
                <a:solidFill>
                  <a:srgbClr val="FF0000"/>
                </a:solidFill>
                <a:latin typeface="微软雅黑" pitchFamily="34" charset="-122"/>
                <a:ea typeface="微软雅黑" pitchFamily="34" charset="-122"/>
                <a:cs typeface="宋体" pitchFamily="2" charset="-122"/>
              </a:rPr>
              <a:t>       4.</a:t>
            </a:r>
            <a:r>
              <a:rPr lang="zh-CN" altLang="zh-CN" sz="2800" b="1" dirty="0" smtClean="0">
                <a:solidFill>
                  <a:srgbClr val="FF0000"/>
                </a:solidFill>
                <a:latin typeface="微软雅黑" pitchFamily="34" charset="-122"/>
                <a:ea typeface="微软雅黑" pitchFamily="34" charset="-122"/>
                <a:cs typeface="宋体" pitchFamily="2" charset="-122"/>
              </a:rPr>
              <a:t>允许许可转让。</a:t>
            </a:r>
            <a:r>
              <a:rPr lang="zh-CN" altLang="zh-CN" sz="2800" b="1" dirty="0" smtClean="0">
                <a:latin typeface="微软雅黑" pitchFamily="34" charset="-122"/>
                <a:ea typeface="微软雅黑" pitchFamily="34" charset="-122"/>
                <a:cs typeface="宋体" pitchFamily="2" charset="-122"/>
              </a:rPr>
              <a:t>明确经国务院药品监督管理部门批准，药品上市许可持有人可以</a:t>
            </a:r>
            <a:r>
              <a:rPr lang="zh-CN" altLang="zh-CN" sz="2800" b="1" dirty="0" smtClean="0">
                <a:solidFill>
                  <a:srgbClr val="0070C0"/>
                </a:solidFill>
                <a:latin typeface="微软雅黑" pitchFamily="34" charset="-122"/>
                <a:ea typeface="微软雅黑" pitchFamily="34" charset="-122"/>
                <a:cs typeface="宋体" pitchFamily="2" charset="-122"/>
              </a:rPr>
              <a:t>转让上市许可</a:t>
            </a:r>
            <a:r>
              <a:rPr lang="zh-CN" altLang="zh-CN" sz="2800" b="1" dirty="0" smtClean="0">
                <a:latin typeface="微软雅黑" pitchFamily="34" charset="-122"/>
                <a:ea typeface="微软雅黑" pitchFamily="34" charset="-122"/>
                <a:cs typeface="宋体" pitchFamily="2" charset="-122"/>
              </a:rPr>
              <a:t>，是本次《药品管理法》修订的一大亮点，</a:t>
            </a:r>
            <a:r>
              <a:rPr lang="zh-CN" altLang="zh-CN" sz="2800" b="1" dirty="0" smtClean="0">
                <a:solidFill>
                  <a:srgbClr val="FF0000"/>
                </a:solidFill>
                <a:latin typeface="微软雅黑" pitchFamily="34" charset="-122"/>
                <a:ea typeface="微软雅黑" pitchFamily="34" charset="-122"/>
                <a:cs typeface="宋体" pitchFamily="2" charset="-122"/>
              </a:rPr>
              <a:t>药品上市许可的产权归属得到法律确认。</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3" name="矩形 2">
            <a:extLst>
              <a:ext uri="{FF2B5EF4-FFF2-40B4-BE49-F238E27FC236}">
                <a16:creationId xmlns="" xmlns:a16="http://schemas.microsoft.com/office/drawing/2014/main" id="{1139566D-8C93-41AE-83BE-84E520923000}"/>
              </a:ext>
            </a:extLst>
          </p:cNvPr>
          <p:cNvSpPr/>
          <p:nvPr/>
        </p:nvSpPr>
        <p:spPr>
          <a:xfrm>
            <a:off x="2249881" y="179074"/>
            <a:ext cx="7695405" cy="864096"/>
          </a:xfrm>
          <a:prstGeom prst="rect">
            <a:avLst/>
          </a:prstGeom>
          <a:solidFill>
            <a:schemeClr val="accent1">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 xmlns:a16="http://schemas.microsoft.com/office/drawing/2014/main" id="{4EE9C91B-808C-4A94-AEA8-292194FF0019}"/>
              </a:ext>
            </a:extLst>
          </p:cNvPr>
          <p:cNvSpPr txBox="1"/>
          <p:nvPr/>
        </p:nvSpPr>
        <p:spPr>
          <a:xfrm>
            <a:off x="2857227" y="368967"/>
            <a:ext cx="6922288" cy="523220"/>
          </a:xfrm>
          <a:prstGeom prst="rect">
            <a:avLst/>
          </a:prstGeom>
          <a:noFill/>
        </p:spPr>
        <p:txBody>
          <a:bodyPr wrap="square" rtlCol="0">
            <a:spAutoFit/>
          </a:bodyPr>
          <a:lstStyle/>
          <a:p>
            <a:r>
              <a:rPr lang="zh-CN" altLang="en-US" sz="2800" b="1" dirty="0" smtClean="0">
                <a:solidFill>
                  <a:srgbClr val="FF0000"/>
                </a:solidFill>
                <a:latin typeface="微软雅黑" panose="020B0503020204020204" pitchFamily="34" charset="-122"/>
                <a:ea typeface="微软雅黑" panose="020B0503020204020204" pitchFamily="34" charset="-122"/>
              </a:rPr>
              <a:t>上版</a:t>
            </a:r>
            <a:r>
              <a:rPr lang="en-US" altLang="zh-CN" sz="2800" b="1" dirty="0" smtClean="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药品管理法</a:t>
            </a:r>
            <a:r>
              <a:rPr lang="en-US" altLang="zh-CN" sz="2800" b="1" dirty="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十章    一百零四条</a:t>
            </a:r>
          </a:p>
        </p:txBody>
      </p:sp>
      <p:sp>
        <p:nvSpPr>
          <p:cNvPr id="7" name="矩形: 圆角 6">
            <a:extLst>
              <a:ext uri="{FF2B5EF4-FFF2-40B4-BE49-F238E27FC236}">
                <a16:creationId xmlns="" xmlns:a16="http://schemas.microsoft.com/office/drawing/2014/main" id="{1F30CCB9-F866-40E9-9953-4C0094A364B8}"/>
              </a:ext>
            </a:extLst>
          </p:cNvPr>
          <p:cNvSpPr/>
          <p:nvPr/>
        </p:nvSpPr>
        <p:spPr>
          <a:xfrm>
            <a:off x="2857227" y="1204711"/>
            <a:ext cx="6624736" cy="5104939"/>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ext Box 6">
            <a:extLst>
              <a:ext uri="{FF2B5EF4-FFF2-40B4-BE49-F238E27FC236}">
                <a16:creationId xmlns="" xmlns:a16="http://schemas.microsoft.com/office/drawing/2014/main" id="{B24F84F8-220B-4DB4-BADC-AFD547296C23}"/>
              </a:ext>
            </a:extLst>
          </p:cNvPr>
          <p:cNvSpPr txBox="1">
            <a:spLocks noChangeArrowheads="1"/>
          </p:cNvSpPr>
          <p:nvPr/>
        </p:nvSpPr>
        <p:spPr bwMode="gray">
          <a:xfrm>
            <a:off x="4576074" y="1754755"/>
            <a:ext cx="3671887" cy="20538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635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第一章  总 则</a:t>
            </a:r>
          </a:p>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第二章  药品生产企业管理       第三章  药品经营企业管理</a:t>
            </a:r>
          </a:p>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第四章  医疗机构的药剂管理</a:t>
            </a:r>
          </a:p>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第五章  药品管理</a:t>
            </a:r>
            <a:endParaRPr lang="en-US" altLang="zh-CN" sz="2000" b="1" dirty="0">
              <a:solidFill>
                <a:srgbClr val="0D6FB8"/>
              </a:solidFill>
              <a:latin typeface="微软雅黑" panose="020B0503020204020204" pitchFamily="34" charset="-122"/>
              <a:ea typeface="微软雅黑" panose="020B0503020204020204" pitchFamily="34" charset="-122"/>
            </a:endParaRPr>
          </a:p>
        </p:txBody>
      </p:sp>
      <p:sp>
        <p:nvSpPr>
          <p:cNvPr id="16" name="Text Box 7">
            <a:extLst>
              <a:ext uri="{FF2B5EF4-FFF2-40B4-BE49-F238E27FC236}">
                <a16:creationId xmlns="" xmlns:a16="http://schemas.microsoft.com/office/drawing/2014/main" id="{C6DAF862-6683-4100-8733-B6CD44A931E4}"/>
              </a:ext>
            </a:extLst>
          </p:cNvPr>
          <p:cNvSpPr txBox="1">
            <a:spLocks noChangeArrowheads="1"/>
          </p:cNvSpPr>
          <p:nvPr/>
        </p:nvSpPr>
        <p:spPr bwMode="gray">
          <a:xfrm>
            <a:off x="4576074" y="3775993"/>
            <a:ext cx="3816350" cy="2076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635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第六章  药品包装的管理</a:t>
            </a:r>
          </a:p>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第七章  药品价格和广告的管理</a:t>
            </a:r>
          </a:p>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第八章  药品监督</a:t>
            </a:r>
          </a:p>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第九章  法律责任</a:t>
            </a:r>
          </a:p>
          <a:p>
            <a:pPr eaLnBrk="1" hangingPunct="1">
              <a:lnSpc>
                <a:spcPct val="130000"/>
              </a:lnSpc>
            </a:pPr>
            <a:r>
              <a:rPr lang="zh-CN" altLang="en-US" sz="2000" b="1" dirty="0">
                <a:solidFill>
                  <a:srgbClr val="0D6FB8"/>
                </a:solidFill>
                <a:latin typeface="微软雅黑" panose="020B0503020204020204" pitchFamily="34" charset="-122"/>
                <a:ea typeface="微软雅黑" panose="020B0503020204020204" pitchFamily="34" charset="-122"/>
              </a:rPr>
              <a:t>第十章  附则</a:t>
            </a:r>
            <a:endParaRPr lang="en-US" altLang="zh-CN" sz="2000" b="1" dirty="0">
              <a:solidFill>
                <a:srgbClr val="0D6FB8"/>
              </a:solidFill>
              <a:latin typeface="微软雅黑" panose="020B0503020204020204" pitchFamily="34" charset="-122"/>
              <a:ea typeface="微软雅黑" panose="020B0503020204020204" pitchFamily="34" charset="-122"/>
            </a:endParaRPr>
          </a:p>
        </p:txBody>
      </p:sp>
    </p:spTree>
    <p:extLst>
      <p:ext uri="{BB962C8B-B14F-4D97-AF65-F5344CB8AC3E}">
        <p14:creationId xmlns="" xmlns:p14="http://schemas.microsoft.com/office/powerpoint/2010/main" val="4269787394"/>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1"/>
          <p:cNvSpPr>
            <a:spLocks noChangeArrowheads="1"/>
          </p:cNvSpPr>
          <p:nvPr/>
        </p:nvSpPr>
        <p:spPr bwMode="auto">
          <a:xfrm>
            <a:off x="624979" y="536795"/>
            <a:ext cx="1094521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       5.</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确认药品上市许可持有人视同生产者的法律地位</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。要求药品</a:t>
            </a:r>
            <a:r>
              <a:rPr kumimoji="0" lang="zh-CN" sz="2800" b="1" i="0" u="none" strike="noStrike" cap="none" normalizeH="0" baseline="0" dirty="0" smtClean="0">
                <a:ln>
                  <a:noFill/>
                </a:ln>
                <a:solidFill>
                  <a:srgbClr val="0D6FB8"/>
                </a:solidFill>
                <a:effectLst/>
                <a:latin typeface="微软雅黑" pitchFamily="34" charset="-122"/>
                <a:ea typeface="微软雅黑" pitchFamily="34" charset="-122"/>
                <a:cs typeface="宋体" pitchFamily="2" charset="-122"/>
              </a:rPr>
              <a:t>标签或者说明书上应注明药品上市许可持有人及其地址</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，而原来仅规定注明生产企业及其地址。</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       6.</a:t>
            </a:r>
            <a:r>
              <a:rPr kumimoji="0" lang="zh-CN"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明确药品上市许可持有人与其他合作方的法律责任，建立首负责任制。</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因药品质量问题受到损害的，受害人可以向药品上市许可持有人、药品生产企业请求赔偿，也可以向药品经营企业、医疗机构请求赔偿。</a:t>
            </a:r>
            <a:r>
              <a:rPr kumimoji="0" lang="zh-CN" sz="28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实行首负责任制，先行赔付，后续追偿</a:t>
            </a:r>
            <a:r>
              <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rPr>
              <a:t>。</a:t>
            </a:r>
            <a:endParaRPr kumimoji="0" lang="en-US" alt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lang="en-US" altLang="zh-CN" sz="2800" b="1" dirty="0" smtClean="0">
                <a:latin typeface="微软雅黑" pitchFamily="34" charset="-122"/>
                <a:ea typeface="微软雅黑" pitchFamily="34" charset="-122"/>
                <a:cs typeface="宋体" pitchFamily="2" charset="-122"/>
              </a:rPr>
              <a:t>      </a:t>
            </a:r>
            <a:endParaRPr kumimoji="0" lang="zh-CN" sz="2800" b="1" i="0" u="none" strike="noStrike" cap="none" normalizeH="0" baseline="0" dirty="0" smtClean="0">
              <a:ln>
                <a:noFill/>
              </a:ln>
              <a:solidFill>
                <a:schemeClr val="tx1"/>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3073251" y="1772816"/>
            <a:ext cx="5276615" cy="4514850"/>
            <a:chOff x="1824" y="633"/>
            <a:chExt cx="2494" cy="2849"/>
          </a:xfrm>
        </p:grpSpPr>
        <p:sp>
          <p:nvSpPr>
            <p:cNvPr id="15370" name="Puzzle3"/>
            <p:cNvSpPr>
              <a:spLocks noEditPoints="1" noChangeArrowheads="1"/>
            </p:cNvSpPr>
            <p:nvPr/>
          </p:nvSpPr>
          <p:spPr bwMode="gray">
            <a:xfrm>
              <a:off x="3204" y="633"/>
              <a:ext cx="1114" cy="151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gradFill rotWithShape="1">
              <a:gsLst>
                <a:gs pos="0">
                  <a:srgbClr val="FF6600"/>
                </a:gs>
                <a:gs pos="100000">
                  <a:srgbClr val="FF9955"/>
                </a:gs>
              </a:gsLst>
              <a:lin ang="5400000" scaled="1"/>
            </a:gradFill>
            <a:ln w="57150">
              <a:solidFill>
                <a:srgbClr val="FFFFFF"/>
              </a:solidFill>
              <a:miter lim="800000"/>
              <a:headEnd/>
              <a:tailEnd/>
            </a:ln>
            <a:effectLst>
              <a:outerShdw dist="135003" dir="2471156" algn="ctr" rotWithShape="0">
                <a:srgbClr val="000000">
                  <a:alpha val="50000"/>
                </a:srgbClr>
              </a:outerShdw>
            </a:effectLst>
          </p:spPr>
          <p:txBody>
            <a:bodyPr/>
            <a:lstStyle/>
            <a:p>
              <a:pPr>
                <a:defRPr/>
              </a:pPr>
              <a:endParaRPr lang="zh-CN" altLang="en-US"/>
            </a:p>
          </p:txBody>
        </p:sp>
        <p:sp>
          <p:nvSpPr>
            <p:cNvPr id="15372" name="Puzzle4"/>
            <p:cNvSpPr>
              <a:spLocks noEditPoints="1" noChangeArrowheads="1"/>
            </p:cNvSpPr>
            <p:nvPr/>
          </p:nvSpPr>
          <p:spPr bwMode="gray">
            <a:xfrm>
              <a:off x="2192" y="1719"/>
              <a:ext cx="1072" cy="1763"/>
            </a:xfrm>
            <a:custGeom>
              <a:avLst/>
              <a:gdLst>
                <a:gd name="T0" fmla="*/ 0 w 21600"/>
                <a:gd name="T1" fmla="*/ 0 h 21600"/>
                <a:gd name="T2" fmla="*/ 0 w 21600"/>
                <a:gd name="T3" fmla="*/ 1 h 21600"/>
                <a:gd name="T4" fmla="*/ 0 w 21600"/>
                <a:gd name="T5" fmla="*/ 1 h 21600"/>
                <a:gd name="T6" fmla="*/ 0 w 21600"/>
                <a:gd name="T7" fmla="*/ 1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gradFill rotWithShape="1">
              <a:gsLst>
                <a:gs pos="0">
                  <a:srgbClr val="20AE3E"/>
                </a:gs>
                <a:gs pos="100000">
                  <a:srgbClr val="8CD59C"/>
                </a:gs>
              </a:gsLst>
              <a:lin ang="18900000" scaled="1"/>
            </a:gradFill>
            <a:ln w="57150">
              <a:solidFill>
                <a:srgbClr val="FFFFFF"/>
              </a:solidFill>
              <a:miter lim="800000"/>
              <a:headEnd/>
              <a:tailEnd/>
            </a:ln>
            <a:effectLst>
              <a:outerShdw dist="135003" dir="2471156" algn="ctr" rotWithShape="0">
                <a:srgbClr val="000000">
                  <a:alpha val="50000"/>
                </a:srgbClr>
              </a:outerShdw>
            </a:effectLst>
          </p:spPr>
          <p:txBody>
            <a:bodyPr/>
            <a:lstStyle/>
            <a:p>
              <a:pPr>
                <a:defRPr/>
              </a:pPr>
              <a:endParaRPr lang="zh-CN" altLang="en-US"/>
            </a:p>
          </p:txBody>
        </p:sp>
        <p:sp>
          <p:nvSpPr>
            <p:cNvPr id="158727" name="Puzzle1"/>
            <p:cNvSpPr>
              <a:spLocks noEditPoints="1" noChangeArrowheads="1"/>
            </p:cNvSpPr>
            <p:nvPr/>
          </p:nvSpPr>
          <p:spPr bwMode="gray">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gradFill rotWithShape="1">
              <a:gsLst>
                <a:gs pos="0">
                  <a:schemeClr val="tx2"/>
                </a:gs>
                <a:gs pos="100000">
                  <a:schemeClr val="tx2">
                    <a:gamma/>
                    <a:tint val="72549"/>
                    <a:invGamma/>
                  </a:schemeClr>
                </a:gs>
              </a:gsLst>
              <a:lin ang="5400000" scaled="1"/>
            </a:gradFill>
            <a:ln w="57150">
              <a:solidFill>
                <a:srgbClr val="FFFFFF"/>
              </a:solidFill>
              <a:miter lim="800000"/>
              <a:headEnd/>
              <a:tailEnd/>
            </a:ln>
            <a:effectLst>
              <a:outerShdw dist="135003" dir="2471156" algn="ctr" rotWithShape="0">
                <a:srgbClr val="000000">
                  <a:alpha val="50000"/>
                </a:srgbClr>
              </a:outerShdw>
            </a:effectLst>
          </p:spPr>
          <p:txBody>
            <a:bodyPr/>
            <a:lstStyle/>
            <a:p>
              <a:pPr algn="ctr">
                <a:defRPr/>
              </a:pPr>
              <a:endParaRPr lang="zh-CN" altLang="en-US"/>
            </a:p>
          </p:txBody>
        </p:sp>
      </p:grpSp>
      <p:sp>
        <p:nvSpPr>
          <p:cNvPr id="48132" name="Text Box 9"/>
          <p:cNvSpPr txBox="1">
            <a:spLocks noChangeArrowheads="1"/>
          </p:cNvSpPr>
          <p:nvPr/>
        </p:nvSpPr>
        <p:spPr bwMode="auto">
          <a:xfrm rot="10800000" flipV="1">
            <a:off x="913009" y="4995174"/>
            <a:ext cx="2664297" cy="707886"/>
          </a:xfrm>
          <a:prstGeom prst="rect">
            <a:avLst/>
          </a:prstGeom>
          <a:noFill/>
          <a:ln w="9525">
            <a:noFill/>
            <a:miter lim="800000"/>
            <a:headEnd/>
            <a:tailEnd/>
          </a:ln>
        </p:spPr>
        <p:txBody>
          <a:bodyPr wrap="square">
            <a:spAutoFit/>
          </a:bodyPr>
          <a:lstStyle/>
          <a:p>
            <a:pPr eaLnBrk="0" hangingPunct="0"/>
            <a:r>
              <a:rPr lang="zh-CN" altLang="en-US" sz="2000" b="1" dirty="0" smtClean="0">
                <a:solidFill>
                  <a:srgbClr val="FF0000"/>
                </a:solidFill>
                <a:latin typeface="微软雅黑" pitchFamily="34" charset="-122"/>
                <a:ea typeface="微软雅黑" pitchFamily="34" charset="-122"/>
              </a:rPr>
              <a:t>从事药品生产活动应当具备的条件</a:t>
            </a:r>
            <a:endParaRPr lang="en-US" altLang="zh-CN" sz="2000" dirty="0" smtClean="0">
              <a:solidFill>
                <a:srgbClr val="FF0000"/>
              </a:solidFill>
              <a:latin typeface="微软雅黑" pitchFamily="34" charset="-122"/>
              <a:ea typeface="微软雅黑" pitchFamily="34" charset="-122"/>
            </a:endParaRPr>
          </a:p>
        </p:txBody>
      </p:sp>
      <p:sp>
        <p:nvSpPr>
          <p:cNvPr id="48134" name="Text Box 11"/>
          <p:cNvSpPr txBox="1">
            <a:spLocks noChangeArrowheads="1"/>
          </p:cNvSpPr>
          <p:nvPr/>
        </p:nvSpPr>
        <p:spPr bwMode="auto">
          <a:xfrm>
            <a:off x="6385619" y="4509120"/>
            <a:ext cx="3744416" cy="400110"/>
          </a:xfrm>
          <a:prstGeom prst="rect">
            <a:avLst/>
          </a:prstGeom>
          <a:noFill/>
          <a:ln w="9525">
            <a:noFill/>
            <a:miter lim="800000"/>
            <a:headEnd/>
            <a:tailEnd/>
          </a:ln>
        </p:spPr>
        <p:txBody>
          <a:bodyPr wrap="square">
            <a:spAutoFit/>
          </a:bodyPr>
          <a:lstStyle/>
          <a:p>
            <a:pPr eaLnBrk="0" hangingPunct="0"/>
            <a:r>
              <a:rPr lang="zh-CN" altLang="en-US" sz="2000" b="1" dirty="0">
                <a:solidFill>
                  <a:srgbClr val="0070C0"/>
                </a:solidFill>
                <a:latin typeface="微软雅黑" pitchFamily="34" charset="-122"/>
                <a:ea typeface="微软雅黑" pitchFamily="34" charset="-122"/>
              </a:rPr>
              <a:t>药品生产应当遵守的规定</a:t>
            </a:r>
            <a:r>
              <a:rPr lang="zh-CN" altLang="en-US" dirty="0">
                <a:solidFill>
                  <a:srgbClr val="0070C0"/>
                </a:solidFill>
                <a:latin typeface="微软雅黑" pitchFamily="34" charset="-122"/>
                <a:ea typeface="微软雅黑" pitchFamily="34" charset="-122"/>
              </a:rPr>
              <a:t> </a:t>
            </a:r>
            <a:endParaRPr lang="en-US" altLang="zh-CN" dirty="0">
              <a:solidFill>
                <a:srgbClr val="0070C0"/>
              </a:solidFill>
              <a:latin typeface="微软雅黑" pitchFamily="34" charset="-122"/>
              <a:ea typeface="微软雅黑" pitchFamily="34" charset="-122"/>
            </a:endParaRPr>
          </a:p>
        </p:txBody>
      </p:sp>
      <p:sp>
        <p:nvSpPr>
          <p:cNvPr id="48135" name="AutoShape 833"/>
          <p:cNvSpPr>
            <a:spLocks noChangeArrowheads="1"/>
          </p:cNvSpPr>
          <p:nvPr/>
        </p:nvSpPr>
        <p:spPr bwMode="auto">
          <a:xfrm rot="-5400000">
            <a:off x="4953408" y="-3812762"/>
            <a:ext cx="749141" cy="9025699"/>
          </a:xfrm>
          <a:prstGeom prst="roundRect">
            <a:avLst>
              <a:gd name="adj" fmla="val 16667"/>
            </a:avLst>
          </a:prstGeom>
          <a:gradFill rotWithShape="1">
            <a:gsLst>
              <a:gs pos="0">
                <a:schemeClr val="bg1">
                  <a:alpha val="79999"/>
                </a:schemeClr>
              </a:gs>
              <a:gs pos="100000">
                <a:srgbClr val="101010">
                  <a:alpha val="43999"/>
                </a:srgbClr>
              </a:gs>
            </a:gsLst>
            <a:path path="shape">
              <a:fillToRect l="50000" t="50000" r="50000" b="50000"/>
            </a:path>
          </a:gradFill>
          <a:ln w="9525" algn="ctr">
            <a:solidFill>
              <a:schemeClr val="bg1"/>
            </a:solidFill>
            <a:round/>
            <a:headEnd/>
            <a:tailEnd/>
          </a:ln>
        </p:spPr>
        <p:txBody>
          <a:bodyPr vert="eaVert" anchor="ctr">
            <a:spAutoFit/>
          </a:bodyPr>
          <a:lstStyle/>
          <a:p>
            <a:r>
              <a:rPr lang="zh-CN" altLang="en-US" sz="3200" b="1" dirty="0" smtClean="0">
                <a:solidFill>
                  <a:srgbClr val="FF0000"/>
                </a:solidFill>
                <a:ea typeface="黑体" pitchFamily="49" charset="-122"/>
              </a:rPr>
              <a:t>六、药品</a:t>
            </a:r>
            <a:r>
              <a:rPr lang="zh-CN" altLang="en-US" sz="3200" b="1" dirty="0">
                <a:solidFill>
                  <a:srgbClr val="FF0000"/>
                </a:solidFill>
                <a:ea typeface="黑体" pitchFamily="49" charset="-122"/>
              </a:rPr>
              <a:t>生产</a:t>
            </a:r>
          </a:p>
        </p:txBody>
      </p:sp>
      <p:sp>
        <p:nvSpPr>
          <p:cNvPr id="48136" name="AutoShape 16"/>
          <p:cNvSpPr>
            <a:spLocks noChangeArrowheads="1"/>
          </p:cNvSpPr>
          <p:nvPr/>
        </p:nvSpPr>
        <p:spPr bwMode="gray">
          <a:xfrm rot="21381086">
            <a:off x="8606797" y="935515"/>
            <a:ext cx="3169475" cy="2016125"/>
          </a:xfrm>
          <a:prstGeom prst="cloudCallout">
            <a:avLst>
              <a:gd name="adj1" fmla="val -45657"/>
              <a:gd name="adj2" fmla="val 48583"/>
            </a:avLst>
          </a:prstGeom>
          <a:noFill/>
          <a:ln w="15875">
            <a:solidFill>
              <a:srgbClr val="000000"/>
            </a:solidFill>
            <a:round/>
            <a:headEnd/>
            <a:tailEnd/>
          </a:ln>
        </p:spPr>
        <p:txBody>
          <a:bodyPr/>
          <a:lstStyle/>
          <a:p>
            <a:pPr algn="ctr"/>
            <a:endParaRPr lang="zh-CN" altLang="en-US"/>
          </a:p>
        </p:txBody>
      </p:sp>
      <p:sp>
        <p:nvSpPr>
          <p:cNvPr id="48137" name="Text Box 17"/>
          <p:cNvSpPr txBox="1">
            <a:spLocks noChangeArrowheads="1"/>
          </p:cNvSpPr>
          <p:nvPr/>
        </p:nvSpPr>
        <p:spPr bwMode="gray">
          <a:xfrm>
            <a:off x="8977907" y="1484784"/>
            <a:ext cx="2880320" cy="400110"/>
          </a:xfrm>
          <a:prstGeom prst="rect">
            <a:avLst/>
          </a:prstGeom>
          <a:noFill/>
          <a:ln w="6350" algn="ctr">
            <a:noFill/>
            <a:miter lim="800000"/>
            <a:headEnd/>
            <a:tailEnd/>
          </a:ln>
        </p:spPr>
        <p:txBody>
          <a:bodyPr wrap="square">
            <a:spAutoFit/>
          </a:bodyPr>
          <a:lstStyle/>
          <a:p>
            <a:pPr>
              <a:spcBef>
                <a:spcPct val="50000"/>
              </a:spcBef>
            </a:pPr>
            <a:r>
              <a:rPr lang="zh-CN" altLang="en-US" sz="2000" b="1" dirty="0" smtClean="0">
                <a:solidFill>
                  <a:srgbClr val="FF0000"/>
                </a:solidFill>
                <a:latin typeface="微软雅黑" pitchFamily="34" charset="-122"/>
                <a:ea typeface="微软雅黑" pitchFamily="34" charset="-122"/>
              </a:rPr>
              <a:t>新版药品</a:t>
            </a:r>
            <a:r>
              <a:rPr lang="zh-CN" altLang="en-US" sz="2000" b="1" dirty="0">
                <a:solidFill>
                  <a:srgbClr val="FF0000"/>
                </a:solidFill>
                <a:latin typeface="微软雅黑" pitchFamily="34" charset="-122"/>
                <a:ea typeface="微软雅黑" pitchFamily="34" charset="-122"/>
              </a:rPr>
              <a:t>管理法共</a:t>
            </a:r>
            <a:r>
              <a:rPr lang="en-US" altLang="zh-CN" sz="2000" b="1" dirty="0">
                <a:solidFill>
                  <a:srgbClr val="FF0000"/>
                </a:solidFill>
                <a:latin typeface="微软雅黑" pitchFamily="34" charset="-122"/>
                <a:ea typeface="微软雅黑" pitchFamily="34" charset="-122"/>
              </a:rPr>
              <a:t>10</a:t>
            </a:r>
            <a:r>
              <a:rPr lang="zh-CN" altLang="en-US" sz="2000" b="1" dirty="0">
                <a:solidFill>
                  <a:srgbClr val="FF0000"/>
                </a:solidFill>
                <a:latin typeface="微软雅黑" pitchFamily="34" charset="-122"/>
                <a:ea typeface="微软雅黑" pitchFamily="34" charset="-122"/>
              </a:rPr>
              <a:t>条</a:t>
            </a:r>
          </a:p>
        </p:txBody>
      </p:sp>
      <p:sp>
        <p:nvSpPr>
          <p:cNvPr id="14" name="矩形 13"/>
          <p:cNvSpPr/>
          <p:nvPr/>
        </p:nvSpPr>
        <p:spPr>
          <a:xfrm rot="10800000" flipV="1">
            <a:off x="841003" y="2023974"/>
            <a:ext cx="7195577" cy="461665"/>
          </a:xfrm>
          <a:prstGeom prst="rect">
            <a:avLst/>
          </a:prstGeom>
        </p:spPr>
        <p:txBody>
          <a:bodyPr wrap="square">
            <a:spAutoFit/>
          </a:bodyPr>
          <a:lstStyle/>
          <a:p>
            <a:pPr>
              <a:spcBef>
                <a:spcPct val="20000"/>
              </a:spcBef>
              <a:defRPr/>
            </a:pPr>
            <a:r>
              <a:rPr lang="zh-CN" altLang="en-US" sz="2400" b="1" dirty="0" smtClean="0">
                <a:solidFill>
                  <a:srgbClr val="0070C0"/>
                </a:solidFill>
                <a:latin typeface="微软雅黑" pitchFamily="34" charset="-122"/>
                <a:ea typeface="微软雅黑" pitchFamily="34" charset="-122"/>
              </a:rPr>
              <a:t>从事药品生产活动的审批规定和程序</a:t>
            </a:r>
            <a:endParaRPr lang="en-US" altLang="zh-CN" sz="2400" dirty="0">
              <a:solidFill>
                <a:srgbClr val="0070C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833"/>
          <p:cNvSpPr>
            <a:spLocks noChangeArrowheads="1"/>
          </p:cNvSpPr>
          <p:nvPr/>
        </p:nvSpPr>
        <p:spPr bwMode="auto">
          <a:xfrm rot="16200000">
            <a:off x="5356915" y="-3447419"/>
            <a:ext cx="681038" cy="9379275"/>
          </a:xfrm>
          <a:prstGeom prst="roundRect">
            <a:avLst>
              <a:gd name="adj" fmla="val 16667"/>
            </a:avLst>
          </a:prstGeom>
          <a:gradFill rotWithShape="1">
            <a:gsLst>
              <a:gs pos="0">
                <a:schemeClr val="accent1">
                  <a:gamma/>
                  <a:tint val="76078"/>
                  <a:invGamma/>
                </a:schemeClr>
              </a:gs>
              <a:gs pos="50000">
                <a:schemeClr val="accent1">
                  <a:alpha val="25999"/>
                </a:schemeClr>
              </a:gs>
              <a:gs pos="100000">
                <a:schemeClr val="accent1">
                  <a:gamma/>
                  <a:tint val="76078"/>
                  <a:invGamma/>
                </a:schemeClr>
              </a:gs>
            </a:gsLst>
            <a:lin ang="5400000" scaled="1"/>
          </a:gradFill>
          <a:ln w="9525" algn="ctr">
            <a:solidFill>
              <a:schemeClr val="bg1"/>
            </a:solidFill>
            <a:round/>
            <a:headEnd/>
            <a:tailEnd/>
          </a:ln>
        </p:spPr>
        <p:txBody>
          <a:bodyPr vert="eaVert" anchor="ctr">
            <a:spAutoFit/>
          </a:bodyPr>
          <a:lstStyle/>
          <a:p>
            <a:pPr>
              <a:spcBef>
                <a:spcPct val="20000"/>
              </a:spcBef>
              <a:defRPr/>
            </a:pPr>
            <a:r>
              <a:rPr lang="zh-CN" altLang="zh-CN" sz="2800" b="1" dirty="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一</a:t>
            </a:r>
            <a:r>
              <a:rPr lang="zh-CN" altLang="zh-CN" sz="2800" b="1" dirty="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 </a:t>
            </a:r>
            <a:r>
              <a:rPr lang="zh-CN" altLang="en-US" sz="2800" b="1" dirty="0" smtClean="0">
                <a:solidFill>
                  <a:srgbClr val="FF0000"/>
                </a:solidFill>
                <a:latin typeface="微软雅黑" pitchFamily="34" charset="-122"/>
                <a:ea typeface="微软雅黑" pitchFamily="34" charset="-122"/>
              </a:rPr>
              <a:t>从事药品生产活动的</a:t>
            </a:r>
            <a:r>
              <a:rPr lang="zh-CN" altLang="en-US" sz="2800" b="1" dirty="0">
                <a:solidFill>
                  <a:srgbClr val="FF0000"/>
                </a:solidFill>
                <a:latin typeface="微软雅黑" pitchFamily="34" charset="-122"/>
                <a:ea typeface="微软雅黑" pitchFamily="34" charset="-122"/>
              </a:rPr>
              <a:t>审批规定和程序</a:t>
            </a:r>
            <a:endParaRPr lang="en-US" altLang="zh-CN" sz="2400" dirty="0">
              <a:solidFill>
                <a:srgbClr val="FF0000"/>
              </a:solidFill>
              <a:latin typeface="微软雅黑" pitchFamily="34" charset="-122"/>
              <a:ea typeface="微软雅黑" pitchFamily="34" charset="-122"/>
            </a:endParaRPr>
          </a:p>
        </p:txBody>
      </p:sp>
      <p:sp>
        <p:nvSpPr>
          <p:cNvPr id="49155" name="Text Box 30"/>
          <p:cNvSpPr txBox="1">
            <a:spLocks noChangeArrowheads="1"/>
          </p:cNvSpPr>
          <p:nvPr/>
        </p:nvSpPr>
        <p:spPr bwMode="gray">
          <a:xfrm>
            <a:off x="1583679" y="2308226"/>
            <a:ext cx="9603700" cy="2785378"/>
          </a:xfrm>
          <a:prstGeom prst="rect">
            <a:avLst/>
          </a:prstGeom>
          <a:noFill/>
          <a:ln w="6350" algn="ctr">
            <a:noFill/>
            <a:miter lim="800000"/>
            <a:headEnd/>
            <a:tailEnd/>
          </a:ln>
        </p:spPr>
        <p:txBody>
          <a:bodyPr>
            <a:spAutoFit/>
          </a:bodyPr>
          <a:lstStyle/>
          <a:p>
            <a:pPr algn="just">
              <a:lnSpc>
                <a:spcPct val="115000"/>
              </a:lnSpc>
              <a:spcBef>
                <a:spcPct val="50000"/>
              </a:spcBef>
            </a:pPr>
            <a:r>
              <a:rPr lang="zh-CN" altLang="en-US" sz="2800" b="1" dirty="0">
                <a:solidFill>
                  <a:srgbClr val="000000"/>
                </a:solidFill>
                <a:latin typeface="微软雅黑" pitchFamily="34" charset="-122"/>
                <a:ea typeface="微软雅黑" pitchFamily="34" charset="-122"/>
              </a:rPr>
              <a:t>       </a:t>
            </a:r>
            <a:r>
              <a:rPr lang="zh-CN" altLang="en-US" sz="2800" b="1" dirty="0">
                <a:solidFill>
                  <a:srgbClr val="2F5EB0"/>
                </a:solidFill>
                <a:latin typeface="微软雅黑" pitchFamily="34" charset="-122"/>
                <a:ea typeface="微软雅黑" pitchFamily="34" charset="-122"/>
              </a:rPr>
              <a:t>从事药品生产活动</a:t>
            </a:r>
            <a:r>
              <a:rPr lang="zh-CN" altLang="en-US" sz="2800" b="1" dirty="0">
                <a:solidFill>
                  <a:srgbClr val="000000"/>
                </a:solidFill>
                <a:latin typeface="微软雅黑" pitchFamily="34" charset="-122"/>
                <a:ea typeface="微软雅黑" pitchFamily="34" charset="-122"/>
              </a:rPr>
              <a:t>，应当经所在地省、自治区、直辖市人民政府药品监督管理部门批准，</a:t>
            </a:r>
            <a:r>
              <a:rPr lang="zh-CN" altLang="en-US" sz="2800" b="1" dirty="0">
                <a:solidFill>
                  <a:srgbClr val="FF0000"/>
                </a:solidFill>
                <a:latin typeface="微软雅黑" pitchFamily="34" charset="-122"/>
                <a:ea typeface="微软雅黑" pitchFamily="34" charset="-122"/>
              </a:rPr>
              <a:t>取得药品生产许可证</a:t>
            </a:r>
            <a:r>
              <a:rPr lang="zh-CN" altLang="en-US" sz="2800" b="1" dirty="0">
                <a:solidFill>
                  <a:srgbClr val="000000"/>
                </a:solidFill>
                <a:latin typeface="微软雅黑" pitchFamily="34" charset="-122"/>
                <a:ea typeface="微软雅黑" pitchFamily="34" charset="-122"/>
              </a:rPr>
              <a:t>。</a:t>
            </a:r>
            <a:endParaRPr lang="en-US" altLang="zh-CN" sz="2800" b="1" dirty="0">
              <a:solidFill>
                <a:srgbClr val="000000"/>
              </a:solidFill>
              <a:latin typeface="微软雅黑" pitchFamily="34" charset="-122"/>
              <a:ea typeface="微软雅黑" pitchFamily="34" charset="-122"/>
            </a:endParaRPr>
          </a:p>
          <a:p>
            <a:pPr algn="just">
              <a:lnSpc>
                <a:spcPct val="115000"/>
              </a:lnSpc>
              <a:spcBef>
                <a:spcPct val="50000"/>
              </a:spcBef>
            </a:pPr>
            <a:r>
              <a:rPr lang="en-US" altLang="zh-CN" sz="2800" b="1" dirty="0">
                <a:solidFill>
                  <a:srgbClr val="000000"/>
                </a:solidFill>
                <a:latin typeface="微软雅黑" pitchFamily="34" charset="-122"/>
                <a:ea typeface="微软雅黑" pitchFamily="34" charset="-122"/>
              </a:rPr>
              <a:t>      </a:t>
            </a:r>
            <a:r>
              <a:rPr lang="zh-CN" altLang="en-US" sz="2800" b="1" dirty="0">
                <a:solidFill>
                  <a:srgbClr val="000000"/>
                </a:solidFill>
                <a:latin typeface="微软雅黑" pitchFamily="34" charset="-122"/>
                <a:ea typeface="微软雅黑" pitchFamily="34" charset="-122"/>
              </a:rPr>
              <a:t>无药品生产许可证的，不得生产药品。</a:t>
            </a:r>
            <a:br>
              <a:rPr lang="zh-CN" altLang="en-US" sz="2800" b="1" dirty="0">
                <a:solidFill>
                  <a:srgbClr val="000000"/>
                </a:solidFill>
                <a:latin typeface="微软雅黑" pitchFamily="34" charset="-122"/>
                <a:ea typeface="微软雅黑" pitchFamily="34" charset="-122"/>
              </a:rPr>
            </a:br>
            <a:r>
              <a:rPr lang="zh-CN" altLang="en-US" sz="2800" b="1" dirty="0">
                <a:solidFill>
                  <a:srgbClr val="000000"/>
                </a:solidFill>
                <a:latin typeface="微软雅黑" pitchFamily="34" charset="-122"/>
                <a:ea typeface="微软雅黑" pitchFamily="34" charset="-122"/>
              </a:rPr>
              <a:t>　 </a:t>
            </a:r>
            <a:r>
              <a:rPr lang="zh-CN" altLang="en-US" sz="2800" b="1" dirty="0" smtClean="0">
                <a:solidFill>
                  <a:srgbClr val="000000"/>
                </a:solidFill>
                <a:latin typeface="微软雅黑" pitchFamily="34" charset="-122"/>
                <a:ea typeface="微软雅黑" pitchFamily="34" charset="-122"/>
              </a:rPr>
              <a:t>药品</a:t>
            </a:r>
            <a:r>
              <a:rPr lang="zh-CN" altLang="en-US" sz="2800" b="1" dirty="0">
                <a:solidFill>
                  <a:srgbClr val="000000"/>
                </a:solidFill>
                <a:latin typeface="微软雅黑" pitchFamily="34" charset="-122"/>
                <a:ea typeface="微软雅黑" pitchFamily="34" charset="-122"/>
              </a:rPr>
              <a:t>生产许可证应当标明</a:t>
            </a:r>
            <a:r>
              <a:rPr lang="zh-CN" altLang="en-US" sz="2800" b="1" dirty="0">
                <a:solidFill>
                  <a:srgbClr val="FF0000"/>
                </a:solidFill>
                <a:latin typeface="微软雅黑" pitchFamily="34" charset="-122"/>
                <a:ea typeface="微软雅黑" pitchFamily="34" charset="-122"/>
              </a:rPr>
              <a:t>有效期和生产范围，</a:t>
            </a:r>
            <a:r>
              <a:rPr lang="zh-CN" altLang="en-US" sz="2800" b="1" dirty="0">
                <a:solidFill>
                  <a:srgbClr val="000000"/>
                </a:solidFill>
                <a:latin typeface="微软雅黑" pitchFamily="34" charset="-122"/>
                <a:ea typeface="微软雅黑" pitchFamily="34" charset="-122"/>
              </a:rPr>
              <a:t>到期重新审查发证</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833"/>
          <p:cNvSpPr>
            <a:spLocks noChangeArrowheads="1"/>
          </p:cNvSpPr>
          <p:nvPr/>
        </p:nvSpPr>
        <p:spPr bwMode="auto">
          <a:xfrm rot="16200000">
            <a:off x="5404553" y="-3711751"/>
            <a:ext cx="681038" cy="9474551"/>
          </a:xfrm>
          <a:prstGeom prst="roundRect">
            <a:avLst>
              <a:gd name="adj" fmla="val 16667"/>
            </a:avLst>
          </a:prstGeom>
          <a:gradFill rotWithShape="1">
            <a:gsLst>
              <a:gs pos="0">
                <a:schemeClr val="accent1">
                  <a:gamma/>
                  <a:tint val="76078"/>
                  <a:invGamma/>
                </a:schemeClr>
              </a:gs>
              <a:gs pos="50000">
                <a:schemeClr val="accent1">
                  <a:alpha val="25999"/>
                </a:schemeClr>
              </a:gs>
              <a:gs pos="100000">
                <a:schemeClr val="accent1">
                  <a:gamma/>
                  <a:tint val="76078"/>
                  <a:invGamma/>
                </a:schemeClr>
              </a:gs>
            </a:gsLst>
            <a:lin ang="5400000" scaled="1"/>
          </a:gradFill>
          <a:ln w="9525" algn="ctr">
            <a:solidFill>
              <a:schemeClr val="bg1"/>
            </a:solidFill>
            <a:round/>
            <a:headEnd/>
            <a:tailEnd/>
          </a:ln>
        </p:spPr>
        <p:txBody>
          <a:bodyPr vert="eaVert" anchor="ctr">
            <a:spAutoFit/>
          </a:bodyPr>
          <a:lstStyle/>
          <a:p>
            <a:pPr>
              <a:spcBef>
                <a:spcPct val="20000"/>
              </a:spcBef>
              <a:defRPr/>
            </a:pPr>
            <a:r>
              <a:rPr lang="zh-CN" altLang="zh-CN" sz="2800" b="1" dirty="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二</a:t>
            </a:r>
            <a:r>
              <a:rPr lang="zh-CN" altLang="zh-CN" sz="2800" b="1" dirty="0">
                <a:solidFill>
                  <a:srgbClr val="FF0000"/>
                </a:solidFill>
                <a:latin typeface="微软雅黑" pitchFamily="34" charset="-122"/>
                <a:ea typeface="微软雅黑" pitchFamily="34" charset="-122"/>
              </a:rPr>
              <a:t>）</a:t>
            </a:r>
            <a:r>
              <a:rPr lang="zh-CN" altLang="en-US" sz="2800" b="1" dirty="0">
                <a:solidFill>
                  <a:srgbClr val="FF0000"/>
                </a:solidFill>
                <a:latin typeface="微软雅黑" pitchFamily="34" charset="-122"/>
                <a:ea typeface="微软雅黑" pitchFamily="34" charset="-122"/>
              </a:rPr>
              <a:t> </a:t>
            </a:r>
            <a:r>
              <a:rPr lang="zh-CN" altLang="en-US" sz="2800" b="1" dirty="0" smtClean="0">
                <a:solidFill>
                  <a:srgbClr val="FF0000"/>
                </a:solidFill>
                <a:latin typeface="微软雅黑" pitchFamily="34" charset="-122"/>
                <a:ea typeface="微软雅黑" pitchFamily="34" charset="-122"/>
              </a:rPr>
              <a:t>从事药品生产活动应当具备</a:t>
            </a:r>
            <a:r>
              <a:rPr lang="zh-CN" altLang="en-US" sz="2800" b="1" dirty="0">
                <a:solidFill>
                  <a:srgbClr val="FF0000"/>
                </a:solidFill>
                <a:latin typeface="微软雅黑" pitchFamily="34" charset="-122"/>
                <a:ea typeface="微软雅黑" pitchFamily="34" charset="-122"/>
              </a:rPr>
              <a:t>的条件</a:t>
            </a:r>
            <a:endParaRPr lang="en-US" altLang="zh-CN" sz="2400" dirty="0">
              <a:solidFill>
                <a:srgbClr val="FF0000"/>
              </a:solidFill>
              <a:latin typeface="微软雅黑" pitchFamily="34" charset="-122"/>
              <a:ea typeface="微软雅黑" pitchFamily="34" charset="-122"/>
            </a:endParaRPr>
          </a:p>
        </p:txBody>
      </p:sp>
      <p:sp>
        <p:nvSpPr>
          <p:cNvPr id="50179" name="AutoShape 4"/>
          <p:cNvSpPr>
            <a:spLocks noChangeArrowheads="1"/>
          </p:cNvSpPr>
          <p:nvPr/>
        </p:nvSpPr>
        <p:spPr bwMode="gray">
          <a:xfrm>
            <a:off x="985019" y="1556792"/>
            <a:ext cx="9361040" cy="3960862"/>
          </a:xfrm>
          <a:prstGeom prst="roundRect">
            <a:avLst>
              <a:gd name="adj" fmla="val 16667"/>
            </a:avLst>
          </a:prstGeom>
          <a:noFill/>
          <a:ln w="25400" algn="ctr">
            <a:solidFill>
              <a:schemeClr val="tx2"/>
            </a:solidFill>
            <a:round/>
            <a:headEnd/>
            <a:tailEnd/>
          </a:ln>
        </p:spPr>
        <p:txBody>
          <a:bodyPr anchor="ctr"/>
          <a:lstStyle/>
          <a:p>
            <a:pPr marL="342900" indent="-342900" eaLnBrk="0" hangingPunct="0">
              <a:lnSpc>
                <a:spcPct val="125000"/>
              </a:lnSpc>
              <a:buClr>
                <a:schemeClr val="accent2"/>
              </a:buClr>
              <a:buFont typeface="Wingdings" pitchFamily="2" charset="2"/>
              <a:buChar char="|"/>
            </a:pPr>
            <a:endParaRPr lang="en-US" altLang="zh-CN" sz="2000" b="1">
              <a:ea typeface="楷体_GB2312" pitchFamily="49" charset="-122"/>
            </a:endParaRPr>
          </a:p>
        </p:txBody>
      </p:sp>
      <p:sp>
        <p:nvSpPr>
          <p:cNvPr id="45061" name="Text Box 5"/>
          <p:cNvSpPr txBox="1">
            <a:spLocks noChangeArrowheads="1"/>
          </p:cNvSpPr>
          <p:nvPr/>
        </p:nvSpPr>
        <p:spPr bwMode="gray">
          <a:xfrm>
            <a:off x="1103072" y="1628776"/>
            <a:ext cx="8835150" cy="3637919"/>
          </a:xfrm>
          <a:prstGeom prst="rect">
            <a:avLst/>
          </a:prstGeom>
          <a:noFill/>
          <a:ln w="6350" algn="ctr">
            <a:noFill/>
            <a:miter lim="800000"/>
            <a:headEnd/>
            <a:tailEnd/>
          </a:ln>
        </p:spPr>
        <p:txBody>
          <a:bodyPr>
            <a:spAutoFit/>
          </a:bodyPr>
          <a:lstStyle/>
          <a:p>
            <a:pPr algn="just">
              <a:lnSpc>
                <a:spcPct val="120000"/>
              </a:lnSpc>
              <a:buClr>
                <a:schemeClr val="accent2"/>
              </a:buClr>
              <a:buFont typeface="Wingdings" pitchFamily="2" charset="2"/>
              <a:buChar char="|"/>
              <a:defRPr/>
            </a:pPr>
            <a:r>
              <a:rPr lang="zh-CN" altLang="en-US" sz="2400" b="1" dirty="0">
                <a:solidFill>
                  <a:srgbClr val="0D6FB8"/>
                </a:solidFill>
                <a:latin typeface="微软雅黑" pitchFamily="34" charset="-122"/>
                <a:ea typeface="微软雅黑" pitchFamily="34" charset="-122"/>
              </a:rPr>
              <a:t>人员条件</a:t>
            </a:r>
            <a:r>
              <a:rPr lang="en-US" altLang="zh-CN" sz="2400" b="1" dirty="0" smtClean="0">
                <a:solidFill>
                  <a:srgbClr val="000000"/>
                </a:solidFill>
                <a:latin typeface="微软雅黑" pitchFamily="34" charset="-122"/>
                <a:ea typeface="微软雅黑" pitchFamily="34" charset="-122"/>
              </a:rPr>
              <a:t>——</a:t>
            </a:r>
            <a:r>
              <a:rPr lang="zh-CN" altLang="en-US" sz="2400" b="1" dirty="0" smtClean="0">
                <a:solidFill>
                  <a:srgbClr val="000000"/>
                </a:solidFill>
                <a:latin typeface="微软雅黑" pitchFamily="34" charset="-122"/>
                <a:ea typeface="微软雅黑" pitchFamily="34" charset="-122"/>
              </a:rPr>
              <a:t>有</a:t>
            </a:r>
            <a:r>
              <a:rPr lang="zh-CN" altLang="en-US" sz="2400" b="1" dirty="0">
                <a:solidFill>
                  <a:srgbClr val="000000"/>
                </a:solidFill>
                <a:latin typeface="微软雅黑" pitchFamily="34" charset="-122"/>
                <a:ea typeface="微软雅黑" pitchFamily="34" charset="-122"/>
              </a:rPr>
              <a:t>依法经过资格认定的药学技术人员、工程技术人员及相应的技术工人；</a:t>
            </a:r>
          </a:p>
          <a:p>
            <a:pPr algn="just">
              <a:lnSpc>
                <a:spcPct val="120000"/>
              </a:lnSpc>
              <a:buClr>
                <a:schemeClr val="accent2"/>
              </a:buClr>
              <a:buFont typeface="Wingdings" pitchFamily="2" charset="2"/>
              <a:buChar char="|"/>
              <a:defRPr/>
            </a:pPr>
            <a:r>
              <a:rPr lang="zh-CN" altLang="en-US" sz="2400" b="1" dirty="0">
                <a:solidFill>
                  <a:srgbClr val="0D6FB8"/>
                </a:solidFill>
                <a:latin typeface="微软雅黑" pitchFamily="34" charset="-122"/>
                <a:ea typeface="微软雅黑" pitchFamily="34" charset="-122"/>
              </a:rPr>
              <a:t>厂房、设施和卫生环境条件</a:t>
            </a:r>
            <a:r>
              <a:rPr lang="en-US" altLang="zh-CN" sz="2400" b="1" dirty="0" smtClean="0">
                <a:solidFill>
                  <a:srgbClr val="000000"/>
                </a:solidFill>
                <a:latin typeface="微软雅黑" pitchFamily="34" charset="-122"/>
                <a:ea typeface="微软雅黑" pitchFamily="34" charset="-122"/>
              </a:rPr>
              <a:t>——</a:t>
            </a:r>
            <a:r>
              <a:rPr lang="zh-CN" altLang="en-US" sz="2400" b="1" dirty="0" smtClean="0">
                <a:solidFill>
                  <a:srgbClr val="000000"/>
                </a:solidFill>
                <a:latin typeface="微软雅黑" pitchFamily="34" charset="-122"/>
                <a:ea typeface="微软雅黑" pitchFamily="34" charset="-122"/>
              </a:rPr>
              <a:t>有与药品</a:t>
            </a:r>
            <a:r>
              <a:rPr lang="zh-CN" altLang="en-US" sz="2400" b="1" dirty="0">
                <a:solidFill>
                  <a:srgbClr val="000000"/>
                </a:solidFill>
                <a:latin typeface="微软雅黑" pitchFamily="34" charset="-122"/>
                <a:ea typeface="微软雅黑" pitchFamily="34" charset="-122"/>
              </a:rPr>
              <a:t>生产相适应的厂房、设施和卫生环境；</a:t>
            </a:r>
          </a:p>
          <a:p>
            <a:pPr algn="just">
              <a:lnSpc>
                <a:spcPct val="120000"/>
              </a:lnSpc>
              <a:buClr>
                <a:schemeClr val="accent2"/>
              </a:buClr>
              <a:buFont typeface="Wingdings" pitchFamily="2" charset="2"/>
              <a:buChar char="|"/>
              <a:defRPr/>
            </a:pPr>
            <a:r>
              <a:rPr lang="zh-CN" altLang="en-US" sz="2400" b="1" dirty="0">
                <a:solidFill>
                  <a:srgbClr val="0D6FB8"/>
                </a:solidFill>
                <a:latin typeface="微软雅黑" pitchFamily="34" charset="-122"/>
                <a:ea typeface="微软雅黑" pitchFamily="34" charset="-122"/>
              </a:rPr>
              <a:t>质量控制条件</a:t>
            </a:r>
            <a:r>
              <a:rPr lang="en-US" altLang="zh-CN" sz="2400" b="1" dirty="0">
                <a:solidFill>
                  <a:srgbClr val="000000"/>
                </a:solidFill>
                <a:latin typeface="微软雅黑" pitchFamily="34" charset="-122"/>
                <a:ea typeface="微软雅黑" pitchFamily="34" charset="-122"/>
              </a:rPr>
              <a:t>——</a:t>
            </a:r>
            <a:r>
              <a:rPr lang="zh-CN" altLang="en-US" sz="2400" b="1" dirty="0">
                <a:latin typeface="微软雅黑" pitchFamily="34" charset="-122"/>
                <a:ea typeface="微软雅黑" pitchFamily="34" charset="-122"/>
              </a:rPr>
              <a:t>有能对所生产药品进行质量管理和质量检验的机构、人员及必要的仪器设备</a:t>
            </a:r>
          </a:p>
          <a:p>
            <a:pPr algn="just">
              <a:lnSpc>
                <a:spcPct val="120000"/>
              </a:lnSpc>
              <a:buClr>
                <a:schemeClr val="accent2"/>
              </a:buClr>
              <a:buFont typeface="Wingdings" pitchFamily="2" charset="2"/>
              <a:buChar char="|"/>
              <a:defRPr/>
            </a:pPr>
            <a:r>
              <a:rPr lang="zh-CN" altLang="en-US" sz="2400" b="1" dirty="0">
                <a:solidFill>
                  <a:srgbClr val="0D6FB8"/>
                </a:solidFill>
                <a:latin typeface="微软雅黑" pitchFamily="34" charset="-122"/>
                <a:ea typeface="微软雅黑" pitchFamily="34" charset="-122"/>
              </a:rPr>
              <a:t>规章制度条件</a:t>
            </a:r>
            <a:r>
              <a:rPr lang="en-US" altLang="zh-CN" sz="2400" b="1" dirty="0">
                <a:solidFill>
                  <a:srgbClr val="000000"/>
                </a:solidFill>
                <a:latin typeface="微软雅黑" pitchFamily="34" charset="-122"/>
                <a:ea typeface="微软雅黑" pitchFamily="34" charset="-122"/>
              </a:rPr>
              <a:t>——</a:t>
            </a:r>
            <a:r>
              <a:rPr lang="zh-CN" altLang="en-US" sz="2400" b="1" dirty="0">
                <a:solidFill>
                  <a:srgbClr val="000000"/>
                </a:solidFill>
                <a:latin typeface="微软雅黑" pitchFamily="34" charset="-122"/>
                <a:ea typeface="微软雅黑" pitchFamily="34" charset="-122"/>
              </a:rPr>
              <a:t>有保证药品质量的规章制度</a:t>
            </a:r>
            <a:r>
              <a:rPr lang="zh-CN" altLang="en-US" sz="2400" b="1" dirty="0" smtClean="0">
                <a:solidFill>
                  <a:srgbClr val="000000"/>
                </a:solidFill>
                <a:latin typeface="微软雅黑" pitchFamily="34" charset="-122"/>
                <a:ea typeface="微软雅黑" pitchFamily="34" charset="-122"/>
              </a:rPr>
              <a:t>，并符合</a:t>
            </a:r>
            <a:r>
              <a:rPr lang="zh-CN" altLang="en-US" sz="2400" b="1" dirty="0">
                <a:latin typeface="微软雅黑" pitchFamily="34" charset="-122"/>
                <a:ea typeface="微软雅黑" pitchFamily="34" charset="-122"/>
              </a:rPr>
              <a:t>药品生产质量管理规范要求</a:t>
            </a:r>
            <a:endParaRPr lang="zh-CN" altLang="en-US" sz="2400" b="1" dirty="0">
              <a:solidFill>
                <a:srgbClr val="00000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utoShape 833"/>
          <p:cNvSpPr>
            <a:spLocks noChangeArrowheads="1"/>
          </p:cNvSpPr>
          <p:nvPr/>
        </p:nvSpPr>
        <p:spPr bwMode="auto">
          <a:xfrm rot="16200000">
            <a:off x="5133549" y="-2879969"/>
            <a:ext cx="681038" cy="7971325"/>
          </a:xfrm>
          <a:prstGeom prst="roundRect">
            <a:avLst>
              <a:gd name="adj" fmla="val 16667"/>
            </a:avLst>
          </a:prstGeom>
          <a:gradFill rotWithShape="1">
            <a:gsLst>
              <a:gs pos="0">
                <a:schemeClr val="accent1">
                  <a:gamma/>
                  <a:tint val="76078"/>
                  <a:invGamma/>
                </a:schemeClr>
              </a:gs>
              <a:gs pos="50000">
                <a:schemeClr val="accent1">
                  <a:alpha val="25999"/>
                </a:schemeClr>
              </a:gs>
              <a:gs pos="100000">
                <a:schemeClr val="accent1">
                  <a:gamma/>
                  <a:tint val="76078"/>
                  <a:invGamma/>
                </a:schemeClr>
              </a:gs>
            </a:gsLst>
            <a:lin ang="5400000" scaled="1"/>
          </a:gradFill>
          <a:ln w="9525" algn="ctr">
            <a:solidFill>
              <a:schemeClr val="bg1"/>
            </a:solidFill>
            <a:round/>
            <a:headEnd/>
            <a:tailEnd/>
          </a:ln>
        </p:spPr>
        <p:txBody>
          <a:bodyPr vert="eaVert" anchor="ctr">
            <a:spAutoFit/>
          </a:bodyPr>
          <a:lstStyle/>
          <a:p>
            <a:pPr>
              <a:spcBef>
                <a:spcPct val="20000"/>
              </a:spcBef>
              <a:defRPr/>
            </a:pPr>
            <a:r>
              <a:rPr lang="zh-CN" altLang="en-US" sz="2800" b="1" dirty="0">
                <a:solidFill>
                  <a:srgbClr val="FF0000"/>
                </a:solidFill>
                <a:latin typeface="微软雅黑" pitchFamily="34" charset="-122"/>
                <a:ea typeface="微软雅黑" pitchFamily="34" charset="-122"/>
              </a:rPr>
              <a:t>（三</a:t>
            </a:r>
            <a:r>
              <a:rPr lang="zh-CN" altLang="en-US" sz="2800" b="1" dirty="0" smtClean="0">
                <a:solidFill>
                  <a:srgbClr val="FF0000"/>
                </a:solidFill>
                <a:latin typeface="微软雅黑" pitchFamily="34" charset="-122"/>
                <a:ea typeface="微软雅黑" pitchFamily="34" charset="-122"/>
              </a:rPr>
              <a:t>）从事药品生产活动应当</a:t>
            </a:r>
            <a:r>
              <a:rPr lang="zh-CN" altLang="en-US" sz="2800" b="1" dirty="0">
                <a:solidFill>
                  <a:srgbClr val="FF0000"/>
                </a:solidFill>
                <a:latin typeface="微软雅黑" pitchFamily="34" charset="-122"/>
                <a:ea typeface="微软雅黑" pitchFamily="34" charset="-122"/>
              </a:rPr>
              <a:t>遵守的规定</a:t>
            </a:r>
            <a:endParaRPr lang="zh-CN" altLang="en-US" sz="2400" dirty="0">
              <a:solidFill>
                <a:srgbClr val="FF0000"/>
              </a:solidFill>
              <a:latin typeface="微软雅黑" pitchFamily="34" charset="-122"/>
              <a:ea typeface="微软雅黑" pitchFamily="34" charset="-122"/>
            </a:endParaRPr>
          </a:p>
        </p:txBody>
      </p:sp>
      <p:sp>
        <p:nvSpPr>
          <p:cNvPr id="46083" name="矩形 2"/>
          <p:cNvSpPr>
            <a:spLocks noChangeArrowheads="1"/>
          </p:cNvSpPr>
          <p:nvPr/>
        </p:nvSpPr>
        <p:spPr bwMode="auto">
          <a:xfrm>
            <a:off x="1633091" y="1484784"/>
            <a:ext cx="8593072" cy="5780044"/>
          </a:xfrm>
          <a:prstGeom prst="rect">
            <a:avLst/>
          </a:prstGeom>
          <a:noFill/>
          <a:ln w="9525">
            <a:noFill/>
            <a:miter lim="800000"/>
            <a:headEnd/>
            <a:tailEnd/>
          </a:ln>
        </p:spPr>
        <p:txBody>
          <a:bodyPr wrap="square">
            <a:spAutoFit/>
          </a:bodyPr>
          <a:lstStyle/>
          <a:p>
            <a:pPr>
              <a:lnSpc>
                <a:spcPct val="150000"/>
              </a:lnSpc>
              <a:defRPr/>
            </a:pPr>
            <a:r>
              <a:rPr lang="zh-CN" altLang="en-US" sz="2800" dirty="0">
                <a:solidFill>
                  <a:srgbClr val="0070C0"/>
                </a:solidFill>
                <a:latin typeface="微软雅黑" pitchFamily="34" charset="-122"/>
                <a:ea typeface="微软雅黑" pitchFamily="34" charset="-122"/>
              </a:rPr>
              <a:t>       </a:t>
            </a:r>
            <a:r>
              <a:rPr lang="en-US" altLang="zh-CN" sz="2800" b="1" dirty="0" smtClean="0">
                <a:solidFill>
                  <a:srgbClr val="0070C0"/>
                </a:solidFill>
                <a:latin typeface="微软雅黑" pitchFamily="34" charset="-122"/>
                <a:ea typeface="微软雅黑" pitchFamily="34" charset="-122"/>
              </a:rPr>
              <a:t>1.</a:t>
            </a:r>
            <a:r>
              <a:rPr lang="zh-CN" altLang="en-US" sz="2800" b="1" dirty="0" smtClean="0">
                <a:solidFill>
                  <a:srgbClr val="0070C0"/>
                </a:solidFill>
                <a:latin typeface="微软雅黑" pitchFamily="34" charset="-122"/>
                <a:ea typeface="微软雅黑" pitchFamily="34" charset="-122"/>
              </a:rPr>
              <a:t>遵守</a:t>
            </a:r>
            <a:r>
              <a:rPr lang="en-US" altLang="zh-CN" sz="2800" b="1" dirty="0" smtClean="0">
                <a:solidFill>
                  <a:srgbClr val="0070C0"/>
                </a:solidFill>
                <a:latin typeface="微软雅黑" pitchFamily="34" charset="-122"/>
                <a:ea typeface="微软雅黑" pitchFamily="34" charset="-122"/>
              </a:rPr>
              <a:t>GMP</a:t>
            </a:r>
          </a:p>
          <a:p>
            <a:pPr>
              <a:lnSpc>
                <a:spcPct val="150000"/>
              </a:lnSpc>
              <a:defRPr/>
            </a:pPr>
            <a:r>
              <a:rPr lang="zh-CN" altLang="en-US" sz="2800" b="1" dirty="0" smtClean="0">
                <a:solidFill>
                  <a:srgbClr val="0070C0"/>
                </a:solidFill>
                <a:latin typeface="微软雅黑" pitchFamily="34" charset="-122"/>
                <a:ea typeface="微软雅黑" pitchFamily="34" charset="-122"/>
              </a:rPr>
              <a:t>       </a:t>
            </a:r>
            <a:r>
              <a:rPr lang="en-US" altLang="zh-CN" sz="2800" b="1" dirty="0" smtClean="0">
                <a:solidFill>
                  <a:srgbClr val="0070C0"/>
                </a:solidFill>
                <a:latin typeface="微软雅黑" pitchFamily="34" charset="-122"/>
                <a:ea typeface="微软雅黑" pitchFamily="34" charset="-122"/>
              </a:rPr>
              <a:t>2.</a:t>
            </a:r>
            <a:r>
              <a:rPr lang="zh-CN" altLang="zh-CN" sz="2800" b="1" dirty="0" smtClean="0">
                <a:solidFill>
                  <a:srgbClr val="0070C0"/>
                </a:solidFill>
                <a:latin typeface="微软雅黑" pitchFamily="34" charset="-122"/>
                <a:ea typeface="微软雅黑" pitchFamily="34" charset="-122"/>
                <a:cs typeface="宋体" pitchFamily="2" charset="-122"/>
              </a:rPr>
              <a:t>关键人员对药品质量负</a:t>
            </a:r>
            <a:r>
              <a:rPr lang="zh-CN" altLang="en-US" sz="2800" b="1" dirty="0" smtClean="0">
                <a:solidFill>
                  <a:srgbClr val="0070C0"/>
                </a:solidFill>
                <a:latin typeface="微软雅黑" pitchFamily="34" charset="-122"/>
                <a:ea typeface="微软雅黑" pitchFamily="34" charset="-122"/>
                <a:cs typeface="宋体" pitchFamily="2" charset="-122"/>
              </a:rPr>
              <a:t>全</a:t>
            </a:r>
            <a:r>
              <a:rPr lang="zh-CN" altLang="zh-CN" sz="2800" b="1" dirty="0" smtClean="0">
                <a:solidFill>
                  <a:srgbClr val="0070C0"/>
                </a:solidFill>
                <a:latin typeface="微软雅黑" pitchFamily="34" charset="-122"/>
                <a:ea typeface="微软雅黑" pitchFamily="34" charset="-122"/>
                <a:cs typeface="宋体" pitchFamily="2" charset="-122"/>
              </a:rPr>
              <a:t>责</a:t>
            </a:r>
            <a:endParaRPr lang="en-US" altLang="zh-CN" sz="2800" b="1" dirty="0" smtClean="0">
              <a:solidFill>
                <a:srgbClr val="0070C0"/>
              </a:solidFill>
              <a:latin typeface="微软雅黑" pitchFamily="34" charset="-122"/>
              <a:ea typeface="微软雅黑" pitchFamily="34" charset="-122"/>
              <a:cs typeface="宋体" pitchFamily="2" charset="-122"/>
            </a:endParaRPr>
          </a:p>
          <a:p>
            <a:pPr>
              <a:lnSpc>
                <a:spcPct val="120000"/>
              </a:lnSpc>
              <a:defRPr/>
            </a:pPr>
            <a:r>
              <a:rPr lang="en-US" altLang="zh-CN" sz="2800" b="1" dirty="0" smtClean="0">
                <a:solidFill>
                  <a:srgbClr val="0070C0"/>
                </a:solidFill>
                <a:latin typeface="微软雅黑" pitchFamily="34" charset="-122"/>
                <a:ea typeface="微软雅黑" pitchFamily="34" charset="-122"/>
              </a:rPr>
              <a:t>       3.</a:t>
            </a:r>
            <a:r>
              <a:rPr lang="zh-CN" altLang="en-US" sz="2800" b="1" dirty="0" smtClean="0">
                <a:solidFill>
                  <a:srgbClr val="0070C0"/>
                </a:solidFill>
                <a:latin typeface="微软雅黑" pitchFamily="34" charset="-122"/>
                <a:ea typeface="微软雅黑" pitchFamily="34" charset="-122"/>
              </a:rPr>
              <a:t>按照生产工艺生产 </a:t>
            </a:r>
            <a:endParaRPr lang="en-US" altLang="zh-CN" sz="2800" b="1" dirty="0" smtClean="0">
              <a:solidFill>
                <a:srgbClr val="0070C0"/>
              </a:solidFill>
              <a:latin typeface="微软雅黑" pitchFamily="34" charset="-122"/>
              <a:ea typeface="微软雅黑" pitchFamily="34" charset="-122"/>
            </a:endParaRPr>
          </a:p>
          <a:p>
            <a:pPr>
              <a:lnSpc>
                <a:spcPct val="150000"/>
              </a:lnSpc>
              <a:defRPr/>
            </a:pPr>
            <a:r>
              <a:rPr lang="en-US" altLang="zh-CN" sz="2800" b="1" dirty="0" smtClean="0">
                <a:solidFill>
                  <a:srgbClr val="0070C0"/>
                </a:solidFill>
                <a:latin typeface="微软雅黑" pitchFamily="34" charset="-122"/>
                <a:ea typeface="微软雅黑" pitchFamily="34" charset="-122"/>
              </a:rPr>
              <a:t>       4.</a:t>
            </a:r>
            <a:r>
              <a:rPr lang="zh-CN" altLang="en-US" sz="2800" b="1" dirty="0" smtClean="0">
                <a:solidFill>
                  <a:srgbClr val="0070C0"/>
                </a:solidFill>
                <a:latin typeface="微软雅黑" pitchFamily="34" charset="-122"/>
                <a:ea typeface="微软雅黑" pitchFamily="34" charset="-122"/>
              </a:rPr>
              <a:t>对中药饮片炮制的规定</a:t>
            </a:r>
            <a:endParaRPr lang="en-US" altLang="zh-CN" sz="2800" b="1" dirty="0" smtClean="0">
              <a:solidFill>
                <a:srgbClr val="0070C0"/>
              </a:solidFill>
              <a:latin typeface="微软雅黑" pitchFamily="34" charset="-122"/>
              <a:ea typeface="微软雅黑" pitchFamily="34" charset="-122"/>
            </a:endParaRPr>
          </a:p>
          <a:p>
            <a:pPr marL="514350" indent="-514350">
              <a:lnSpc>
                <a:spcPct val="150000"/>
              </a:lnSpc>
              <a:defRPr/>
            </a:pPr>
            <a:r>
              <a:rPr lang="en-US" altLang="zh-CN" sz="2800" b="1" dirty="0" smtClean="0">
                <a:solidFill>
                  <a:srgbClr val="0070C0"/>
                </a:solidFill>
                <a:latin typeface="微软雅黑" pitchFamily="34" charset="-122"/>
                <a:ea typeface="微软雅黑" pitchFamily="34" charset="-122"/>
              </a:rPr>
              <a:t>       5.</a:t>
            </a:r>
            <a:r>
              <a:rPr lang="zh-CN" altLang="zh-CN" sz="2800" b="1" dirty="0" smtClean="0">
                <a:solidFill>
                  <a:srgbClr val="0070C0"/>
                </a:solidFill>
                <a:latin typeface="微软雅黑" pitchFamily="34" charset="-122"/>
                <a:ea typeface="微软雅黑" pitchFamily="34" charset="-122"/>
              </a:rPr>
              <a:t>对生产所需原料、辅料的</a:t>
            </a:r>
            <a:r>
              <a:rPr lang="zh-CN" altLang="en-US" sz="2800" b="1" dirty="0" smtClean="0">
                <a:solidFill>
                  <a:srgbClr val="0070C0"/>
                </a:solidFill>
                <a:latin typeface="微软雅黑" pitchFamily="34" charset="-122"/>
                <a:ea typeface="微软雅黑" pitchFamily="34" charset="-122"/>
              </a:rPr>
              <a:t>要求</a:t>
            </a:r>
            <a:endParaRPr lang="en-US" altLang="zh-CN" sz="2800" b="1" dirty="0" smtClean="0">
              <a:solidFill>
                <a:srgbClr val="0070C0"/>
              </a:solidFill>
              <a:latin typeface="微软雅黑" pitchFamily="34" charset="-122"/>
              <a:ea typeface="微软雅黑" pitchFamily="34" charset="-122"/>
            </a:endParaRPr>
          </a:p>
          <a:p>
            <a:pPr marL="514350" indent="-514350">
              <a:lnSpc>
                <a:spcPct val="150000"/>
              </a:lnSpc>
              <a:defRPr/>
            </a:pPr>
            <a:r>
              <a:rPr lang="en-US" altLang="zh-CN" sz="2800" b="1" dirty="0" smtClean="0">
                <a:solidFill>
                  <a:srgbClr val="0070C0"/>
                </a:solidFill>
                <a:latin typeface="微软雅黑" pitchFamily="34" charset="-122"/>
                <a:ea typeface="微软雅黑" pitchFamily="34" charset="-122"/>
              </a:rPr>
              <a:t>       6.</a:t>
            </a:r>
            <a:r>
              <a:rPr lang="zh-CN" altLang="zh-CN" sz="2800" b="1" dirty="0" smtClean="0">
                <a:solidFill>
                  <a:srgbClr val="0070C0"/>
                </a:solidFill>
                <a:latin typeface="微软雅黑" pitchFamily="34" charset="-122"/>
                <a:ea typeface="微软雅黑" pitchFamily="34" charset="-122"/>
              </a:rPr>
              <a:t>药品生产检验的规定</a:t>
            </a:r>
            <a:endParaRPr lang="en-US" altLang="zh-CN" sz="2800" b="1" dirty="0" smtClean="0">
              <a:solidFill>
                <a:srgbClr val="0070C0"/>
              </a:solidFill>
              <a:latin typeface="微软雅黑" pitchFamily="34" charset="-122"/>
              <a:ea typeface="微软雅黑" pitchFamily="34" charset="-122"/>
            </a:endParaRPr>
          </a:p>
          <a:p>
            <a:pPr marL="514350" indent="-514350">
              <a:lnSpc>
                <a:spcPct val="150000"/>
              </a:lnSpc>
              <a:defRPr/>
            </a:pPr>
            <a:r>
              <a:rPr lang="en-US" altLang="zh-CN" sz="2800" b="1" dirty="0" smtClean="0">
                <a:solidFill>
                  <a:srgbClr val="0070C0"/>
                </a:solidFill>
                <a:latin typeface="微软雅黑" pitchFamily="34" charset="-122"/>
                <a:ea typeface="微软雅黑" pitchFamily="34" charset="-122"/>
              </a:rPr>
              <a:t>       7.</a:t>
            </a:r>
            <a:r>
              <a:rPr lang="zh-CN" altLang="zh-CN" sz="2800" b="1" dirty="0" smtClean="0">
                <a:solidFill>
                  <a:srgbClr val="0070C0"/>
                </a:solidFill>
                <a:latin typeface="微软雅黑" pitchFamily="34" charset="-122"/>
                <a:ea typeface="微软雅黑" pitchFamily="34" charset="-122"/>
              </a:rPr>
              <a:t>药品</a:t>
            </a:r>
            <a:r>
              <a:rPr lang="zh-CN" altLang="en-US" sz="2800" b="1" dirty="0" smtClean="0">
                <a:solidFill>
                  <a:srgbClr val="0070C0"/>
                </a:solidFill>
                <a:latin typeface="微软雅黑" pitchFamily="34" charset="-122"/>
                <a:ea typeface="微软雅黑" pitchFamily="34" charset="-122"/>
              </a:rPr>
              <a:t>包装规定</a:t>
            </a:r>
            <a:endParaRPr lang="en-US" altLang="zh-CN" sz="2800" b="1" dirty="0" smtClean="0">
              <a:solidFill>
                <a:srgbClr val="0070C0"/>
              </a:solidFill>
              <a:latin typeface="微软雅黑" pitchFamily="34" charset="-122"/>
              <a:ea typeface="微软雅黑" pitchFamily="34" charset="-122"/>
            </a:endParaRPr>
          </a:p>
          <a:p>
            <a:pPr marL="514350" indent="-514350">
              <a:lnSpc>
                <a:spcPct val="150000"/>
              </a:lnSpc>
              <a:defRPr/>
            </a:pPr>
            <a:r>
              <a:rPr lang="en-US" altLang="zh-CN" sz="2800" b="1" dirty="0" smtClean="0">
                <a:solidFill>
                  <a:srgbClr val="0070C0"/>
                </a:solidFill>
                <a:latin typeface="微软雅黑" pitchFamily="34" charset="-122"/>
                <a:ea typeface="微软雅黑" pitchFamily="34" charset="-122"/>
              </a:rPr>
              <a:t>       8.</a:t>
            </a:r>
            <a:r>
              <a:rPr lang="zh-CN" altLang="en-US" sz="2800" b="1" dirty="0" smtClean="0">
                <a:solidFill>
                  <a:srgbClr val="0070C0"/>
                </a:solidFill>
                <a:latin typeface="微软雅黑" pitchFamily="34" charset="-122"/>
                <a:ea typeface="微软雅黑" pitchFamily="34" charset="-122"/>
              </a:rPr>
              <a:t>对工作人员健康检查的规定　　</a:t>
            </a:r>
            <a:endParaRPr lang="en-US" altLang="zh-CN" sz="2800" b="1" dirty="0" smtClean="0">
              <a:solidFill>
                <a:srgbClr val="0070C0"/>
              </a:solidFill>
              <a:latin typeface="微软雅黑" pitchFamily="34" charset="-122"/>
              <a:ea typeface="微软雅黑" pitchFamily="34" charset="-122"/>
              <a:cs typeface="宋体" pitchFamily="2" charset="-122"/>
            </a:endParaRPr>
          </a:p>
          <a:p>
            <a:pPr>
              <a:lnSpc>
                <a:spcPct val="150000"/>
              </a:lnSpc>
              <a:defRPr/>
            </a:pPr>
            <a:r>
              <a:rPr lang="zh-CN" altLang="en-US" sz="2800" b="1" dirty="0" smtClean="0">
                <a:solidFill>
                  <a:srgbClr val="0070C0"/>
                </a:solidFill>
                <a:latin typeface="微软雅黑" pitchFamily="34" charset="-122"/>
                <a:ea typeface="微软雅黑" pitchFamily="34" charset="-122"/>
              </a:rPr>
              <a:t>        </a:t>
            </a:r>
            <a:endParaRPr lang="zh-CN" altLang="en-US" sz="2800" b="1" dirty="0">
              <a:solidFill>
                <a:srgbClr val="0070C0"/>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pPr>
              <a:buNone/>
              <a:defRPr/>
            </a:pPr>
            <a:r>
              <a:rPr lang="zh-CN" altLang="en-US" dirty="0" smtClean="0">
                <a:solidFill>
                  <a:srgbClr val="FF0000"/>
                </a:solidFill>
                <a:latin typeface="微软雅黑" pitchFamily="34" charset="-122"/>
                <a:ea typeface="微软雅黑" pitchFamily="34" charset="-122"/>
              </a:rPr>
              <a:t>          </a:t>
            </a:r>
            <a:r>
              <a:rPr lang="en-US" altLang="zh-CN" dirty="0" smtClean="0">
                <a:solidFill>
                  <a:srgbClr val="FF0000"/>
                </a:solidFill>
                <a:latin typeface="微软雅黑" pitchFamily="34" charset="-122"/>
                <a:ea typeface="微软雅黑" pitchFamily="34" charset="-122"/>
              </a:rPr>
              <a:t>1.</a:t>
            </a:r>
            <a:r>
              <a:rPr lang="zh-CN" altLang="en-US" b="1" dirty="0" smtClean="0">
                <a:solidFill>
                  <a:srgbClr val="FF0000"/>
                </a:solidFill>
                <a:latin typeface="微软雅黑" pitchFamily="34" charset="-122"/>
                <a:ea typeface="微软雅黑" pitchFamily="34" charset="-122"/>
              </a:rPr>
              <a:t>遵守</a:t>
            </a:r>
            <a:r>
              <a:rPr lang="en-US" altLang="zh-CN" b="1" dirty="0" smtClean="0">
                <a:solidFill>
                  <a:srgbClr val="FF0000"/>
                </a:solidFill>
                <a:latin typeface="微软雅黑" pitchFamily="34" charset="-122"/>
                <a:ea typeface="微软雅黑" pitchFamily="34" charset="-122"/>
              </a:rPr>
              <a:t>GMP</a:t>
            </a:r>
            <a:endParaRPr lang="en-US" altLang="zh-CN" dirty="0" smtClean="0">
              <a:latin typeface="微软雅黑" pitchFamily="34" charset="-122"/>
              <a:ea typeface="微软雅黑" pitchFamily="34" charset="-122"/>
            </a:endParaRPr>
          </a:p>
          <a:p>
            <a:pPr>
              <a:buNone/>
              <a:defRPr/>
            </a:pPr>
            <a:r>
              <a:rPr lang="zh-CN" altLang="en-US" dirty="0" smtClean="0">
                <a:latin typeface="微软雅黑" pitchFamily="34" charset="-122"/>
                <a:ea typeface="微软雅黑" pitchFamily="34" charset="-122"/>
              </a:rPr>
              <a:t>          </a:t>
            </a:r>
            <a:r>
              <a:rPr lang="zh-CN" altLang="en-US" b="1" dirty="0" smtClean="0">
                <a:latin typeface="微软雅黑" pitchFamily="34" charset="-122"/>
                <a:ea typeface="微软雅黑" pitchFamily="34" charset="-122"/>
              </a:rPr>
              <a:t>从事药品生产活动，应当</a:t>
            </a:r>
            <a:r>
              <a:rPr lang="zh-CN" altLang="en-US" b="1" dirty="0" smtClean="0">
                <a:solidFill>
                  <a:srgbClr val="FF0000"/>
                </a:solidFill>
                <a:latin typeface="微软雅黑" pitchFamily="34" charset="-122"/>
                <a:ea typeface="微软雅黑" pitchFamily="34" charset="-122"/>
              </a:rPr>
              <a:t>遵守药品生产质量管理规范</a:t>
            </a:r>
            <a:r>
              <a:rPr lang="zh-CN" altLang="en-US" b="1" dirty="0" smtClean="0">
                <a:latin typeface="微软雅黑" pitchFamily="34" charset="-122"/>
                <a:ea typeface="微软雅黑" pitchFamily="34" charset="-122"/>
              </a:rPr>
              <a:t>，建立健全药品生产质量管理体系，保证</a:t>
            </a:r>
            <a:r>
              <a:rPr lang="zh-CN" altLang="en-US" b="1" dirty="0" smtClean="0">
                <a:solidFill>
                  <a:srgbClr val="2F5EB0"/>
                </a:solidFill>
                <a:latin typeface="微软雅黑" pitchFamily="34" charset="-122"/>
                <a:ea typeface="微软雅黑" pitchFamily="34" charset="-122"/>
              </a:rPr>
              <a:t>药品生产全过程持续符合法定要求。</a:t>
            </a:r>
            <a:br>
              <a:rPr lang="zh-CN" altLang="en-US" b="1" dirty="0" smtClean="0">
                <a:solidFill>
                  <a:srgbClr val="2F5EB0"/>
                </a:solidFill>
                <a:latin typeface="微软雅黑" pitchFamily="34" charset="-122"/>
                <a:ea typeface="微软雅黑" pitchFamily="34" charset="-122"/>
              </a:rPr>
            </a:br>
            <a:r>
              <a:rPr lang="zh-CN" altLang="en-US" b="1" dirty="0" smtClean="0">
                <a:latin typeface="微软雅黑" pitchFamily="34" charset="-122"/>
                <a:ea typeface="微软雅黑" pitchFamily="34" charset="-122"/>
              </a:rPr>
              <a:t>　　</a:t>
            </a:r>
            <a:endParaRPr lang="en-US" altLang="zh-CN" b="1" dirty="0" smtClean="0">
              <a:latin typeface="微软雅黑" pitchFamily="34" charset="-122"/>
              <a:ea typeface="微软雅黑" pitchFamily="34" charset="-122"/>
            </a:endParaRPr>
          </a:p>
          <a:p>
            <a:pPr>
              <a:buNone/>
              <a:defRPr/>
            </a:pPr>
            <a:r>
              <a:rPr lang="en-US" altLang="zh-CN" b="1" dirty="0" smtClean="0">
                <a:latin typeface="微软雅黑" pitchFamily="34" charset="-122"/>
                <a:ea typeface="微软雅黑" pitchFamily="34" charset="-122"/>
              </a:rPr>
              <a:t>          </a:t>
            </a:r>
            <a:r>
              <a:rPr lang="en-US" altLang="zh-CN" b="1" dirty="0" smtClean="0">
                <a:solidFill>
                  <a:srgbClr val="FF0000"/>
                </a:solidFill>
                <a:latin typeface="微软雅黑" pitchFamily="34" charset="-122"/>
                <a:ea typeface="微软雅黑" pitchFamily="34" charset="-122"/>
              </a:rPr>
              <a:t>2.</a:t>
            </a:r>
            <a:r>
              <a:rPr lang="zh-CN" altLang="zh-CN" b="1" dirty="0" smtClean="0">
                <a:solidFill>
                  <a:srgbClr val="FF0000"/>
                </a:solidFill>
                <a:latin typeface="微软雅黑" pitchFamily="34" charset="-122"/>
                <a:ea typeface="微软雅黑" pitchFamily="34" charset="-122"/>
                <a:cs typeface="宋体" pitchFamily="2" charset="-122"/>
              </a:rPr>
              <a:t>关键人员对药品质量负</a:t>
            </a:r>
            <a:r>
              <a:rPr lang="zh-CN" altLang="en-US" b="1" dirty="0" smtClean="0">
                <a:solidFill>
                  <a:srgbClr val="FF0000"/>
                </a:solidFill>
                <a:latin typeface="微软雅黑" pitchFamily="34" charset="-122"/>
                <a:ea typeface="微软雅黑" pitchFamily="34" charset="-122"/>
                <a:cs typeface="宋体" pitchFamily="2" charset="-122"/>
              </a:rPr>
              <a:t>全</a:t>
            </a:r>
            <a:r>
              <a:rPr lang="zh-CN" altLang="zh-CN" b="1" dirty="0" smtClean="0">
                <a:solidFill>
                  <a:srgbClr val="FF0000"/>
                </a:solidFill>
                <a:latin typeface="微软雅黑" pitchFamily="34" charset="-122"/>
                <a:ea typeface="微软雅黑" pitchFamily="34" charset="-122"/>
                <a:cs typeface="宋体" pitchFamily="2" charset="-122"/>
              </a:rPr>
              <a:t>责</a:t>
            </a:r>
            <a:endParaRPr lang="en-US" altLang="zh-CN" b="1" dirty="0" smtClean="0">
              <a:solidFill>
                <a:srgbClr val="FF0000"/>
              </a:solidFill>
              <a:latin typeface="微软雅黑" pitchFamily="34" charset="-122"/>
              <a:ea typeface="微软雅黑" pitchFamily="34" charset="-122"/>
              <a:cs typeface="宋体" pitchFamily="2" charset="-122"/>
            </a:endParaRPr>
          </a:p>
          <a:p>
            <a:pPr>
              <a:buNone/>
              <a:defRPr/>
            </a:pPr>
            <a:r>
              <a:rPr lang="zh-CN" altLang="en-US" b="1" dirty="0" smtClean="0">
                <a:solidFill>
                  <a:srgbClr val="2F5EB0"/>
                </a:solidFill>
                <a:latin typeface="微软雅黑" pitchFamily="34" charset="-122"/>
                <a:ea typeface="微软雅黑" pitchFamily="34" charset="-122"/>
              </a:rPr>
              <a:t>         药品生产企业的法定代表人、主要负责人</a:t>
            </a:r>
            <a:r>
              <a:rPr lang="zh-CN" altLang="en-US" b="1" dirty="0" smtClean="0">
                <a:latin typeface="微软雅黑" pitchFamily="34" charset="-122"/>
                <a:ea typeface="微软雅黑" pitchFamily="34" charset="-122"/>
              </a:rPr>
              <a:t>对本企业的药品生产活动全面负责。</a:t>
            </a:r>
            <a:br>
              <a:rPr lang="zh-CN" altLang="en-US" b="1" dirty="0" smtClean="0">
                <a:latin typeface="微软雅黑" pitchFamily="34" charset="-122"/>
                <a:ea typeface="微软雅黑" pitchFamily="34" charset="-122"/>
              </a:rPr>
            </a:br>
            <a:r>
              <a:rPr lang="zh-CN" altLang="en-US" b="1" dirty="0" smtClean="0">
                <a:latin typeface="微软雅黑" pitchFamily="34" charset="-122"/>
                <a:ea typeface="微软雅黑" pitchFamily="34" charset="-122"/>
              </a:rPr>
              <a:t>　　</a:t>
            </a:r>
            <a:endParaRPr lang="zh-CN"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buNone/>
              <a:defRPr/>
            </a:pPr>
            <a:r>
              <a:rPr lang="en-US" altLang="zh-CN" b="1" dirty="0" smtClean="0">
                <a:solidFill>
                  <a:srgbClr val="FF0000"/>
                </a:solidFill>
                <a:latin typeface="微软雅黑" pitchFamily="34" charset="-122"/>
                <a:ea typeface="微软雅黑" pitchFamily="34" charset="-122"/>
              </a:rPr>
              <a:t>         3.  </a:t>
            </a:r>
            <a:r>
              <a:rPr lang="zh-CN" altLang="en-US" b="1" dirty="0" smtClean="0">
                <a:solidFill>
                  <a:srgbClr val="FF0000"/>
                </a:solidFill>
                <a:latin typeface="微软雅黑" pitchFamily="34" charset="-122"/>
                <a:ea typeface="微软雅黑" pitchFamily="34" charset="-122"/>
              </a:rPr>
              <a:t>按照生产工艺生产   </a:t>
            </a:r>
            <a:endParaRPr lang="en-US" altLang="zh-CN" b="1" dirty="0" smtClean="0">
              <a:solidFill>
                <a:srgbClr val="FF0000"/>
              </a:solidFill>
              <a:latin typeface="微软雅黑" pitchFamily="34" charset="-122"/>
              <a:ea typeface="微软雅黑" pitchFamily="34" charset="-122"/>
            </a:endParaRPr>
          </a:p>
          <a:p>
            <a:pPr>
              <a:buNone/>
              <a:defRPr/>
            </a:pPr>
            <a:r>
              <a:rPr lang="en-US" altLang="zh-CN" b="1" dirty="0" smtClean="0">
                <a:solidFill>
                  <a:srgbClr val="FF0000"/>
                </a:solidFill>
                <a:latin typeface="微软雅黑" pitchFamily="34" charset="-122"/>
                <a:ea typeface="微软雅黑" pitchFamily="34" charset="-122"/>
              </a:rPr>
              <a:t>         </a:t>
            </a:r>
            <a:r>
              <a:rPr lang="zh-CN" altLang="en-US" b="1" dirty="0" smtClean="0">
                <a:latin typeface="微软雅黑" pitchFamily="34" charset="-122"/>
                <a:ea typeface="微软雅黑" pitchFamily="34" charset="-122"/>
              </a:rPr>
              <a:t>药品应当按照</a:t>
            </a:r>
            <a:r>
              <a:rPr lang="zh-CN" altLang="en-US" b="1" dirty="0" smtClean="0">
                <a:solidFill>
                  <a:srgbClr val="FF0000"/>
                </a:solidFill>
                <a:latin typeface="微软雅黑" pitchFamily="34" charset="-122"/>
                <a:ea typeface="微软雅黑" pitchFamily="34" charset="-122"/>
              </a:rPr>
              <a:t>国家药品标准</a:t>
            </a:r>
            <a:r>
              <a:rPr lang="zh-CN" altLang="en-US" b="1" dirty="0" smtClean="0">
                <a:latin typeface="微软雅黑" pitchFamily="34" charset="-122"/>
                <a:ea typeface="微软雅黑" pitchFamily="34" charset="-122"/>
              </a:rPr>
              <a:t>和经药品监督管理部门核准的</a:t>
            </a:r>
            <a:r>
              <a:rPr lang="zh-CN" altLang="en-US" b="1" dirty="0" smtClean="0">
                <a:solidFill>
                  <a:srgbClr val="FF0000"/>
                </a:solidFill>
                <a:latin typeface="微软雅黑" pitchFamily="34" charset="-122"/>
                <a:ea typeface="微软雅黑" pitchFamily="34" charset="-122"/>
              </a:rPr>
              <a:t>生产工艺</a:t>
            </a:r>
            <a:r>
              <a:rPr lang="zh-CN" altLang="en-US" b="1" dirty="0" smtClean="0">
                <a:latin typeface="微软雅黑" pitchFamily="34" charset="-122"/>
                <a:ea typeface="微软雅黑" pitchFamily="34" charset="-122"/>
              </a:rPr>
              <a:t>进行生产。</a:t>
            </a:r>
            <a:endParaRPr lang="en-US" altLang="zh-CN" b="1" dirty="0" smtClean="0">
              <a:latin typeface="微软雅黑" pitchFamily="34" charset="-122"/>
              <a:ea typeface="微软雅黑" pitchFamily="34" charset="-122"/>
            </a:endParaRPr>
          </a:p>
          <a:p>
            <a:pPr>
              <a:buNone/>
              <a:defRPr/>
            </a:pPr>
            <a:r>
              <a:rPr lang="en-US" altLang="zh-CN" b="1" dirty="0" smtClean="0">
                <a:latin typeface="微软雅黑" pitchFamily="34" charset="-122"/>
                <a:ea typeface="微软雅黑" pitchFamily="34" charset="-122"/>
              </a:rPr>
              <a:t>         </a:t>
            </a:r>
            <a:r>
              <a:rPr lang="zh-CN" altLang="en-US" b="1" dirty="0" smtClean="0">
                <a:solidFill>
                  <a:srgbClr val="FF0000"/>
                </a:solidFill>
                <a:latin typeface="微软雅黑" pitchFamily="34" charset="-122"/>
                <a:ea typeface="微软雅黑" pitchFamily="34" charset="-122"/>
              </a:rPr>
              <a:t>生产、检验记录应当完整准确，不得编造。</a:t>
            </a:r>
            <a:endParaRPr lang="en-US" altLang="zh-CN" b="1" dirty="0" smtClean="0">
              <a:solidFill>
                <a:srgbClr val="FF0000"/>
              </a:solidFill>
              <a:latin typeface="微软雅黑" pitchFamily="34" charset="-122"/>
              <a:ea typeface="微软雅黑" pitchFamily="34" charset="-122"/>
            </a:endParaRPr>
          </a:p>
          <a:p>
            <a:pPr>
              <a:buNone/>
              <a:defRPr/>
            </a:pPr>
            <a:r>
              <a:rPr lang="en-US" altLang="zh-CN" sz="2400" b="1" dirty="0" smtClean="0">
                <a:solidFill>
                  <a:srgbClr val="FF0000"/>
                </a:solidFill>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（第四十四条）</a:t>
            </a:r>
            <a:br>
              <a:rPr lang="zh-CN" altLang="en-US" sz="2400" b="1" dirty="0" smtClean="0">
                <a:latin typeface="微软雅黑" pitchFamily="34" charset="-122"/>
                <a:ea typeface="微软雅黑" pitchFamily="34" charset="-122"/>
              </a:rPr>
            </a:br>
            <a:r>
              <a:rPr lang="zh-CN" altLang="en-US" sz="2400" b="1" dirty="0" smtClean="0">
                <a:latin typeface="微软雅黑" pitchFamily="34" charset="-122"/>
                <a:ea typeface="微软雅黑" pitchFamily="34" charset="-122"/>
              </a:rPr>
              <a:t>　　</a:t>
            </a:r>
            <a:endParaRPr lang="zh-CN" altLang="en-US" sz="2400" b="1"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内容占位符 2"/>
          <p:cNvSpPr>
            <a:spLocks noGrp="1"/>
          </p:cNvSpPr>
          <p:nvPr>
            <p:ph idx="1"/>
          </p:nvPr>
        </p:nvSpPr>
        <p:spPr>
          <a:xfrm>
            <a:off x="696987" y="980729"/>
            <a:ext cx="10888430" cy="5145436"/>
          </a:xfrm>
        </p:spPr>
        <p:txBody>
          <a:bodyPr>
            <a:normAutofit/>
          </a:bodyPr>
          <a:lstStyle/>
          <a:p>
            <a:pPr>
              <a:buFont typeface="Wingdings" pitchFamily="2" charset="2"/>
              <a:buNone/>
            </a:pPr>
            <a:r>
              <a:rPr lang="zh-CN" altLang="en-US" dirty="0" smtClean="0">
                <a:solidFill>
                  <a:srgbClr val="FF0000"/>
                </a:solidFill>
                <a:latin typeface="微软雅黑" pitchFamily="34" charset="-122"/>
                <a:ea typeface="微软雅黑" pitchFamily="34" charset="-122"/>
              </a:rPr>
              <a:t>   </a:t>
            </a:r>
            <a:r>
              <a:rPr lang="en-US" altLang="zh-CN" dirty="0" smtClean="0">
                <a:solidFill>
                  <a:srgbClr val="FF0000"/>
                </a:solidFill>
                <a:latin typeface="微软雅黑" pitchFamily="34" charset="-122"/>
                <a:ea typeface="微软雅黑" pitchFamily="34" charset="-122"/>
              </a:rPr>
              <a:t>4.</a:t>
            </a:r>
            <a:r>
              <a:rPr lang="zh-CN" altLang="en-US" b="1" dirty="0" smtClean="0">
                <a:solidFill>
                  <a:srgbClr val="FF0000"/>
                </a:solidFill>
                <a:latin typeface="微软雅黑" pitchFamily="34" charset="-122"/>
                <a:ea typeface="微软雅黑" pitchFamily="34" charset="-122"/>
              </a:rPr>
              <a:t>对中药饮片炮制的规定</a:t>
            </a:r>
            <a:endParaRPr lang="en-US" altLang="zh-CN" b="1" dirty="0" smtClean="0">
              <a:solidFill>
                <a:srgbClr val="FF0000"/>
              </a:solidFill>
              <a:latin typeface="微软雅黑" pitchFamily="34" charset="-122"/>
              <a:ea typeface="微软雅黑" pitchFamily="34" charset="-122"/>
            </a:endParaRPr>
          </a:p>
          <a:p>
            <a:r>
              <a:rPr lang="zh-CN" altLang="en-US" b="1" dirty="0" smtClean="0">
                <a:solidFill>
                  <a:srgbClr val="0070C0"/>
                </a:solidFill>
                <a:latin typeface="微软雅黑" pitchFamily="34" charset="-122"/>
                <a:ea typeface="微软雅黑" pitchFamily="34" charset="-122"/>
              </a:rPr>
              <a:t>中药饮片应当按照国家药品标准炮制</a:t>
            </a:r>
            <a:endParaRPr lang="en-US" altLang="zh-CN" b="1" dirty="0" smtClean="0">
              <a:solidFill>
                <a:srgbClr val="0070C0"/>
              </a:solidFill>
              <a:latin typeface="微软雅黑" pitchFamily="34" charset="-122"/>
              <a:ea typeface="微软雅黑" pitchFamily="34" charset="-122"/>
            </a:endParaRPr>
          </a:p>
          <a:p>
            <a:r>
              <a:rPr lang="zh-CN" altLang="en-US" b="1" dirty="0" smtClean="0">
                <a:solidFill>
                  <a:srgbClr val="2F5EB0"/>
                </a:solidFill>
                <a:latin typeface="微软雅黑" pitchFamily="34" charset="-122"/>
                <a:ea typeface="微软雅黑" pitchFamily="34" charset="-122"/>
              </a:rPr>
              <a:t>国家药品标准没有规定的</a:t>
            </a:r>
            <a:r>
              <a:rPr lang="zh-CN" altLang="en-US" b="1" dirty="0" smtClean="0">
                <a:solidFill>
                  <a:srgbClr val="000000"/>
                </a:solidFill>
                <a:latin typeface="微软雅黑" pitchFamily="34" charset="-122"/>
                <a:ea typeface="微软雅黑" pitchFamily="34" charset="-122"/>
              </a:rPr>
              <a:t>，应当按照</a:t>
            </a:r>
            <a:r>
              <a:rPr lang="zh-CN" altLang="en-US" b="1" dirty="0" smtClean="0">
                <a:solidFill>
                  <a:srgbClr val="2F5EB0"/>
                </a:solidFill>
                <a:latin typeface="微软雅黑" pitchFamily="34" charset="-122"/>
                <a:ea typeface="微软雅黑" pitchFamily="34" charset="-122"/>
              </a:rPr>
              <a:t>省级</a:t>
            </a:r>
            <a:r>
              <a:rPr lang="zh-CN" altLang="en-US" b="1" dirty="0" smtClean="0">
                <a:solidFill>
                  <a:srgbClr val="000000"/>
                </a:solidFill>
                <a:latin typeface="微软雅黑" pitchFamily="34" charset="-122"/>
                <a:ea typeface="微软雅黑" pitchFamily="34" charset="-122"/>
              </a:rPr>
              <a:t>药品监督管理部门制定的炮制规范炮制。</a:t>
            </a:r>
            <a:endParaRPr lang="en-US" altLang="zh-CN" b="1" dirty="0" smtClean="0">
              <a:solidFill>
                <a:srgbClr val="000000"/>
              </a:solidFill>
              <a:latin typeface="微软雅黑" pitchFamily="34" charset="-122"/>
              <a:ea typeface="微软雅黑" pitchFamily="34" charset="-122"/>
            </a:endParaRPr>
          </a:p>
          <a:p>
            <a:r>
              <a:rPr lang="zh-CN" altLang="en-US" b="1" dirty="0" smtClean="0">
                <a:solidFill>
                  <a:srgbClr val="000000"/>
                </a:solidFill>
                <a:latin typeface="微软雅黑" pitchFamily="34" charset="-122"/>
                <a:ea typeface="微软雅黑" pitchFamily="34" charset="-122"/>
              </a:rPr>
              <a:t>省级药品监督管理部门制定的</a:t>
            </a:r>
            <a:r>
              <a:rPr lang="zh-CN" altLang="en-US" b="1" dirty="0" smtClean="0">
                <a:solidFill>
                  <a:srgbClr val="0070C0"/>
                </a:solidFill>
                <a:latin typeface="微软雅黑" pitchFamily="34" charset="-122"/>
                <a:ea typeface="微软雅黑" pitchFamily="34" charset="-122"/>
              </a:rPr>
              <a:t>炮制规范</a:t>
            </a:r>
            <a:r>
              <a:rPr lang="zh-CN" altLang="en-US" b="1" dirty="0" smtClean="0">
                <a:solidFill>
                  <a:srgbClr val="000000"/>
                </a:solidFill>
                <a:latin typeface="微软雅黑" pitchFamily="34" charset="-122"/>
                <a:ea typeface="微软雅黑" pitchFamily="34" charset="-122"/>
              </a:rPr>
              <a:t>应当报国务院药品监督管理部门</a:t>
            </a:r>
            <a:r>
              <a:rPr lang="zh-CN" altLang="en-US" b="1" dirty="0" smtClean="0">
                <a:solidFill>
                  <a:srgbClr val="2F5EB0"/>
                </a:solidFill>
                <a:latin typeface="微软雅黑" pitchFamily="34" charset="-122"/>
                <a:ea typeface="微软雅黑" pitchFamily="34" charset="-122"/>
              </a:rPr>
              <a:t>备案</a:t>
            </a:r>
            <a:r>
              <a:rPr lang="zh-CN" altLang="en-US" b="1" dirty="0" smtClean="0">
                <a:solidFill>
                  <a:srgbClr val="000000"/>
                </a:solidFill>
                <a:latin typeface="微软雅黑" pitchFamily="34" charset="-122"/>
                <a:ea typeface="微软雅黑" pitchFamily="34" charset="-122"/>
              </a:rPr>
              <a:t>。</a:t>
            </a:r>
            <a:endParaRPr lang="en-US" altLang="zh-CN" b="1" dirty="0" smtClean="0">
              <a:solidFill>
                <a:srgbClr val="000000"/>
              </a:solidFill>
              <a:latin typeface="微软雅黑" pitchFamily="34" charset="-122"/>
              <a:ea typeface="微软雅黑" pitchFamily="34" charset="-122"/>
            </a:endParaRPr>
          </a:p>
          <a:p>
            <a:r>
              <a:rPr lang="zh-CN" altLang="en-US" b="1" dirty="0" smtClean="0">
                <a:solidFill>
                  <a:srgbClr val="FF0000"/>
                </a:solidFill>
                <a:latin typeface="微软雅黑" pitchFamily="34" charset="-122"/>
                <a:ea typeface="微软雅黑" pitchFamily="34" charset="-122"/>
              </a:rPr>
              <a:t>不符合国家药品标准或者不按照省级药品监督管理部门制定的炮制规范炮制的，不得出厂、销售。</a:t>
            </a:r>
            <a:endParaRPr lang="en-US" altLang="zh-CN" b="1" dirty="0" smtClean="0">
              <a:solidFill>
                <a:srgbClr val="FF0000"/>
              </a:solidFill>
              <a:latin typeface="微软雅黑" pitchFamily="34" charset="-122"/>
              <a:ea typeface="微软雅黑" pitchFamily="34" charset="-122"/>
            </a:endParaRPr>
          </a:p>
          <a:p>
            <a:pPr>
              <a:buNone/>
            </a:pPr>
            <a:r>
              <a:rPr lang="en-US" altLang="zh-CN" sz="2400" b="1" dirty="0" smtClean="0">
                <a:solidFill>
                  <a:srgbClr val="FF0000"/>
                </a:solidFill>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（第四十四条第二款）</a:t>
            </a:r>
            <a:endParaRPr lang="zh-CN" altLang="zh-CN" sz="2400" b="1" dirty="0" smtClean="0">
              <a:latin typeface="微软雅黑" pitchFamily="34" charset="-122"/>
              <a:ea typeface="微软雅黑" pitchFamily="34" charset="-122"/>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内容占位符 2"/>
          <p:cNvSpPr>
            <a:spLocks noGrp="1"/>
          </p:cNvSpPr>
          <p:nvPr>
            <p:ph idx="1"/>
          </p:nvPr>
        </p:nvSpPr>
        <p:spPr>
          <a:xfrm>
            <a:off x="408955" y="908720"/>
            <a:ext cx="11176462" cy="5217445"/>
          </a:xfrm>
        </p:spPr>
        <p:txBody>
          <a:bodyPr>
            <a:normAutofit/>
          </a:bodyPr>
          <a:lstStyle/>
          <a:p>
            <a:pPr>
              <a:buFont typeface="Wingdings" pitchFamily="2" charset="2"/>
              <a:buNone/>
              <a:defRPr/>
            </a:pPr>
            <a:r>
              <a:rPr lang="en-US" altLang="zh-CN" dirty="0" smtClean="0">
                <a:solidFill>
                  <a:srgbClr val="FF0000"/>
                </a:solidFill>
                <a:latin typeface="微软雅黑" pitchFamily="34" charset="-122"/>
                <a:ea typeface="微软雅黑" pitchFamily="34" charset="-122"/>
              </a:rPr>
              <a:t>         5.</a:t>
            </a:r>
            <a:r>
              <a:rPr lang="zh-CN" altLang="zh-CN" sz="2800" b="1" dirty="0" smtClean="0">
                <a:solidFill>
                  <a:srgbClr val="FF0000"/>
                </a:solidFill>
                <a:latin typeface="微软雅黑" pitchFamily="34" charset="-122"/>
                <a:ea typeface="微软雅黑" pitchFamily="34" charset="-122"/>
              </a:rPr>
              <a:t>对生产所需原料、辅料的规定</a:t>
            </a:r>
            <a:r>
              <a:rPr lang="zh-CN" altLang="en-US" sz="2800" b="1" dirty="0" smtClean="0">
                <a:latin typeface="微软雅黑" pitchFamily="34" charset="-122"/>
                <a:ea typeface="微软雅黑" pitchFamily="34" charset="-122"/>
              </a:rPr>
              <a:t>　</a:t>
            </a:r>
            <a:endParaRPr lang="en-US" altLang="zh-CN" sz="2800" b="1" dirty="0" smtClean="0">
              <a:latin typeface="微软雅黑" pitchFamily="34" charset="-122"/>
              <a:ea typeface="微软雅黑" pitchFamily="34" charset="-122"/>
            </a:endParaRPr>
          </a:p>
          <a:p>
            <a:pPr>
              <a:buFont typeface="Wingdings" pitchFamily="2" charset="2"/>
              <a:buNone/>
              <a:defRPr/>
            </a:pPr>
            <a:r>
              <a:rPr lang="en-US" altLang="zh-CN" sz="2800" b="1" dirty="0" smtClean="0">
                <a:solidFill>
                  <a:srgbClr val="000000"/>
                </a:solidFill>
                <a:latin typeface="微软雅黑" pitchFamily="34" charset="-122"/>
                <a:ea typeface="微软雅黑" pitchFamily="34" charset="-122"/>
              </a:rPr>
              <a:t>          </a:t>
            </a:r>
            <a:r>
              <a:rPr lang="zh-CN" altLang="en-US" sz="2800" b="1" dirty="0" smtClean="0">
                <a:solidFill>
                  <a:srgbClr val="000000"/>
                </a:solidFill>
                <a:latin typeface="微软雅黑" pitchFamily="34" charset="-122"/>
                <a:ea typeface="微软雅黑" pitchFamily="34" charset="-122"/>
              </a:rPr>
              <a:t>生产药品所需的原料、辅料，应当符合</a:t>
            </a:r>
            <a:r>
              <a:rPr lang="zh-CN" altLang="en-US" sz="2800" b="1" dirty="0" smtClean="0">
                <a:solidFill>
                  <a:srgbClr val="2F5EB0"/>
                </a:solidFill>
                <a:latin typeface="微软雅黑" pitchFamily="34" charset="-122"/>
                <a:ea typeface="微软雅黑" pitchFamily="34" charset="-122"/>
              </a:rPr>
              <a:t>药用要求、药品生产质量管理规范的有关要求。</a:t>
            </a:r>
            <a:r>
              <a:rPr lang="zh-CN" altLang="en-US" sz="2800" b="1" dirty="0" smtClean="0">
                <a:solidFill>
                  <a:srgbClr val="000000"/>
                </a:solidFill>
                <a:latin typeface="微软雅黑" pitchFamily="34" charset="-122"/>
                <a:ea typeface="微软雅黑" pitchFamily="34" charset="-122"/>
              </a:rPr>
              <a:t/>
            </a:r>
            <a:br>
              <a:rPr lang="zh-CN" altLang="en-US" sz="2800" b="1" dirty="0" smtClean="0">
                <a:solidFill>
                  <a:srgbClr val="000000"/>
                </a:solidFill>
                <a:latin typeface="微软雅黑" pitchFamily="34" charset="-122"/>
                <a:ea typeface="微软雅黑" pitchFamily="34" charset="-122"/>
              </a:rPr>
            </a:br>
            <a:r>
              <a:rPr lang="zh-CN" altLang="en-US" sz="2800" b="1" dirty="0" smtClean="0">
                <a:solidFill>
                  <a:srgbClr val="000000"/>
                </a:solidFill>
                <a:latin typeface="微软雅黑" pitchFamily="34" charset="-122"/>
                <a:ea typeface="微软雅黑" pitchFamily="34" charset="-122"/>
              </a:rPr>
              <a:t>　　生产药品，应当按照规定对</a:t>
            </a:r>
            <a:r>
              <a:rPr lang="zh-CN" altLang="en-US" sz="2800" b="1" dirty="0" smtClean="0">
                <a:solidFill>
                  <a:srgbClr val="FF0000"/>
                </a:solidFill>
                <a:latin typeface="微软雅黑" pitchFamily="34" charset="-122"/>
                <a:ea typeface="微软雅黑" pitchFamily="34" charset="-122"/>
              </a:rPr>
              <a:t>供应原料、辅料等的供应商</a:t>
            </a:r>
            <a:r>
              <a:rPr lang="zh-CN" altLang="en-US" sz="2800" b="1" dirty="0" smtClean="0">
                <a:solidFill>
                  <a:srgbClr val="000000"/>
                </a:solidFill>
                <a:latin typeface="微软雅黑" pitchFamily="34" charset="-122"/>
                <a:ea typeface="微软雅黑" pitchFamily="34" charset="-122"/>
              </a:rPr>
              <a:t>进行审核，保证购进、使用的原料、辅料等符合前款规定要求。</a:t>
            </a:r>
            <a:r>
              <a:rPr lang="zh-CN" altLang="en-US" sz="2400" b="1" dirty="0" smtClean="0">
                <a:solidFill>
                  <a:srgbClr val="000000"/>
                </a:solidFill>
                <a:latin typeface="微软雅黑" pitchFamily="34" charset="-122"/>
                <a:ea typeface="微软雅黑" pitchFamily="34" charset="-122"/>
              </a:rPr>
              <a:t>（四十五条） </a:t>
            </a:r>
            <a:r>
              <a:rPr lang="zh-CN" altLang="en-US" sz="2800" b="1" dirty="0" smtClean="0">
                <a:solidFill>
                  <a:srgbClr val="000000"/>
                </a:solidFill>
                <a:latin typeface="微软雅黑" pitchFamily="34" charset="-122"/>
                <a:ea typeface="微软雅黑" pitchFamily="34" charset="-122"/>
              </a:rPr>
              <a:t/>
            </a:r>
            <a:br>
              <a:rPr lang="zh-CN" altLang="en-US" sz="2800" b="1" dirty="0" smtClean="0">
                <a:solidFill>
                  <a:srgbClr val="000000"/>
                </a:solidFill>
                <a:latin typeface="微软雅黑" pitchFamily="34" charset="-122"/>
                <a:ea typeface="微软雅黑" pitchFamily="34" charset="-122"/>
              </a:rPr>
            </a:br>
            <a:r>
              <a:rPr lang="zh-CN" altLang="en-US" sz="2800" b="1" dirty="0" smtClean="0">
                <a:solidFill>
                  <a:srgbClr val="000000"/>
                </a:solidFill>
                <a:latin typeface="微软雅黑" pitchFamily="34" charset="-122"/>
                <a:ea typeface="微软雅黑" pitchFamily="34" charset="-122"/>
              </a:rPr>
              <a:t>　　</a:t>
            </a:r>
            <a:endParaRPr lang="en-US" altLang="zh-CN" sz="2800" b="1" dirty="0" smtClean="0">
              <a:solidFill>
                <a:srgbClr val="000000"/>
              </a:solidFill>
              <a:latin typeface="微软雅黑" pitchFamily="34" charset="-122"/>
              <a:ea typeface="微软雅黑" pitchFamily="34" charset="-122"/>
            </a:endParaRPr>
          </a:p>
          <a:p>
            <a:pPr>
              <a:buFont typeface="Wingdings" pitchFamily="2" charset="2"/>
              <a:buNone/>
              <a:defRPr/>
            </a:pPr>
            <a:r>
              <a:rPr lang="en-US" altLang="zh-CN" sz="2800" b="1" dirty="0" smtClean="0">
                <a:solidFill>
                  <a:srgbClr val="000000"/>
                </a:solidFill>
                <a:latin typeface="微软雅黑" pitchFamily="34" charset="-122"/>
                <a:ea typeface="微软雅黑" pitchFamily="34" charset="-122"/>
              </a:rPr>
              <a:t>          </a:t>
            </a:r>
            <a:r>
              <a:rPr lang="zh-CN" altLang="en-US" sz="2800" b="1" dirty="0" smtClean="0">
                <a:solidFill>
                  <a:srgbClr val="FF0000"/>
                </a:solidFill>
                <a:latin typeface="微软雅黑" pitchFamily="34" charset="-122"/>
                <a:ea typeface="微软雅黑" pitchFamily="34" charset="-122"/>
              </a:rPr>
              <a:t>直接接触药品的包装材料和容器</a:t>
            </a:r>
            <a:r>
              <a:rPr lang="zh-CN" altLang="en-US" sz="2800" b="1" dirty="0" smtClean="0">
                <a:solidFill>
                  <a:srgbClr val="000000"/>
                </a:solidFill>
                <a:latin typeface="微软雅黑" pitchFamily="34" charset="-122"/>
                <a:ea typeface="微软雅黑" pitchFamily="34" charset="-122"/>
              </a:rPr>
              <a:t>，应当符合药用要求，符合保障人体健康、安全的标准。</a:t>
            </a:r>
            <a:br>
              <a:rPr lang="zh-CN" altLang="en-US" sz="2800" b="1" dirty="0" smtClean="0">
                <a:solidFill>
                  <a:srgbClr val="000000"/>
                </a:solidFill>
                <a:latin typeface="微软雅黑" pitchFamily="34" charset="-122"/>
                <a:ea typeface="微软雅黑" pitchFamily="34" charset="-122"/>
              </a:rPr>
            </a:br>
            <a:r>
              <a:rPr lang="zh-CN" altLang="en-US" sz="2800" b="1" dirty="0" smtClean="0">
                <a:solidFill>
                  <a:srgbClr val="000000"/>
                </a:solidFill>
                <a:latin typeface="微软雅黑" pitchFamily="34" charset="-122"/>
                <a:ea typeface="微软雅黑" pitchFamily="34" charset="-122"/>
              </a:rPr>
              <a:t>　　</a:t>
            </a:r>
            <a:r>
              <a:rPr lang="zh-CN" altLang="en-US" sz="2800" b="1" dirty="0" smtClean="0">
                <a:solidFill>
                  <a:srgbClr val="FF0000"/>
                </a:solidFill>
                <a:latin typeface="微软雅黑" pitchFamily="34" charset="-122"/>
                <a:ea typeface="微软雅黑" pitchFamily="34" charset="-122"/>
              </a:rPr>
              <a:t>对不合格的直接接触药品的包装材料和容器，</a:t>
            </a:r>
            <a:r>
              <a:rPr lang="zh-CN" altLang="en-US" sz="2800" b="1" dirty="0" smtClean="0">
                <a:solidFill>
                  <a:srgbClr val="000000"/>
                </a:solidFill>
                <a:latin typeface="微软雅黑" pitchFamily="34" charset="-122"/>
                <a:ea typeface="微软雅黑" pitchFamily="34" charset="-122"/>
              </a:rPr>
              <a:t>由药品监督管理部门责令停止使用。（四十六条）</a:t>
            </a:r>
            <a:br>
              <a:rPr lang="zh-CN" altLang="en-US" sz="2800" b="1" dirty="0" smtClean="0">
                <a:solidFill>
                  <a:srgbClr val="000000"/>
                </a:solidFill>
                <a:latin typeface="微软雅黑" pitchFamily="34" charset="-122"/>
                <a:ea typeface="微软雅黑" pitchFamily="34" charset="-122"/>
              </a:rPr>
            </a:br>
            <a:r>
              <a:rPr lang="zh-CN" altLang="en-US" sz="2800" b="1" dirty="0" smtClean="0">
                <a:solidFill>
                  <a:srgbClr val="000000"/>
                </a:solidFill>
                <a:latin typeface="微软雅黑" pitchFamily="34" charset="-122"/>
                <a:ea typeface="微软雅黑" pitchFamily="34" charset="-122"/>
              </a:rPr>
              <a:t>　</a:t>
            </a:r>
            <a:endParaRPr lang="zh-CN" altLang="zh-CN" sz="2800" b="1" dirty="0" smtClean="0">
              <a:solidFill>
                <a:srgbClr val="000000"/>
              </a:solidFill>
              <a:latin typeface="微软雅黑" pitchFamily="34" charset="-122"/>
              <a:ea typeface="微软雅黑" pitchFamily="34" charset="-122"/>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内容占位符 2"/>
          <p:cNvSpPr>
            <a:spLocks noGrp="1"/>
          </p:cNvSpPr>
          <p:nvPr>
            <p:ph idx="1"/>
          </p:nvPr>
        </p:nvSpPr>
        <p:spPr>
          <a:xfrm>
            <a:off x="609759" y="1433513"/>
            <a:ext cx="10975658" cy="4948237"/>
          </a:xfrm>
        </p:spPr>
        <p:txBody>
          <a:bodyPr/>
          <a:lstStyle/>
          <a:p>
            <a:pPr>
              <a:buNone/>
              <a:defRPr/>
            </a:pPr>
            <a:r>
              <a:rPr lang="en-US" altLang="zh-CN" b="1" dirty="0" smtClean="0">
                <a:solidFill>
                  <a:srgbClr val="FF0000"/>
                </a:solidFill>
                <a:latin typeface="微软雅黑" pitchFamily="34" charset="-122"/>
                <a:ea typeface="微软雅黑" pitchFamily="34" charset="-122"/>
              </a:rPr>
              <a:t>         6.</a:t>
            </a:r>
            <a:r>
              <a:rPr lang="zh-CN" altLang="zh-CN" b="1" dirty="0" smtClean="0">
                <a:solidFill>
                  <a:srgbClr val="FF0000"/>
                </a:solidFill>
                <a:latin typeface="微软雅黑" pitchFamily="34" charset="-122"/>
                <a:ea typeface="微软雅黑" pitchFamily="34" charset="-122"/>
              </a:rPr>
              <a:t>药品生产检验的规定</a:t>
            </a:r>
          </a:p>
          <a:p>
            <a:pPr>
              <a:buFont typeface="Wingdings" pitchFamily="2" charset="2"/>
              <a:buNone/>
              <a:defRPr/>
            </a:pPr>
            <a:r>
              <a:rPr lang="zh-CN" altLang="en-US" b="1" dirty="0" smtClean="0">
                <a:solidFill>
                  <a:srgbClr val="000000"/>
                </a:solidFill>
                <a:latin typeface="微软雅黑" pitchFamily="34" charset="-122"/>
                <a:ea typeface="微软雅黑" pitchFamily="34" charset="-122"/>
              </a:rPr>
              <a:t>          药品生产企业应当对</a:t>
            </a:r>
            <a:r>
              <a:rPr lang="zh-CN" altLang="en-US" b="1" dirty="0" smtClean="0">
                <a:solidFill>
                  <a:srgbClr val="0D6FB8"/>
                </a:solidFill>
                <a:latin typeface="微软雅黑" pitchFamily="34" charset="-122"/>
                <a:ea typeface="微软雅黑" pitchFamily="34" charset="-122"/>
              </a:rPr>
              <a:t>药品进行质量检验</a:t>
            </a:r>
            <a:r>
              <a:rPr lang="zh-CN" altLang="en-US" b="1" dirty="0" smtClean="0">
                <a:solidFill>
                  <a:srgbClr val="000000"/>
                </a:solidFill>
                <a:latin typeface="微软雅黑" pitchFamily="34" charset="-122"/>
                <a:ea typeface="微软雅黑" pitchFamily="34" charset="-122"/>
              </a:rPr>
              <a:t>。不符合国家药品标准的，不得出厂。</a:t>
            </a:r>
            <a:br>
              <a:rPr lang="zh-CN" altLang="en-US" b="1" dirty="0" smtClean="0">
                <a:solidFill>
                  <a:srgbClr val="000000"/>
                </a:solidFill>
                <a:latin typeface="微软雅黑" pitchFamily="34" charset="-122"/>
                <a:ea typeface="微软雅黑" pitchFamily="34" charset="-122"/>
              </a:rPr>
            </a:br>
            <a:r>
              <a:rPr lang="zh-CN" altLang="en-US" b="1" dirty="0" smtClean="0">
                <a:solidFill>
                  <a:srgbClr val="000000"/>
                </a:solidFill>
                <a:latin typeface="微软雅黑" pitchFamily="34" charset="-122"/>
                <a:ea typeface="微软雅黑" pitchFamily="34" charset="-122"/>
              </a:rPr>
              <a:t>　　药品生产企业应当</a:t>
            </a:r>
            <a:r>
              <a:rPr lang="zh-CN" altLang="en-US" b="1" dirty="0" smtClean="0">
                <a:solidFill>
                  <a:srgbClr val="FF0000"/>
                </a:solidFill>
                <a:latin typeface="微软雅黑" pitchFamily="34" charset="-122"/>
                <a:ea typeface="微软雅黑" pitchFamily="34" charset="-122"/>
              </a:rPr>
              <a:t>建立药品出厂放行规程</a:t>
            </a:r>
            <a:r>
              <a:rPr lang="zh-CN" altLang="en-US" b="1" dirty="0" smtClean="0">
                <a:solidFill>
                  <a:srgbClr val="000000"/>
                </a:solidFill>
                <a:latin typeface="微软雅黑" pitchFamily="34" charset="-122"/>
                <a:ea typeface="微软雅黑" pitchFamily="34" charset="-122"/>
              </a:rPr>
              <a:t>，明确出厂放行的</a:t>
            </a:r>
            <a:r>
              <a:rPr lang="zh-CN" altLang="en-US" b="1" dirty="0" smtClean="0">
                <a:solidFill>
                  <a:srgbClr val="0D6FB8"/>
                </a:solidFill>
                <a:latin typeface="微软雅黑" pitchFamily="34" charset="-122"/>
                <a:ea typeface="微软雅黑" pitchFamily="34" charset="-122"/>
              </a:rPr>
              <a:t>标准、条件</a:t>
            </a:r>
            <a:r>
              <a:rPr lang="zh-CN" altLang="en-US" b="1" dirty="0" smtClean="0">
                <a:solidFill>
                  <a:srgbClr val="000000"/>
                </a:solidFill>
                <a:latin typeface="微软雅黑" pitchFamily="34" charset="-122"/>
                <a:ea typeface="微软雅黑" pitchFamily="34" charset="-122"/>
              </a:rPr>
              <a:t>。</a:t>
            </a:r>
            <a:endParaRPr lang="en-US" altLang="zh-CN" b="1" dirty="0" smtClean="0">
              <a:solidFill>
                <a:srgbClr val="000000"/>
              </a:solidFill>
              <a:latin typeface="微软雅黑" pitchFamily="34" charset="-122"/>
              <a:ea typeface="微软雅黑" pitchFamily="34" charset="-122"/>
            </a:endParaRPr>
          </a:p>
          <a:p>
            <a:pPr>
              <a:buFont typeface="Wingdings" pitchFamily="2" charset="2"/>
              <a:buNone/>
              <a:defRPr/>
            </a:pPr>
            <a:r>
              <a:rPr lang="en-US" altLang="zh-CN" b="1" dirty="0" smtClean="0">
                <a:solidFill>
                  <a:srgbClr val="000000"/>
                </a:solidFill>
                <a:latin typeface="微软雅黑" pitchFamily="34" charset="-122"/>
                <a:ea typeface="微软雅黑" pitchFamily="34" charset="-122"/>
              </a:rPr>
              <a:t>          </a:t>
            </a:r>
            <a:r>
              <a:rPr lang="zh-CN" altLang="en-US" b="1" dirty="0" smtClean="0">
                <a:solidFill>
                  <a:srgbClr val="000000"/>
                </a:solidFill>
                <a:latin typeface="微软雅黑" pitchFamily="34" charset="-122"/>
                <a:ea typeface="微软雅黑" pitchFamily="34" charset="-122"/>
              </a:rPr>
              <a:t>符合标准、条件的，经</a:t>
            </a:r>
            <a:r>
              <a:rPr lang="zh-CN" altLang="en-US" b="1" dirty="0" smtClean="0">
                <a:solidFill>
                  <a:srgbClr val="0D6FB8"/>
                </a:solidFill>
                <a:latin typeface="微软雅黑" pitchFamily="34" charset="-122"/>
                <a:ea typeface="微软雅黑" pitchFamily="34" charset="-122"/>
              </a:rPr>
              <a:t>质量受权人</a:t>
            </a:r>
            <a:r>
              <a:rPr lang="zh-CN" altLang="en-US" b="1" dirty="0" smtClean="0">
                <a:solidFill>
                  <a:srgbClr val="FF0000"/>
                </a:solidFill>
                <a:latin typeface="微软雅黑" pitchFamily="34" charset="-122"/>
                <a:ea typeface="微软雅黑" pitchFamily="34" charset="-122"/>
              </a:rPr>
              <a:t>签字后</a:t>
            </a:r>
            <a:r>
              <a:rPr lang="zh-CN" altLang="en-US" b="1" dirty="0" smtClean="0">
                <a:solidFill>
                  <a:srgbClr val="000000"/>
                </a:solidFill>
                <a:latin typeface="微软雅黑" pitchFamily="34" charset="-122"/>
                <a:ea typeface="微软雅黑" pitchFamily="34" charset="-122"/>
              </a:rPr>
              <a:t>方可放行。</a:t>
            </a:r>
            <a:endParaRPr lang="en-US" altLang="zh-CN" b="1" dirty="0" smtClean="0">
              <a:solidFill>
                <a:srgbClr val="000000"/>
              </a:solidFill>
              <a:latin typeface="微软雅黑" pitchFamily="34" charset="-122"/>
              <a:ea typeface="微软雅黑" pitchFamily="34" charset="-122"/>
            </a:endParaRPr>
          </a:p>
          <a:p>
            <a:pPr>
              <a:buFont typeface="Wingdings" pitchFamily="2" charset="2"/>
              <a:buNone/>
              <a:defRPr/>
            </a:pPr>
            <a:r>
              <a:rPr lang="zh-CN" altLang="en-US" sz="2800" b="1" dirty="0" smtClean="0">
                <a:solidFill>
                  <a:srgbClr val="000000"/>
                </a:solidFill>
                <a:latin typeface="微软雅黑" pitchFamily="34" charset="-122"/>
                <a:ea typeface="微软雅黑" pitchFamily="34" charset="-122"/>
              </a:rPr>
              <a:t>        （第四十七条）</a:t>
            </a:r>
            <a:r>
              <a:rPr lang="zh-CN" altLang="en-US" b="1" dirty="0" smtClean="0">
                <a:solidFill>
                  <a:srgbClr val="000000"/>
                </a:solidFill>
                <a:latin typeface="微软雅黑" pitchFamily="34" charset="-122"/>
                <a:ea typeface="微软雅黑" pitchFamily="34" charset="-122"/>
              </a:rPr>
              <a:t/>
            </a:r>
            <a:br>
              <a:rPr lang="zh-CN" altLang="en-US" b="1" dirty="0" smtClean="0">
                <a:solidFill>
                  <a:srgbClr val="000000"/>
                </a:solidFill>
                <a:latin typeface="微软雅黑" pitchFamily="34" charset="-122"/>
                <a:ea typeface="微软雅黑" pitchFamily="34" charset="-122"/>
              </a:rPr>
            </a:br>
            <a:endParaRPr lang="zh-CN" altLang="zh-CN" b="1" dirty="0" smtClean="0">
              <a:solidFill>
                <a:srgbClr val="000000"/>
              </a:solidFill>
              <a:ea typeface="宋体"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flipH="1">
            <a:off x="-3" y="6525344"/>
            <a:ext cx="12195177" cy="360511"/>
          </a:xfrm>
          <a:prstGeom prst="rect">
            <a:avLst/>
          </a:prstGeom>
          <a:gradFill>
            <a:gsLst>
              <a:gs pos="0">
                <a:srgbClr val="0E1A40"/>
              </a:gs>
              <a:gs pos="100000">
                <a:srgbClr val="2F5EB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flipH="1">
            <a:off x="-4" y="6596410"/>
            <a:ext cx="12195177" cy="28897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TextBox 185"/>
          <p:cNvSpPr txBox="1"/>
          <p:nvPr/>
        </p:nvSpPr>
        <p:spPr>
          <a:xfrm>
            <a:off x="13514411" y="7029400"/>
            <a:ext cx="877163" cy="369332"/>
          </a:xfrm>
          <a:prstGeom prst="rect">
            <a:avLst/>
          </a:prstGeom>
          <a:noFill/>
        </p:spPr>
        <p:txBody>
          <a:bodyPr wrap="none" rtlCol="0">
            <a:spAutoFit/>
          </a:bodyPr>
          <a:lstStyle/>
          <a:p>
            <a:r>
              <a:rPr lang="zh-CN" altLang="en-US" dirty="0"/>
              <a:t>延时符</a:t>
            </a:r>
          </a:p>
        </p:txBody>
      </p:sp>
      <p:sp>
        <p:nvSpPr>
          <p:cNvPr id="3" name="矩形 2">
            <a:extLst>
              <a:ext uri="{FF2B5EF4-FFF2-40B4-BE49-F238E27FC236}">
                <a16:creationId xmlns="" xmlns:a16="http://schemas.microsoft.com/office/drawing/2014/main" id="{1139566D-8C93-41AE-83BE-84E520923000}"/>
              </a:ext>
            </a:extLst>
          </p:cNvPr>
          <p:cNvSpPr/>
          <p:nvPr/>
        </p:nvSpPr>
        <p:spPr>
          <a:xfrm>
            <a:off x="2281163" y="327964"/>
            <a:ext cx="8064896" cy="864096"/>
          </a:xfrm>
          <a:prstGeom prst="rect">
            <a:avLst/>
          </a:prstGeom>
          <a:solidFill>
            <a:schemeClr val="accent1">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 xmlns:a16="http://schemas.microsoft.com/office/drawing/2014/main" id="{4EE9C91B-808C-4A94-AEA8-292194FF0019}"/>
              </a:ext>
            </a:extLst>
          </p:cNvPr>
          <p:cNvSpPr txBox="1"/>
          <p:nvPr/>
        </p:nvSpPr>
        <p:spPr>
          <a:xfrm>
            <a:off x="2529437" y="503674"/>
            <a:ext cx="8003140" cy="954107"/>
          </a:xfrm>
          <a:prstGeom prst="rect">
            <a:avLst/>
          </a:prstGeom>
          <a:noFill/>
        </p:spPr>
        <p:txBody>
          <a:bodyPr wrap="square" rtlCol="0">
            <a:spAutoFit/>
          </a:bodyPr>
          <a:lstStyle/>
          <a:p>
            <a:r>
              <a:rPr lang="zh-CN" altLang="en-US" sz="2800" b="1" dirty="0" smtClean="0">
                <a:solidFill>
                  <a:srgbClr val="FF0000"/>
                </a:solidFill>
                <a:latin typeface="微软雅黑" panose="020B0503020204020204" pitchFamily="34" charset="-122"/>
                <a:ea typeface="微软雅黑" panose="020B0503020204020204" pitchFamily="34" charset="-122"/>
              </a:rPr>
              <a:t>新版</a:t>
            </a:r>
            <a:r>
              <a:rPr lang="en-US" altLang="zh-CN" sz="2800" b="1" dirty="0" smtClean="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药品管理法</a:t>
            </a:r>
            <a:r>
              <a:rPr lang="en-US" altLang="zh-CN" sz="2800" b="1" dirty="0">
                <a:solidFill>
                  <a:srgbClr val="FF0000"/>
                </a:solidFill>
                <a:latin typeface="微软雅黑" panose="020B0503020204020204" pitchFamily="34" charset="-122"/>
                <a:ea typeface="微软雅黑" panose="020B0503020204020204" pitchFamily="34" charset="-122"/>
              </a:rPr>
              <a:t>》</a:t>
            </a:r>
            <a:r>
              <a:rPr lang="zh-CN" altLang="en-US" sz="2800" b="1" dirty="0">
                <a:solidFill>
                  <a:srgbClr val="FF0000"/>
                </a:solidFill>
                <a:latin typeface="微软雅黑" panose="020B0503020204020204" pitchFamily="34" charset="-122"/>
                <a:ea typeface="微软雅黑" panose="020B0503020204020204" pitchFamily="34" charset="-122"/>
              </a:rPr>
              <a:t>十二章    一百五十五条</a:t>
            </a:r>
            <a:endParaRPr lang="en-US" altLang="zh-CN" sz="2800" b="1" dirty="0">
              <a:solidFill>
                <a:srgbClr val="FF0000"/>
              </a:solidFill>
              <a:latin typeface="微软雅黑" panose="020B0503020204020204" pitchFamily="34" charset="-122"/>
              <a:ea typeface="微软雅黑" panose="020B0503020204020204" pitchFamily="34" charset="-122"/>
            </a:endParaRPr>
          </a:p>
          <a:p>
            <a:endParaRPr lang="zh-CN" altLang="en-US" sz="2800" b="1" dirty="0">
              <a:solidFill>
                <a:schemeClr val="bg1"/>
              </a:solidFill>
              <a:latin typeface="微软雅黑" panose="020B0503020204020204" pitchFamily="34" charset="-122"/>
              <a:ea typeface="微软雅黑" panose="020B0503020204020204" pitchFamily="34" charset="-122"/>
            </a:endParaRPr>
          </a:p>
        </p:txBody>
      </p:sp>
      <p:sp>
        <p:nvSpPr>
          <p:cNvPr id="14" name="内容占位符 2">
            <a:extLst>
              <a:ext uri="{FF2B5EF4-FFF2-40B4-BE49-F238E27FC236}">
                <a16:creationId xmlns="" xmlns:a16="http://schemas.microsoft.com/office/drawing/2014/main" id="{A1DA3C83-3250-49EE-80B4-CD0CB0F4C4BC}"/>
              </a:ext>
            </a:extLst>
          </p:cNvPr>
          <p:cNvSpPr txBox="1">
            <a:spLocks/>
          </p:cNvSpPr>
          <p:nvPr/>
        </p:nvSpPr>
        <p:spPr>
          <a:xfrm>
            <a:off x="2319292" y="992032"/>
            <a:ext cx="3956409" cy="204091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None/>
            </a:pPr>
            <a:r>
              <a:rPr lang="zh-CN" altLang="en-US"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   </a:t>
            </a:r>
          </a:p>
          <a:p>
            <a:pPr>
              <a:lnSpc>
                <a:spcPct val="150000"/>
              </a:lnSpc>
              <a:buFont typeface="Wingdings" panose="05000000000000000000" pitchFamily="2" charset="2"/>
              <a:buNone/>
            </a:pPr>
            <a:r>
              <a:rPr lang="en-US" altLang="zh-CN" sz="2400" dirty="0">
                <a:latin typeface="微软雅黑" panose="020B0503020204020204" pitchFamily="34" charset="-122"/>
                <a:ea typeface="微软雅黑" panose="020B0503020204020204" pitchFamily="34" charset="-122"/>
              </a:rPr>
              <a:t>    </a:t>
            </a:r>
            <a:r>
              <a:rPr lang="zh-CN" altLang="en-US" sz="2000" b="1" dirty="0">
                <a:solidFill>
                  <a:srgbClr val="0D6FB8"/>
                </a:solidFill>
                <a:latin typeface="微软雅黑" panose="020B0503020204020204" pitchFamily="34" charset="-122"/>
                <a:ea typeface="微软雅黑" panose="020B0503020204020204" pitchFamily="34" charset="-122"/>
              </a:rPr>
              <a:t>第一章　总 则</a:t>
            </a:r>
            <a:br>
              <a:rPr lang="zh-CN" altLang="en-US" sz="2000" b="1" dirty="0">
                <a:solidFill>
                  <a:srgbClr val="0D6FB8"/>
                </a:solidFill>
                <a:latin typeface="微软雅黑" panose="020B0503020204020204" pitchFamily="34" charset="-122"/>
                <a:ea typeface="微软雅黑" panose="020B0503020204020204" pitchFamily="34" charset="-122"/>
              </a:rPr>
            </a:br>
            <a:r>
              <a:rPr lang="zh-CN" altLang="en-US" sz="2000" b="1" dirty="0">
                <a:solidFill>
                  <a:srgbClr val="FF0000"/>
                </a:solidFill>
                <a:latin typeface="微软雅黑" panose="020B0503020204020204" pitchFamily="34" charset="-122"/>
                <a:ea typeface="微软雅黑" panose="020B0503020204020204" pitchFamily="34" charset="-122"/>
              </a:rPr>
              <a:t>第二章　药品研制和注册</a:t>
            </a:r>
            <a:r>
              <a:rPr lang="zh-CN" altLang="en-US" sz="2000" b="1" dirty="0">
                <a:solidFill>
                  <a:srgbClr val="0D6FB8"/>
                </a:solidFill>
                <a:latin typeface="微软雅黑" panose="020B0503020204020204" pitchFamily="34" charset="-122"/>
                <a:ea typeface="微软雅黑" panose="020B0503020204020204" pitchFamily="34" charset="-122"/>
              </a:rPr>
              <a:t/>
            </a:r>
            <a:br>
              <a:rPr lang="zh-CN" altLang="en-US" sz="2000" b="1" dirty="0">
                <a:solidFill>
                  <a:srgbClr val="0D6FB8"/>
                </a:solidFill>
                <a:latin typeface="微软雅黑" panose="020B0503020204020204" pitchFamily="34" charset="-122"/>
                <a:ea typeface="微软雅黑" panose="020B0503020204020204" pitchFamily="34" charset="-122"/>
              </a:rPr>
            </a:br>
            <a:r>
              <a:rPr lang="zh-CN" altLang="en-US" sz="2000" b="1" dirty="0">
                <a:solidFill>
                  <a:srgbClr val="FF0000"/>
                </a:solidFill>
                <a:latin typeface="微软雅黑" panose="020B0503020204020204" pitchFamily="34" charset="-122"/>
                <a:ea typeface="微软雅黑" panose="020B0503020204020204" pitchFamily="34" charset="-122"/>
              </a:rPr>
              <a:t>第三章　药品上市许可持有人</a:t>
            </a:r>
            <a:br>
              <a:rPr lang="zh-CN" altLang="en-US" sz="2000" b="1" dirty="0">
                <a:solidFill>
                  <a:srgbClr val="FF0000"/>
                </a:solidFill>
                <a:latin typeface="微软雅黑" panose="020B0503020204020204" pitchFamily="34" charset="-122"/>
                <a:ea typeface="微软雅黑" panose="020B0503020204020204" pitchFamily="34" charset="-122"/>
              </a:rPr>
            </a:br>
            <a:r>
              <a:rPr lang="zh-CN" altLang="en-US" sz="2000" b="1" dirty="0">
                <a:solidFill>
                  <a:srgbClr val="0D6FB8"/>
                </a:solidFill>
                <a:latin typeface="微软雅黑" panose="020B0503020204020204" pitchFamily="34" charset="-122"/>
                <a:ea typeface="微软雅黑" panose="020B0503020204020204" pitchFamily="34" charset="-122"/>
              </a:rPr>
              <a:t>第四章　药品生产</a:t>
            </a:r>
            <a:br>
              <a:rPr lang="zh-CN" altLang="en-US" sz="2000" b="1" dirty="0">
                <a:solidFill>
                  <a:srgbClr val="0D6FB8"/>
                </a:solidFill>
                <a:latin typeface="微软雅黑" panose="020B0503020204020204" pitchFamily="34" charset="-122"/>
                <a:ea typeface="微软雅黑" panose="020B0503020204020204" pitchFamily="34" charset="-122"/>
              </a:rPr>
            </a:br>
            <a:r>
              <a:rPr lang="zh-CN" altLang="en-US" sz="2000" b="1" dirty="0">
                <a:solidFill>
                  <a:srgbClr val="0D6FB8"/>
                </a:solidFill>
                <a:latin typeface="微软雅黑" panose="020B0503020204020204" pitchFamily="34" charset="-122"/>
                <a:ea typeface="微软雅黑" panose="020B0503020204020204" pitchFamily="34" charset="-122"/>
              </a:rPr>
              <a:t>第五章　药品经营</a:t>
            </a:r>
            <a:br>
              <a:rPr lang="zh-CN" altLang="en-US" sz="2000" b="1" dirty="0">
                <a:solidFill>
                  <a:srgbClr val="0D6FB8"/>
                </a:solidFill>
                <a:latin typeface="微软雅黑" panose="020B0503020204020204" pitchFamily="34" charset="-122"/>
                <a:ea typeface="微软雅黑" panose="020B0503020204020204" pitchFamily="34" charset="-122"/>
              </a:rPr>
            </a:br>
            <a:r>
              <a:rPr lang="zh-CN" altLang="en-US" sz="2000" b="1" dirty="0">
                <a:solidFill>
                  <a:srgbClr val="0D6FB8"/>
                </a:solidFill>
                <a:latin typeface="微软雅黑" panose="020B0503020204020204" pitchFamily="34" charset="-122"/>
                <a:ea typeface="微软雅黑" panose="020B0503020204020204" pitchFamily="34" charset="-122"/>
              </a:rPr>
              <a:t>第六章　医疗机构药事管理</a:t>
            </a:r>
            <a:br>
              <a:rPr lang="zh-CN" altLang="en-US" sz="2000" b="1" dirty="0">
                <a:solidFill>
                  <a:srgbClr val="0D6FB8"/>
                </a:solidFill>
                <a:latin typeface="微软雅黑" panose="020B0503020204020204" pitchFamily="34" charset="-122"/>
                <a:ea typeface="微软雅黑" panose="020B0503020204020204" pitchFamily="34" charset="-122"/>
              </a:rPr>
            </a:br>
            <a:endParaRPr lang="zh-CN" altLang="en-US" sz="2000" b="1" dirty="0">
              <a:solidFill>
                <a:srgbClr val="0D6FB8"/>
              </a:solidFill>
              <a:latin typeface="微软雅黑" panose="020B0503020204020204" pitchFamily="34" charset="-122"/>
              <a:ea typeface="微软雅黑" panose="020B0503020204020204" pitchFamily="34" charset="-122"/>
            </a:endParaRPr>
          </a:p>
        </p:txBody>
      </p:sp>
      <p:sp>
        <p:nvSpPr>
          <p:cNvPr id="2" name="矩形 1">
            <a:extLst>
              <a:ext uri="{FF2B5EF4-FFF2-40B4-BE49-F238E27FC236}">
                <a16:creationId xmlns="" xmlns:a16="http://schemas.microsoft.com/office/drawing/2014/main" id="{9353DC63-B2F6-45A8-9B31-86457375A10B}"/>
              </a:ext>
            </a:extLst>
          </p:cNvPr>
          <p:cNvSpPr/>
          <p:nvPr/>
        </p:nvSpPr>
        <p:spPr>
          <a:xfrm>
            <a:off x="6918315" y="3106871"/>
            <a:ext cx="3456384" cy="2862322"/>
          </a:xfrm>
          <a:prstGeom prst="rect">
            <a:avLst/>
          </a:prstGeom>
        </p:spPr>
        <p:txBody>
          <a:bodyPr wrap="square">
            <a:spAutoFit/>
          </a:bodyPr>
          <a:lstStyle/>
          <a:p>
            <a:pPr>
              <a:lnSpc>
                <a:spcPct val="150000"/>
              </a:lnSpc>
            </a:pPr>
            <a:r>
              <a:rPr lang="zh-CN" altLang="en-US" sz="2000" b="1" dirty="0">
                <a:solidFill>
                  <a:srgbClr val="FF0000"/>
                </a:solidFill>
                <a:latin typeface="微软雅黑" panose="020B0503020204020204" pitchFamily="34" charset="-122"/>
                <a:ea typeface="微软雅黑" panose="020B0503020204020204" pitchFamily="34" charset="-122"/>
              </a:rPr>
              <a:t>第七章　药品上市后管理</a:t>
            </a:r>
            <a:br>
              <a:rPr lang="zh-CN" altLang="en-US" sz="2000" b="1" dirty="0">
                <a:solidFill>
                  <a:srgbClr val="FF0000"/>
                </a:solidFill>
                <a:latin typeface="微软雅黑" panose="020B0503020204020204" pitchFamily="34" charset="-122"/>
                <a:ea typeface="微软雅黑" panose="020B0503020204020204" pitchFamily="34" charset="-122"/>
              </a:rPr>
            </a:br>
            <a:r>
              <a:rPr lang="zh-CN" altLang="en-US" sz="2000" b="1" dirty="0">
                <a:solidFill>
                  <a:srgbClr val="0D6FB8"/>
                </a:solidFill>
                <a:latin typeface="微软雅黑" panose="020B0503020204020204" pitchFamily="34" charset="-122"/>
                <a:ea typeface="微软雅黑" panose="020B0503020204020204" pitchFamily="34" charset="-122"/>
              </a:rPr>
              <a:t>第八章　药品价格和广告</a:t>
            </a:r>
            <a:br>
              <a:rPr lang="zh-CN" altLang="en-US" sz="2000" b="1" dirty="0">
                <a:solidFill>
                  <a:srgbClr val="0D6FB8"/>
                </a:solidFill>
                <a:latin typeface="微软雅黑" panose="020B0503020204020204" pitchFamily="34" charset="-122"/>
                <a:ea typeface="微软雅黑" panose="020B0503020204020204" pitchFamily="34" charset="-122"/>
              </a:rPr>
            </a:br>
            <a:r>
              <a:rPr lang="zh-CN" altLang="en-US" sz="2000" b="1" dirty="0">
                <a:solidFill>
                  <a:srgbClr val="FF0000"/>
                </a:solidFill>
                <a:latin typeface="微软雅黑" panose="020B0503020204020204" pitchFamily="34" charset="-122"/>
                <a:ea typeface="微软雅黑" panose="020B0503020204020204" pitchFamily="34" charset="-122"/>
              </a:rPr>
              <a:t>第九章　药品储备和供应</a:t>
            </a:r>
            <a:br>
              <a:rPr lang="zh-CN" altLang="en-US" sz="2000" b="1" dirty="0">
                <a:solidFill>
                  <a:srgbClr val="FF0000"/>
                </a:solidFill>
                <a:latin typeface="微软雅黑" panose="020B0503020204020204" pitchFamily="34" charset="-122"/>
                <a:ea typeface="微软雅黑" panose="020B0503020204020204" pitchFamily="34" charset="-122"/>
              </a:rPr>
            </a:br>
            <a:r>
              <a:rPr lang="zh-CN" altLang="en-US" sz="2000" b="1" dirty="0">
                <a:solidFill>
                  <a:srgbClr val="0D6FB8"/>
                </a:solidFill>
                <a:latin typeface="微软雅黑" panose="020B0503020204020204" pitchFamily="34" charset="-122"/>
                <a:ea typeface="微软雅黑" panose="020B0503020204020204" pitchFamily="34" charset="-122"/>
              </a:rPr>
              <a:t>第十章　监督管理</a:t>
            </a:r>
            <a:br>
              <a:rPr lang="zh-CN" altLang="en-US" sz="2000" b="1" dirty="0">
                <a:solidFill>
                  <a:srgbClr val="0D6FB8"/>
                </a:solidFill>
                <a:latin typeface="微软雅黑" panose="020B0503020204020204" pitchFamily="34" charset="-122"/>
                <a:ea typeface="微软雅黑" panose="020B0503020204020204" pitchFamily="34" charset="-122"/>
              </a:rPr>
            </a:br>
            <a:r>
              <a:rPr lang="zh-CN" altLang="en-US" sz="2000" b="1" dirty="0">
                <a:solidFill>
                  <a:srgbClr val="0D6FB8"/>
                </a:solidFill>
                <a:latin typeface="微软雅黑" panose="020B0503020204020204" pitchFamily="34" charset="-122"/>
                <a:ea typeface="微软雅黑" panose="020B0503020204020204" pitchFamily="34" charset="-122"/>
              </a:rPr>
              <a:t>第十一章　法律责任</a:t>
            </a:r>
            <a:br>
              <a:rPr lang="zh-CN" altLang="en-US" sz="2000" b="1" dirty="0">
                <a:solidFill>
                  <a:srgbClr val="0D6FB8"/>
                </a:solidFill>
                <a:latin typeface="微软雅黑" panose="020B0503020204020204" pitchFamily="34" charset="-122"/>
                <a:ea typeface="微软雅黑" panose="020B0503020204020204" pitchFamily="34" charset="-122"/>
              </a:rPr>
            </a:br>
            <a:r>
              <a:rPr lang="zh-CN" altLang="en-US" sz="2000" b="1" dirty="0">
                <a:solidFill>
                  <a:srgbClr val="0D6FB8"/>
                </a:solidFill>
                <a:latin typeface="微软雅黑" panose="020B0503020204020204" pitchFamily="34" charset="-122"/>
                <a:ea typeface="微软雅黑" panose="020B0503020204020204" pitchFamily="34" charset="-122"/>
              </a:rPr>
              <a:t>第十二章　附　　则</a:t>
            </a:r>
          </a:p>
        </p:txBody>
      </p:sp>
      <p:sp>
        <p:nvSpPr>
          <p:cNvPr id="17" name="箭头: 右 16">
            <a:extLst>
              <a:ext uri="{FF2B5EF4-FFF2-40B4-BE49-F238E27FC236}">
                <a16:creationId xmlns="" xmlns:a16="http://schemas.microsoft.com/office/drawing/2014/main" id="{77AA2336-94B7-4F56-A1A3-A45603CA47CA}"/>
              </a:ext>
            </a:extLst>
          </p:cNvPr>
          <p:cNvSpPr/>
          <p:nvPr/>
        </p:nvSpPr>
        <p:spPr>
          <a:xfrm>
            <a:off x="6208356" y="3248744"/>
            <a:ext cx="502684" cy="360511"/>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箭头: 右 18">
            <a:extLst>
              <a:ext uri="{FF2B5EF4-FFF2-40B4-BE49-F238E27FC236}">
                <a16:creationId xmlns="" xmlns:a16="http://schemas.microsoft.com/office/drawing/2014/main" id="{810EB834-0C54-45FD-B8E0-D235D09F1FB3}"/>
              </a:ext>
            </a:extLst>
          </p:cNvPr>
          <p:cNvSpPr/>
          <p:nvPr/>
        </p:nvSpPr>
        <p:spPr>
          <a:xfrm>
            <a:off x="1823630" y="1851416"/>
            <a:ext cx="502684" cy="360511"/>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圆角 17">
            <a:extLst>
              <a:ext uri="{FF2B5EF4-FFF2-40B4-BE49-F238E27FC236}">
                <a16:creationId xmlns="" xmlns:a16="http://schemas.microsoft.com/office/drawing/2014/main" id="{723EA120-2EE6-45B4-8B5A-F9966D28B2C3}"/>
              </a:ext>
            </a:extLst>
          </p:cNvPr>
          <p:cNvSpPr/>
          <p:nvPr/>
        </p:nvSpPr>
        <p:spPr>
          <a:xfrm>
            <a:off x="2574587" y="1456627"/>
            <a:ext cx="3570509" cy="3196509"/>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圆角 20">
            <a:extLst>
              <a:ext uri="{FF2B5EF4-FFF2-40B4-BE49-F238E27FC236}">
                <a16:creationId xmlns="" xmlns:a16="http://schemas.microsoft.com/office/drawing/2014/main" id="{AABA173B-A1C7-4021-9A5D-561E63471EAD}"/>
              </a:ext>
            </a:extLst>
          </p:cNvPr>
          <p:cNvSpPr/>
          <p:nvPr/>
        </p:nvSpPr>
        <p:spPr>
          <a:xfrm>
            <a:off x="6774299" y="2896787"/>
            <a:ext cx="3355736" cy="3196510"/>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 xmlns:p14="http://schemas.microsoft.com/office/powerpoint/2010/main" val="75264442"/>
      </p:ext>
    </p:extLst>
  </p:cSld>
  <p:clrMapOvr>
    <a:masterClrMapping/>
  </p:clrMapOvr>
  <mc:AlternateContent xmlns:mc="http://schemas.openxmlformats.org/markup-compatibility/2006">
    <mc:Choice xmlns="" xmlns:p14="http://schemas.microsoft.com/office/powerpoint/2010/main" Requires="p14">
      <p:transition spd="slow" p14:dur="1200">
        <p14:prism/>
      </p:transition>
    </mc:Choice>
    <mc:Fallback>
      <p:transition spd="slow">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en-US" smtClean="0">
              <a:ea typeface="宋体" pitchFamily="2" charset="-122"/>
            </a:endParaRPr>
          </a:p>
        </p:txBody>
      </p:sp>
      <p:sp>
        <p:nvSpPr>
          <p:cNvPr id="50179" name="内容占位符 2"/>
          <p:cNvSpPr>
            <a:spLocks noGrp="1"/>
          </p:cNvSpPr>
          <p:nvPr>
            <p:ph idx="1"/>
          </p:nvPr>
        </p:nvSpPr>
        <p:spPr>
          <a:xfrm>
            <a:off x="815129" y="1052513"/>
            <a:ext cx="10770287" cy="5262562"/>
          </a:xfrm>
        </p:spPr>
        <p:txBody>
          <a:bodyPr/>
          <a:lstStyle/>
          <a:p>
            <a:pPr>
              <a:buFont typeface="Wingdings" pitchFamily="2" charset="2"/>
              <a:buNone/>
              <a:defRPr/>
            </a:pPr>
            <a:r>
              <a:rPr lang="en-US" altLang="zh-CN" dirty="0" smtClean="0">
                <a:solidFill>
                  <a:srgbClr val="FF0000"/>
                </a:solidFill>
                <a:latin typeface="宋体" pitchFamily="2" charset="-122"/>
                <a:ea typeface="宋体" pitchFamily="2" charset="-122"/>
              </a:rPr>
              <a:t>     </a:t>
            </a:r>
            <a:r>
              <a:rPr lang="en-US" altLang="zh-CN" b="1" dirty="0" smtClean="0">
                <a:solidFill>
                  <a:srgbClr val="FF0000"/>
                </a:solidFill>
                <a:latin typeface="微软雅黑" pitchFamily="34" charset="-122"/>
                <a:ea typeface="微软雅黑" pitchFamily="34" charset="-122"/>
              </a:rPr>
              <a:t>7</a:t>
            </a:r>
            <a:r>
              <a:rPr lang="en-US" altLang="zh-CN" dirty="0" smtClean="0">
                <a:solidFill>
                  <a:srgbClr val="FF0000"/>
                </a:solidFill>
                <a:latin typeface="宋体" pitchFamily="2" charset="-122"/>
                <a:ea typeface="宋体" pitchFamily="2" charset="-122"/>
              </a:rPr>
              <a:t>.</a:t>
            </a:r>
            <a:r>
              <a:rPr lang="zh-CN" altLang="zh-CN" b="1" dirty="0" smtClean="0">
                <a:solidFill>
                  <a:srgbClr val="FF0000"/>
                </a:solidFill>
                <a:latin typeface="微软雅黑" pitchFamily="34" charset="-122"/>
                <a:ea typeface="微软雅黑" pitchFamily="34" charset="-122"/>
              </a:rPr>
              <a:t>药品</a:t>
            </a:r>
            <a:r>
              <a:rPr lang="zh-CN" altLang="en-US" b="1" dirty="0" smtClean="0">
                <a:solidFill>
                  <a:srgbClr val="FF0000"/>
                </a:solidFill>
                <a:latin typeface="微软雅黑" pitchFamily="34" charset="-122"/>
                <a:ea typeface="微软雅黑" pitchFamily="34" charset="-122"/>
              </a:rPr>
              <a:t>包装规定</a:t>
            </a:r>
            <a:r>
              <a:rPr lang="zh-CN" altLang="en-US" b="1" dirty="0" smtClean="0">
                <a:latin typeface="微软雅黑" pitchFamily="34" charset="-122"/>
                <a:ea typeface="微软雅黑" pitchFamily="34" charset="-122"/>
              </a:rPr>
              <a:t>　</a:t>
            </a:r>
            <a:endParaRPr lang="en-US" altLang="zh-CN" b="1" dirty="0" smtClean="0">
              <a:latin typeface="微软雅黑" pitchFamily="34" charset="-122"/>
              <a:ea typeface="微软雅黑" pitchFamily="34" charset="-122"/>
            </a:endParaRPr>
          </a:p>
          <a:p>
            <a:pPr>
              <a:buFont typeface="Wingdings" pitchFamily="2" charset="2"/>
              <a:buNone/>
              <a:defRPr/>
            </a:pPr>
            <a:r>
              <a:rPr lang="en-US" altLang="zh-CN" b="1" dirty="0" smtClean="0">
                <a:solidFill>
                  <a:srgbClr val="000000"/>
                </a:solidFill>
                <a:latin typeface="微软雅黑" pitchFamily="34" charset="-122"/>
                <a:ea typeface="微软雅黑" pitchFamily="34" charset="-122"/>
              </a:rPr>
              <a:t>        </a:t>
            </a:r>
            <a:r>
              <a:rPr lang="zh-CN" altLang="en-US" b="1" dirty="0" smtClean="0">
                <a:solidFill>
                  <a:srgbClr val="000000"/>
                </a:solidFill>
                <a:latin typeface="微软雅黑" pitchFamily="34" charset="-122"/>
                <a:ea typeface="微软雅黑" pitchFamily="34" charset="-122"/>
              </a:rPr>
              <a:t>药品包装应当</a:t>
            </a:r>
            <a:r>
              <a:rPr lang="zh-CN" altLang="en-US" b="1" dirty="0" smtClean="0">
                <a:solidFill>
                  <a:srgbClr val="0D6FB8"/>
                </a:solidFill>
                <a:latin typeface="微软雅黑" pitchFamily="34" charset="-122"/>
                <a:ea typeface="微软雅黑" pitchFamily="34" charset="-122"/>
              </a:rPr>
              <a:t>适合药品质量的要求，方便储存、运输和医疗使用。</a:t>
            </a:r>
            <a:r>
              <a:rPr lang="zh-CN" altLang="en-US" b="1" dirty="0" smtClean="0">
                <a:solidFill>
                  <a:srgbClr val="000000"/>
                </a:solidFill>
                <a:latin typeface="微软雅黑" pitchFamily="34" charset="-122"/>
                <a:ea typeface="微软雅黑" pitchFamily="34" charset="-122"/>
              </a:rPr>
              <a:t/>
            </a:r>
            <a:br>
              <a:rPr lang="zh-CN" altLang="en-US" b="1" dirty="0" smtClean="0">
                <a:solidFill>
                  <a:srgbClr val="000000"/>
                </a:solidFill>
                <a:latin typeface="微软雅黑" pitchFamily="34" charset="-122"/>
                <a:ea typeface="微软雅黑" pitchFamily="34" charset="-122"/>
              </a:rPr>
            </a:br>
            <a:r>
              <a:rPr lang="zh-CN" altLang="en-US" b="1" dirty="0" smtClean="0">
                <a:solidFill>
                  <a:srgbClr val="000000"/>
                </a:solidFill>
                <a:latin typeface="微软雅黑" pitchFamily="34" charset="-122"/>
                <a:ea typeface="微软雅黑" pitchFamily="34" charset="-122"/>
              </a:rPr>
              <a:t>　　</a:t>
            </a:r>
            <a:endParaRPr lang="en-US" altLang="zh-CN" b="1" dirty="0" smtClean="0">
              <a:solidFill>
                <a:srgbClr val="000000"/>
              </a:solidFill>
              <a:latin typeface="微软雅黑" pitchFamily="34" charset="-122"/>
              <a:ea typeface="微软雅黑" pitchFamily="34" charset="-122"/>
            </a:endParaRPr>
          </a:p>
          <a:p>
            <a:pPr>
              <a:buFont typeface="Wingdings" pitchFamily="2" charset="2"/>
              <a:buNone/>
              <a:defRPr/>
            </a:pPr>
            <a:r>
              <a:rPr lang="en-US" altLang="zh-CN" b="1" dirty="0" smtClean="0">
                <a:solidFill>
                  <a:srgbClr val="000000"/>
                </a:solidFill>
                <a:latin typeface="微软雅黑" pitchFamily="34" charset="-122"/>
                <a:ea typeface="微软雅黑" pitchFamily="34" charset="-122"/>
              </a:rPr>
              <a:t>        </a:t>
            </a:r>
            <a:r>
              <a:rPr lang="zh-CN" altLang="en-US" b="1" dirty="0" smtClean="0">
                <a:solidFill>
                  <a:srgbClr val="000000"/>
                </a:solidFill>
                <a:latin typeface="微软雅黑" pitchFamily="34" charset="-122"/>
                <a:ea typeface="微软雅黑" pitchFamily="34" charset="-122"/>
              </a:rPr>
              <a:t>发运中药材</a:t>
            </a:r>
            <a:r>
              <a:rPr lang="zh-CN" altLang="en-US" b="1" dirty="0" smtClean="0">
                <a:solidFill>
                  <a:srgbClr val="0D6FB8"/>
                </a:solidFill>
                <a:latin typeface="微软雅黑" pitchFamily="34" charset="-122"/>
                <a:ea typeface="微软雅黑" pitchFamily="34" charset="-122"/>
              </a:rPr>
              <a:t>应当有包装</a:t>
            </a:r>
            <a:r>
              <a:rPr lang="zh-CN" altLang="en-US" b="1" dirty="0" smtClean="0">
                <a:solidFill>
                  <a:srgbClr val="000000"/>
                </a:solidFill>
                <a:latin typeface="微软雅黑" pitchFamily="34" charset="-122"/>
                <a:ea typeface="微软雅黑" pitchFamily="34" charset="-122"/>
              </a:rPr>
              <a:t>。在每件包装上，应当注明</a:t>
            </a:r>
            <a:r>
              <a:rPr lang="zh-CN" altLang="en-US" b="1" dirty="0" smtClean="0">
                <a:solidFill>
                  <a:srgbClr val="FF0000"/>
                </a:solidFill>
                <a:latin typeface="微软雅黑" pitchFamily="34" charset="-122"/>
                <a:ea typeface="微软雅黑" pitchFamily="34" charset="-122"/>
              </a:rPr>
              <a:t>品名、产地、日期、供货单位，并附有质量合格的标志。</a:t>
            </a:r>
            <a:endParaRPr lang="en-US" altLang="zh-CN" b="1" dirty="0" smtClean="0">
              <a:solidFill>
                <a:srgbClr val="FF0000"/>
              </a:solidFill>
              <a:latin typeface="微软雅黑" pitchFamily="34" charset="-122"/>
              <a:ea typeface="微软雅黑" pitchFamily="34" charset="-122"/>
            </a:endParaRPr>
          </a:p>
          <a:p>
            <a:pPr>
              <a:buFont typeface="Wingdings" pitchFamily="2" charset="2"/>
              <a:buNone/>
              <a:defRPr/>
            </a:pPr>
            <a:r>
              <a:rPr lang="en-US" altLang="zh-CN" sz="2400" b="1" dirty="0" smtClean="0">
                <a:solidFill>
                  <a:srgbClr val="FF0000"/>
                </a:solidFill>
                <a:latin typeface="微软雅黑" pitchFamily="34" charset="-122"/>
                <a:ea typeface="微软雅黑" pitchFamily="34" charset="-122"/>
              </a:rPr>
              <a:t> </a:t>
            </a:r>
            <a:r>
              <a:rPr lang="zh-CN" altLang="en-US" sz="2400" b="1" dirty="0" smtClean="0">
                <a:solidFill>
                  <a:srgbClr val="FF0000"/>
                </a:solidFill>
                <a:latin typeface="微软雅黑" pitchFamily="34" charset="-122"/>
                <a:ea typeface="微软雅黑" pitchFamily="34" charset="-122"/>
              </a:rPr>
              <a:t>（第四十八条）</a:t>
            </a:r>
            <a:r>
              <a:rPr lang="zh-CN" altLang="en-US" b="1" dirty="0" smtClean="0">
                <a:solidFill>
                  <a:srgbClr val="000000"/>
                </a:solidFill>
                <a:latin typeface="微软雅黑" pitchFamily="34" charset="-122"/>
                <a:ea typeface="微软雅黑" pitchFamily="34" charset="-122"/>
              </a:rPr>
              <a:t/>
            </a:r>
            <a:br>
              <a:rPr lang="zh-CN" altLang="en-US" b="1" dirty="0" smtClean="0">
                <a:solidFill>
                  <a:srgbClr val="000000"/>
                </a:solidFill>
                <a:latin typeface="微软雅黑" pitchFamily="34" charset="-122"/>
                <a:ea typeface="微软雅黑" pitchFamily="34" charset="-122"/>
              </a:rPr>
            </a:br>
            <a:r>
              <a:rPr lang="zh-CN" altLang="en-US" b="1" dirty="0" smtClean="0">
                <a:solidFill>
                  <a:srgbClr val="000000"/>
                </a:solidFill>
                <a:latin typeface="微软雅黑" pitchFamily="34" charset="-122"/>
                <a:ea typeface="微软雅黑" pitchFamily="34" charset="-122"/>
              </a:rPr>
              <a:t>　　</a:t>
            </a:r>
            <a:endParaRPr lang="en-US" altLang="zh-CN" b="1" dirty="0" smtClean="0">
              <a:solidFill>
                <a:srgbClr val="000000"/>
              </a:solidFill>
              <a:latin typeface="微软雅黑" pitchFamily="34" charset="-122"/>
              <a:ea typeface="微软雅黑" pitchFamily="34" charset="-122"/>
            </a:endParaRPr>
          </a:p>
          <a:p>
            <a:pPr>
              <a:buFont typeface="Wingdings" pitchFamily="2" charset="2"/>
              <a:buNone/>
              <a:defRPr/>
            </a:pPr>
            <a:r>
              <a:rPr lang="en-US" altLang="zh-CN" b="1" dirty="0" smtClean="0">
                <a:solidFill>
                  <a:srgbClr val="000000"/>
                </a:solidFill>
                <a:latin typeface="微软雅黑" pitchFamily="34" charset="-122"/>
                <a:ea typeface="微软雅黑" pitchFamily="34" charset="-122"/>
              </a:rPr>
              <a:t>      </a:t>
            </a:r>
            <a:r>
              <a:rPr lang="zh-CN" altLang="en-US" b="1" dirty="0" smtClean="0">
                <a:solidFill>
                  <a:srgbClr val="FF0000"/>
                </a:solidFill>
                <a:latin typeface="微软雅黑" pitchFamily="34" charset="-122"/>
                <a:ea typeface="微软雅黑" pitchFamily="34" charset="-122"/>
              </a:rPr>
              <a:t>药品包装</a:t>
            </a:r>
            <a:r>
              <a:rPr lang="zh-CN" altLang="en-US" b="1" dirty="0" smtClean="0">
                <a:solidFill>
                  <a:srgbClr val="000000"/>
                </a:solidFill>
                <a:latin typeface="微软雅黑" pitchFamily="34" charset="-122"/>
                <a:ea typeface="微软雅黑" pitchFamily="34" charset="-122"/>
              </a:rPr>
              <a:t>应当按照规定印有或者贴有</a:t>
            </a:r>
            <a:r>
              <a:rPr lang="zh-CN" altLang="en-US" b="1" dirty="0" smtClean="0">
                <a:solidFill>
                  <a:srgbClr val="0D6FB8"/>
                </a:solidFill>
                <a:latin typeface="微软雅黑" pitchFamily="34" charset="-122"/>
                <a:ea typeface="微软雅黑" pitchFamily="34" charset="-122"/>
              </a:rPr>
              <a:t>标签并附有说明书</a:t>
            </a:r>
            <a:r>
              <a:rPr lang="zh-CN" altLang="en-US" b="1" dirty="0" smtClean="0">
                <a:solidFill>
                  <a:srgbClr val="000000"/>
                </a:solidFill>
                <a:latin typeface="微软雅黑" pitchFamily="34" charset="-122"/>
                <a:ea typeface="微软雅黑" pitchFamily="34" charset="-122"/>
              </a:rPr>
              <a:t>。</a:t>
            </a:r>
            <a:br>
              <a:rPr lang="zh-CN" altLang="en-US" b="1" dirty="0" smtClean="0">
                <a:solidFill>
                  <a:srgbClr val="000000"/>
                </a:solidFill>
                <a:latin typeface="微软雅黑" pitchFamily="34" charset="-122"/>
                <a:ea typeface="微软雅黑" pitchFamily="34" charset="-122"/>
              </a:rPr>
            </a:br>
            <a:r>
              <a:rPr lang="zh-CN" altLang="en-US" b="1" dirty="0" smtClean="0">
                <a:solidFill>
                  <a:srgbClr val="000000"/>
                </a:solidFill>
                <a:latin typeface="微软雅黑" pitchFamily="34" charset="-122"/>
                <a:ea typeface="微软雅黑" pitchFamily="34" charset="-122"/>
              </a:rPr>
              <a:t>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内容占位符 2"/>
          <p:cNvSpPr>
            <a:spLocks noGrp="1"/>
          </p:cNvSpPr>
          <p:nvPr>
            <p:ph idx="1"/>
          </p:nvPr>
        </p:nvSpPr>
        <p:spPr/>
        <p:txBody>
          <a:bodyPr>
            <a:normAutofit fontScale="92500" lnSpcReduction="10000"/>
          </a:bodyPr>
          <a:lstStyle/>
          <a:p>
            <a:pPr>
              <a:buFont typeface="Wingdings" pitchFamily="2" charset="2"/>
              <a:buNone/>
              <a:defRPr/>
            </a:pPr>
            <a:r>
              <a:rPr lang="zh-CN" altLang="en-US" dirty="0" smtClean="0">
                <a:latin typeface="微软雅黑" pitchFamily="34" charset="-122"/>
                <a:ea typeface="微软雅黑" pitchFamily="34" charset="-122"/>
              </a:rPr>
              <a:t>          </a:t>
            </a:r>
            <a:r>
              <a:rPr lang="zh-CN" altLang="en-US" b="1" dirty="0" smtClean="0">
                <a:solidFill>
                  <a:srgbClr val="0070C0"/>
                </a:solidFill>
                <a:latin typeface="微软雅黑" pitchFamily="34" charset="-122"/>
                <a:ea typeface="微软雅黑" pitchFamily="34" charset="-122"/>
              </a:rPr>
              <a:t>标签或者说明书</a:t>
            </a:r>
            <a:r>
              <a:rPr lang="zh-CN" altLang="en-US" b="1" dirty="0" smtClean="0">
                <a:solidFill>
                  <a:srgbClr val="000000"/>
                </a:solidFill>
                <a:latin typeface="微软雅黑" pitchFamily="34" charset="-122"/>
                <a:ea typeface="微软雅黑" pitchFamily="34" charset="-122"/>
              </a:rPr>
              <a:t>应当注明药品的通用名称、成份、规格、</a:t>
            </a:r>
            <a:r>
              <a:rPr lang="zh-CN" altLang="en-US" b="1" dirty="0" smtClean="0">
                <a:solidFill>
                  <a:srgbClr val="FF0000"/>
                </a:solidFill>
                <a:latin typeface="微软雅黑" pitchFamily="34" charset="-122"/>
                <a:ea typeface="微软雅黑" pitchFamily="34" charset="-122"/>
              </a:rPr>
              <a:t>上市许可持有人及其地址</a:t>
            </a:r>
            <a:r>
              <a:rPr lang="zh-CN" altLang="en-US" b="1" dirty="0" smtClean="0">
                <a:solidFill>
                  <a:srgbClr val="000000"/>
                </a:solidFill>
                <a:latin typeface="微软雅黑" pitchFamily="34" charset="-122"/>
                <a:ea typeface="微软雅黑" pitchFamily="34" charset="-122"/>
              </a:rPr>
              <a:t>、生产企业及其地址、批准文号、产品批号、生产日期、有效期、适应症或者功能主治、用法、用量、禁忌、不良反应和注意事项。</a:t>
            </a:r>
            <a:endParaRPr lang="en-US" altLang="zh-CN" b="1" dirty="0" smtClean="0">
              <a:solidFill>
                <a:srgbClr val="000000"/>
              </a:solidFill>
              <a:latin typeface="微软雅黑" pitchFamily="34" charset="-122"/>
              <a:ea typeface="微软雅黑" pitchFamily="34" charset="-122"/>
            </a:endParaRPr>
          </a:p>
          <a:p>
            <a:pPr>
              <a:buFont typeface="Wingdings" pitchFamily="2" charset="2"/>
              <a:buNone/>
              <a:defRPr/>
            </a:pPr>
            <a:r>
              <a:rPr lang="en-US" altLang="zh-CN" b="1" dirty="0" smtClean="0">
                <a:solidFill>
                  <a:srgbClr val="000000"/>
                </a:solidFill>
                <a:latin typeface="微软雅黑" pitchFamily="34" charset="-122"/>
                <a:ea typeface="微软雅黑" pitchFamily="34" charset="-122"/>
              </a:rPr>
              <a:t>          </a:t>
            </a:r>
            <a:r>
              <a:rPr lang="zh-CN" altLang="en-US" b="1" dirty="0" smtClean="0">
                <a:solidFill>
                  <a:srgbClr val="2F5EB0"/>
                </a:solidFill>
                <a:latin typeface="微软雅黑" pitchFamily="34" charset="-122"/>
                <a:ea typeface="微软雅黑" pitchFamily="34" charset="-122"/>
              </a:rPr>
              <a:t>标签、说明书中的文字</a:t>
            </a:r>
            <a:r>
              <a:rPr lang="zh-CN" altLang="en-US" b="1" dirty="0" smtClean="0">
                <a:solidFill>
                  <a:srgbClr val="000000"/>
                </a:solidFill>
                <a:latin typeface="微软雅黑" pitchFamily="34" charset="-122"/>
                <a:ea typeface="微软雅黑" pitchFamily="34" charset="-122"/>
              </a:rPr>
              <a:t>应当清晰，生产日期、有效期等事项应当显著标注，容易辨识。</a:t>
            </a:r>
            <a:br>
              <a:rPr lang="zh-CN" altLang="en-US" b="1" dirty="0" smtClean="0">
                <a:solidFill>
                  <a:srgbClr val="000000"/>
                </a:solidFill>
                <a:latin typeface="微软雅黑" pitchFamily="34" charset="-122"/>
                <a:ea typeface="微软雅黑" pitchFamily="34" charset="-122"/>
              </a:rPr>
            </a:br>
            <a:r>
              <a:rPr lang="zh-CN" altLang="en-US" b="1" dirty="0" smtClean="0">
                <a:solidFill>
                  <a:srgbClr val="000000"/>
                </a:solidFill>
                <a:latin typeface="微软雅黑" pitchFamily="34" charset="-122"/>
                <a:ea typeface="微软雅黑" pitchFamily="34" charset="-122"/>
              </a:rPr>
              <a:t>　　</a:t>
            </a:r>
            <a:r>
              <a:rPr lang="zh-CN" altLang="en-US" b="1" dirty="0" smtClean="0">
                <a:solidFill>
                  <a:srgbClr val="FF0000"/>
                </a:solidFill>
                <a:latin typeface="微软雅黑" pitchFamily="34" charset="-122"/>
                <a:ea typeface="微软雅黑" pitchFamily="34" charset="-122"/>
              </a:rPr>
              <a:t>麻醉药品、精神药品、医疗用毒性药品、放射性药品、外用药品和非处方药</a:t>
            </a:r>
            <a:r>
              <a:rPr lang="zh-CN" altLang="en-US" b="1" dirty="0" smtClean="0">
                <a:solidFill>
                  <a:srgbClr val="000000"/>
                </a:solidFill>
                <a:latin typeface="微软雅黑" pitchFamily="34" charset="-122"/>
                <a:ea typeface="微软雅黑" pitchFamily="34" charset="-122"/>
              </a:rPr>
              <a:t>的标签、说明书，应当</a:t>
            </a:r>
            <a:r>
              <a:rPr lang="zh-CN" altLang="en-US" b="1" dirty="0" smtClean="0">
                <a:solidFill>
                  <a:srgbClr val="2F5EB0"/>
                </a:solidFill>
                <a:latin typeface="微软雅黑" pitchFamily="34" charset="-122"/>
                <a:ea typeface="微软雅黑" pitchFamily="34" charset="-122"/>
              </a:rPr>
              <a:t>印有规定的标志</a:t>
            </a:r>
            <a:r>
              <a:rPr lang="zh-CN" altLang="en-US" b="1" dirty="0" smtClean="0">
                <a:solidFill>
                  <a:srgbClr val="000000"/>
                </a:solidFill>
                <a:latin typeface="微软雅黑" pitchFamily="34" charset="-122"/>
                <a:ea typeface="微软雅黑" pitchFamily="34" charset="-122"/>
              </a:rPr>
              <a:t>。</a:t>
            </a:r>
            <a:r>
              <a:rPr lang="zh-CN" altLang="en-US" sz="2600" b="1" dirty="0" smtClean="0">
                <a:solidFill>
                  <a:srgbClr val="FF0000"/>
                </a:solidFill>
                <a:latin typeface="微软雅黑" pitchFamily="34" charset="-122"/>
                <a:ea typeface="微软雅黑" pitchFamily="34" charset="-122"/>
              </a:rPr>
              <a:t>（</a:t>
            </a:r>
            <a:r>
              <a:rPr lang="zh-CN" altLang="en-US" sz="2400" b="1" dirty="0" smtClean="0">
                <a:solidFill>
                  <a:srgbClr val="FF0000"/>
                </a:solidFill>
                <a:latin typeface="微软雅黑" pitchFamily="34" charset="-122"/>
                <a:ea typeface="微软雅黑" pitchFamily="34" charset="-122"/>
              </a:rPr>
              <a:t>第</a:t>
            </a:r>
            <a:r>
              <a:rPr lang="zh-CN" altLang="en-US" sz="2600" b="1" dirty="0" smtClean="0">
                <a:solidFill>
                  <a:srgbClr val="FF0000"/>
                </a:solidFill>
                <a:latin typeface="微软雅黑" pitchFamily="34" charset="-122"/>
                <a:ea typeface="微软雅黑" pitchFamily="34" charset="-122"/>
              </a:rPr>
              <a:t>四十九条）</a:t>
            </a:r>
            <a:r>
              <a:rPr lang="zh-CN" altLang="en-US" sz="2600" b="1" dirty="0" smtClean="0">
                <a:solidFill>
                  <a:srgbClr val="000000"/>
                </a:solidFill>
                <a:latin typeface="微软雅黑" pitchFamily="34" charset="-122"/>
                <a:ea typeface="微软雅黑" pitchFamily="34" charset="-122"/>
              </a:rPr>
              <a:t/>
            </a:r>
            <a:br>
              <a:rPr lang="zh-CN" altLang="en-US" sz="2600" b="1" dirty="0" smtClean="0">
                <a:solidFill>
                  <a:srgbClr val="000000"/>
                </a:solidFill>
                <a:latin typeface="微软雅黑" pitchFamily="34" charset="-122"/>
                <a:ea typeface="微软雅黑" pitchFamily="34" charset="-122"/>
              </a:rPr>
            </a:br>
            <a:endParaRPr lang="zh-CN" altLang="en-US" sz="2600" b="1" dirty="0" smtClean="0">
              <a:solidFill>
                <a:srgbClr val="000000"/>
              </a:solidFill>
              <a:latin typeface="微软雅黑" pitchFamily="34" charset="-122"/>
              <a:ea typeface="微软雅黑" pitchFamily="34" charset="-122"/>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7" name="Picture 4" descr="9501135_173142556136_2"/>
          <p:cNvPicPr>
            <a:picLocks noGrp="1" noChangeAspect="1" noChangeArrowheads="1"/>
          </p:cNvPicPr>
          <p:nvPr>
            <p:ph type="tbl" idx="1"/>
          </p:nvPr>
        </p:nvPicPr>
        <p:blipFill>
          <a:blip r:embed="rId2" cstate="print"/>
          <a:srcRect/>
          <a:stretch>
            <a:fillRect/>
          </a:stretch>
        </p:blipFill>
        <p:spPr>
          <a:xfrm>
            <a:off x="916756" y="1425575"/>
            <a:ext cx="10558565" cy="4700588"/>
          </a:xfrm>
          <a:noFill/>
        </p:spPr>
      </p:pic>
    </p:spTree>
  </p:cSld>
  <p:clrMapOvr>
    <a:masterClrMapping/>
  </p:clrMapOvr>
  <p:transition>
    <p:random/>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内容占位符 2"/>
          <p:cNvSpPr>
            <a:spLocks noGrp="1"/>
          </p:cNvSpPr>
          <p:nvPr>
            <p:ph idx="1"/>
          </p:nvPr>
        </p:nvSpPr>
        <p:spPr/>
        <p:txBody>
          <a:bodyPr/>
          <a:lstStyle/>
          <a:p>
            <a:pPr>
              <a:buFont typeface="Wingdings" pitchFamily="2" charset="2"/>
              <a:buNone/>
              <a:defRPr/>
            </a:pPr>
            <a:r>
              <a:rPr lang="en-US" altLang="zh-CN" b="1" dirty="0" smtClean="0">
                <a:solidFill>
                  <a:srgbClr val="2F5EB0"/>
                </a:solidFill>
                <a:latin typeface="微软雅黑" pitchFamily="34" charset="-122"/>
                <a:ea typeface="微软雅黑" pitchFamily="34" charset="-122"/>
              </a:rPr>
              <a:t>         </a:t>
            </a:r>
            <a:r>
              <a:rPr lang="en-US" altLang="zh-CN" b="1" dirty="0" smtClean="0">
                <a:solidFill>
                  <a:srgbClr val="FF0000"/>
                </a:solidFill>
                <a:latin typeface="微软雅黑" pitchFamily="34" charset="-122"/>
                <a:ea typeface="微软雅黑" pitchFamily="34" charset="-122"/>
              </a:rPr>
              <a:t>8.</a:t>
            </a:r>
            <a:r>
              <a:rPr lang="zh-CN" altLang="en-US" b="1" dirty="0" smtClean="0">
                <a:solidFill>
                  <a:srgbClr val="FF0000"/>
                </a:solidFill>
                <a:latin typeface="微软雅黑" pitchFamily="34" charset="-122"/>
                <a:ea typeface="微软雅黑" pitchFamily="34" charset="-122"/>
              </a:rPr>
              <a:t>对工作人员健康检查的规定</a:t>
            </a:r>
            <a:endParaRPr lang="en-US" altLang="zh-CN" b="1" dirty="0" smtClean="0">
              <a:solidFill>
                <a:srgbClr val="FF0000"/>
              </a:solidFill>
              <a:latin typeface="微软雅黑" pitchFamily="34" charset="-122"/>
              <a:ea typeface="微软雅黑" pitchFamily="34" charset="-122"/>
            </a:endParaRPr>
          </a:p>
          <a:p>
            <a:pPr>
              <a:buFont typeface="Wingdings" pitchFamily="2" charset="2"/>
              <a:buNone/>
              <a:defRPr/>
            </a:pPr>
            <a:r>
              <a:rPr lang="zh-CN" altLang="en-US" b="1" dirty="0" smtClean="0">
                <a:solidFill>
                  <a:srgbClr val="000000"/>
                </a:solidFill>
                <a:latin typeface="微软雅黑" pitchFamily="34" charset="-122"/>
                <a:ea typeface="微软雅黑" pitchFamily="34" charset="-122"/>
              </a:rPr>
              <a:t>         药品上市许可持有人、药品生产企业、药品经营企业和医疗机构中</a:t>
            </a:r>
            <a:r>
              <a:rPr lang="zh-CN" altLang="en-US" b="1" dirty="0" smtClean="0">
                <a:solidFill>
                  <a:srgbClr val="FF0000"/>
                </a:solidFill>
                <a:latin typeface="微软雅黑" pitchFamily="34" charset="-122"/>
                <a:ea typeface="微软雅黑" pitchFamily="34" charset="-122"/>
              </a:rPr>
              <a:t>直接接触</a:t>
            </a:r>
            <a:r>
              <a:rPr lang="zh-CN" altLang="en-US" b="1" dirty="0" smtClean="0">
                <a:solidFill>
                  <a:srgbClr val="000000"/>
                </a:solidFill>
                <a:latin typeface="微软雅黑" pitchFamily="34" charset="-122"/>
                <a:ea typeface="微软雅黑" pitchFamily="34" charset="-122"/>
              </a:rPr>
              <a:t>药品的工作人员，应当</a:t>
            </a:r>
            <a:r>
              <a:rPr lang="zh-CN" altLang="en-US" b="1" dirty="0" smtClean="0">
                <a:solidFill>
                  <a:srgbClr val="2F5EB0"/>
                </a:solidFill>
                <a:latin typeface="微软雅黑" pitchFamily="34" charset="-122"/>
                <a:ea typeface="微软雅黑" pitchFamily="34" charset="-122"/>
              </a:rPr>
              <a:t>每年进行健康检查。</a:t>
            </a:r>
            <a:endParaRPr lang="en-US" altLang="zh-CN" b="1" dirty="0" smtClean="0">
              <a:solidFill>
                <a:srgbClr val="2F5EB0"/>
              </a:solidFill>
              <a:latin typeface="微软雅黑" pitchFamily="34" charset="-122"/>
              <a:ea typeface="微软雅黑" pitchFamily="34" charset="-122"/>
            </a:endParaRPr>
          </a:p>
          <a:p>
            <a:pPr>
              <a:buFont typeface="Wingdings" pitchFamily="2" charset="2"/>
              <a:buNone/>
              <a:defRPr/>
            </a:pPr>
            <a:r>
              <a:rPr lang="en-US" altLang="zh-CN" b="1" dirty="0" smtClean="0">
                <a:solidFill>
                  <a:srgbClr val="FF0000"/>
                </a:solidFill>
                <a:latin typeface="微软雅黑" pitchFamily="34" charset="-122"/>
                <a:ea typeface="微软雅黑" pitchFamily="34" charset="-122"/>
              </a:rPr>
              <a:t>          </a:t>
            </a:r>
            <a:r>
              <a:rPr lang="zh-CN" altLang="en-US" b="1" dirty="0" smtClean="0">
                <a:solidFill>
                  <a:srgbClr val="FF0000"/>
                </a:solidFill>
                <a:latin typeface="微软雅黑" pitchFamily="34" charset="-122"/>
                <a:ea typeface="微软雅黑" pitchFamily="34" charset="-122"/>
              </a:rPr>
              <a:t>患有传染病或者其他可能污染药品的疾病的</a:t>
            </a:r>
            <a:r>
              <a:rPr lang="zh-CN" altLang="en-US" b="1" dirty="0" smtClean="0">
                <a:solidFill>
                  <a:srgbClr val="000000"/>
                </a:solidFill>
                <a:latin typeface="微软雅黑" pitchFamily="34" charset="-122"/>
                <a:ea typeface="微软雅黑" pitchFamily="34" charset="-122"/>
              </a:rPr>
              <a:t>，不得从事直接接触药品的工作</a:t>
            </a:r>
            <a:r>
              <a:rPr lang="zh-CN" altLang="en-US" b="1" dirty="0" smtClean="0">
                <a:latin typeface="微软雅黑" pitchFamily="34" charset="-122"/>
                <a:ea typeface="微软雅黑" pitchFamily="34" charset="-122"/>
              </a:rPr>
              <a:t>。</a:t>
            </a:r>
            <a:r>
              <a:rPr lang="zh-CN" altLang="en-US" sz="2800" b="1" dirty="0" smtClean="0">
                <a:latin typeface="微软雅黑" pitchFamily="34" charset="-122"/>
                <a:ea typeface="微软雅黑" pitchFamily="34" charset="-122"/>
              </a:rPr>
              <a:t>（</a:t>
            </a:r>
            <a:r>
              <a:rPr lang="zh-CN" altLang="en-US" sz="2800" b="1" dirty="0" smtClean="0">
                <a:solidFill>
                  <a:srgbClr val="000000"/>
                </a:solidFill>
                <a:latin typeface="微软雅黑" pitchFamily="34" charset="-122"/>
                <a:ea typeface="微软雅黑" pitchFamily="34" charset="-122"/>
              </a:rPr>
              <a:t>第</a:t>
            </a:r>
            <a:r>
              <a:rPr lang="zh-CN" altLang="en-US" sz="2800" b="1" dirty="0" smtClean="0">
                <a:latin typeface="微软雅黑" pitchFamily="34" charset="-122"/>
                <a:ea typeface="微软雅黑" pitchFamily="34" charset="-122"/>
              </a:rPr>
              <a:t>五十条）</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52971" y="347151"/>
            <a:ext cx="10729192" cy="674030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spcBef>
                <a:spcPct val="0"/>
              </a:spcBef>
              <a:spcAft>
                <a:spcPct val="0"/>
              </a:spcAft>
            </a:pPr>
            <a:r>
              <a:rPr kumimoji="0" lang="en-US" altLang="zh-CN" sz="2400" b="1" i="0" u="none" strike="noStrike" cap="none" normalizeH="0" baseline="0" dirty="0" smtClean="0">
                <a:ln>
                  <a:noFill/>
                </a:ln>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药品生产</a:t>
            </a:r>
            <a:r>
              <a:rPr lang="zh-CN" altLang="zh-CN" sz="2400" b="1" dirty="0" smtClean="0">
                <a:solidFill>
                  <a:srgbClr val="FF0000"/>
                </a:solidFill>
                <a:latin typeface="微软雅黑" pitchFamily="34" charset="-122"/>
                <a:ea typeface="微软雅黑" pitchFamily="34" charset="-122"/>
              </a:rPr>
              <a:t>设定的禁</a:t>
            </a:r>
            <a:r>
              <a:rPr lang="zh-CN" altLang="en-US" sz="2400" b="1" dirty="0" smtClean="0">
                <a:solidFill>
                  <a:srgbClr val="FF0000"/>
                </a:solidFill>
                <a:latin typeface="微软雅黑" pitchFamily="34" charset="-122"/>
                <a:ea typeface="微软雅黑" pitchFamily="34" charset="-122"/>
              </a:rPr>
              <a:t>止性规定</a:t>
            </a:r>
            <a:endParaRPr lang="zh-CN" altLang="zh-CN" sz="2400" dirty="0" smtClean="0">
              <a:solidFill>
                <a:srgbClr val="FF0000"/>
              </a:solidFill>
              <a:latin typeface="微软雅黑" pitchFamily="34" charset="-122"/>
              <a:ea typeface="微软雅黑" pitchFamily="34" charset="-122"/>
            </a:endParaRPr>
          </a:p>
          <a:p>
            <a:pPr marL="0" marR="0" lvl="0" indent="0" algn="l" defTabSz="914400" rtl="0" eaLnBrk="1" fontAlgn="t" latinLnBrk="0" hangingPunct="1">
              <a:lnSpc>
                <a:spcPct val="100000"/>
              </a:lnSpc>
              <a:spcBef>
                <a:spcPct val="0"/>
              </a:spcBef>
              <a:spcAft>
                <a:spcPct val="0"/>
              </a:spcAft>
              <a:buClrTx/>
              <a:buSzTx/>
              <a:buFontTx/>
              <a:buNone/>
              <a:tabLst/>
            </a:pPr>
            <a:endParaRPr kumimoji="0" lang="zh-CN" sz="2400" b="1" i="0" u="none" strike="noStrike" cap="none" normalizeH="0" baseline="0" dirty="0" smtClean="0">
              <a:ln>
                <a:noFill/>
              </a:ln>
              <a:effectLst/>
              <a:latin typeface="微软雅黑" pitchFamily="34" charset="-122"/>
              <a:ea typeface="微软雅黑" pitchFamily="34" charset="-122"/>
              <a:cs typeface="宋体" pitchFamily="2" charset="-122"/>
            </a:endParaRPr>
          </a:p>
          <a:p>
            <a:pPr marL="0" marR="0" lvl="0" indent="0" algn="l" defTabSz="914400" rtl="0" eaLnBrk="0" fontAlgn="t" latinLnBrk="0" hangingPunct="0">
              <a:lnSpc>
                <a:spcPct val="100000"/>
              </a:lnSpc>
              <a:spcBef>
                <a:spcPct val="0"/>
              </a:spcBef>
              <a:spcAft>
                <a:spcPct val="0"/>
              </a:spcAft>
              <a:buClrTx/>
              <a:buSzTx/>
              <a:buFontTx/>
              <a:buNone/>
              <a:tabLst/>
            </a:pP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　</a:t>
            </a:r>
            <a:r>
              <a:rPr lang="en-US" altLang="zh-CN" sz="2400" b="1" dirty="0" smtClean="0">
                <a:solidFill>
                  <a:srgbClr val="0070C0"/>
                </a:solidFill>
                <a:latin typeface="微软雅黑" pitchFamily="34" charset="-122"/>
                <a:ea typeface="微软雅黑" pitchFamily="34" charset="-122"/>
                <a:cs typeface="宋体" pitchFamily="2" charset="-122"/>
              </a:rPr>
              <a:t>1</a:t>
            </a:r>
            <a:r>
              <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不得无证生产药品。</a:t>
            </a:r>
          </a:p>
          <a:p>
            <a:pPr marL="0" marR="0" lvl="0" indent="0" algn="l" defTabSz="914400" rtl="0" eaLnBrk="0" fontAlgn="t" latinLnBrk="0" hangingPunct="0">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　</a:t>
            </a:r>
            <a:r>
              <a:rPr kumimoji="0" lang="zh-CN" altLang="en-US" sz="2400" b="1" i="0" u="none" strike="noStrike" cap="none" normalizeH="0" dirty="0" smtClean="0">
                <a:ln>
                  <a:noFill/>
                </a:ln>
                <a:solidFill>
                  <a:srgbClr val="0070C0"/>
                </a:solidFill>
                <a:effectLst/>
                <a:latin typeface="微软雅黑" pitchFamily="34" charset="-122"/>
                <a:ea typeface="微软雅黑" pitchFamily="34" charset="-122"/>
                <a:cs typeface="宋体" pitchFamily="2" charset="-122"/>
              </a:rPr>
              <a:t>   </a:t>
            </a:r>
            <a:r>
              <a:rPr lang="en-US" altLang="zh-CN" sz="2400" b="1" dirty="0" smtClean="0">
                <a:solidFill>
                  <a:srgbClr val="0070C0"/>
                </a:solidFill>
                <a:latin typeface="微软雅黑" pitchFamily="34" charset="-122"/>
                <a:ea typeface="微软雅黑" pitchFamily="34" charset="-122"/>
                <a:cs typeface="宋体" pitchFamily="2" charset="-122"/>
              </a:rPr>
              <a:t>2</a:t>
            </a:r>
            <a:r>
              <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 </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禁止未取得药品批准证明文件生产、进口药品；禁止使用不符合要求的原料药、包装材料和容器生产药品。</a:t>
            </a:r>
          </a:p>
          <a:p>
            <a:pPr lvl="0" eaLnBrk="0" fontAlgn="t" hangingPunct="0">
              <a:spcBef>
                <a:spcPct val="0"/>
              </a:spcBef>
              <a:spcAft>
                <a:spcPct val="0"/>
              </a:spcAft>
            </a:pP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　   </a:t>
            </a:r>
            <a:r>
              <a:rPr lang="en-US" altLang="zh-CN" sz="2400" b="1" dirty="0" smtClean="0">
                <a:solidFill>
                  <a:srgbClr val="0070C0"/>
                </a:solidFill>
                <a:latin typeface="微软雅黑" pitchFamily="34" charset="-122"/>
                <a:ea typeface="微软雅黑" pitchFamily="34" charset="-122"/>
                <a:cs typeface="宋体" pitchFamily="2" charset="-122"/>
              </a:rPr>
              <a:t>3</a:t>
            </a:r>
            <a:r>
              <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a:t>
            </a:r>
            <a:r>
              <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特殊管理的药品除另有规定外不得委托生产。</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lvl="0" eaLnBrk="0" fontAlgn="t" hangingPunct="0">
              <a:spcBef>
                <a:spcPct val="0"/>
              </a:spcBef>
              <a:spcAft>
                <a:spcPct val="0"/>
              </a:spcAft>
            </a:pPr>
            <a:r>
              <a:rPr lang="en-US" altLang="zh-CN" sz="2400" b="1" dirty="0" smtClean="0">
                <a:solidFill>
                  <a:srgbClr val="0070C0"/>
                </a:solidFill>
                <a:latin typeface="微软雅黑" pitchFamily="34" charset="-122"/>
                <a:ea typeface="微软雅黑" pitchFamily="34" charset="-122"/>
                <a:cs typeface="宋体" pitchFamily="2" charset="-122"/>
              </a:rPr>
              <a:t>      4.</a:t>
            </a:r>
            <a:r>
              <a:rPr lang="zh-CN" altLang="en-US" sz="2400" b="1" dirty="0" smtClean="0">
                <a:solidFill>
                  <a:srgbClr val="0070C0"/>
                </a:solidFill>
                <a:latin typeface="微软雅黑" pitchFamily="34" charset="-122"/>
                <a:ea typeface="微软雅黑" pitchFamily="34" charset="-122"/>
                <a:cs typeface="宋体" pitchFamily="2" charset="-122"/>
              </a:rPr>
              <a:t>不得编造生产、检验记录。</a:t>
            </a:r>
          </a:p>
          <a:p>
            <a:pPr eaLnBrk="0" fontAlgn="t" hangingPunct="0">
              <a:spcBef>
                <a:spcPct val="0"/>
              </a:spcBef>
              <a:spcAft>
                <a:spcPct val="0"/>
              </a:spcAft>
            </a:pPr>
            <a:r>
              <a:rPr lang="zh-CN" altLang="en-US" sz="2400" b="1" dirty="0" smtClean="0">
                <a:solidFill>
                  <a:srgbClr val="0070C0"/>
                </a:solidFill>
                <a:latin typeface="微软雅黑" pitchFamily="34" charset="-122"/>
                <a:ea typeface="微软雅黑" pitchFamily="34" charset="-122"/>
                <a:cs typeface="宋体" pitchFamily="2" charset="-122"/>
              </a:rPr>
              <a:t>　   </a:t>
            </a:r>
            <a:r>
              <a:rPr lang="en-US" altLang="zh-CN" sz="2400" b="1" dirty="0" smtClean="0">
                <a:solidFill>
                  <a:srgbClr val="0070C0"/>
                </a:solidFill>
                <a:latin typeface="微软雅黑" pitchFamily="34" charset="-122"/>
                <a:ea typeface="微软雅黑" pitchFamily="34" charset="-122"/>
                <a:cs typeface="宋体" pitchFamily="2" charset="-122"/>
              </a:rPr>
              <a:t>5.</a:t>
            </a:r>
            <a:r>
              <a:rPr lang="zh-CN" altLang="en-US" sz="2400" b="1" dirty="0" smtClean="0">
                <a:solidFill>
                  <a:srgbClr val="0070C0"/>
                </a:solidFill>
                <a:latin typeface="微软雅黑" pitchFamily="34" charset="-122"/>
                <a:ea typeface="微软雅黑" pitchFamily="34" charset="-122"/>
                <a:cs typeface="宋体" pitchFamily="2" charset="-122"/>
              </a:rPr>
              <a:t>不符合国家药品标准的药品不得放行。</a:t>
            </a:r>
            <a:r>
              <a:rPr lang="zh-CN" altLang="en-US" sz="2400" b="1" dirty="0" smtClean="0">
                <a:latin typeface="微软雅黑" pitchFamily="34" charset="-122"/>
                <a:ea typeface="微软雅黑" pitchFamily="34" charset="-122"/>
                <a:cs typeface="宋体" pitchFamily="2" charset="-122"/>
              </a:rPr>
              <a:t>（</a:t>
            </a:r>
            <a:r>
              <a:rPr lang="zh-CN" altLang="zh-CN" sz="2400" b="1" dirty="0" smtClean="0">
                <a:latin typeface="微软雅黑" pitchFamily="34" charset="-122"/>
                <a:ea typeface="微软雅黑" pitchFamily="34" charset="-122"/>
              </a:rPr>
              <a:t>药品上市许可持有人应当建立药品上市放行规程，对药品生产企业出厂放行的药品进行审核，经质量受权人签字后方可放行。不符合国家药品标准的，不得放行</a:t>
            </a:r>
            <a:r>
              <a:rPr lang="zh-CN" altLang="en-US" sz="2400" b="1" dirty="0" smtClean="0">
                <a:latin typeface="微软雅黑" pitchFamily="34" charset="-122"/>
                <a:ea typeface="微软雅黑" pitchFamily="34" charset="-122"/>
                <a:cs typeface="宋体" pitchFamily="2" charset="-122"/>
              </a:rPr>
              <a:t>）</a:t>
            </a:r>
            <a:endParaRPr lang="zh-CN" altLang="zh-CN" sz="2400" dirty="0" smtClean="0">
              <a:latin typeface="微软雅黑" pitchFamily="34" charset="-122"/>
              <a:ea typeface="微软雅黑" pitchFamily="34" charset="-122"/>
            </a:endParaRPr>
          </a:p>
          <a:p>
            <a:pPr eaLnBrk="0" fontAlgn="t" hangingPunct="0">
              <a:spcBef>
                <a:spcPct val="0"/>
              </a:spcBef>
              <a:spcAft>
                <a:spcPct val="0"/>
              </a:spcAft>
            </a:pPr>
            <a:r>
              <a:rPr lang="en-US" altLang="zh-CN" sz="2400" b="1" dirty="0" smtClean="0">
                <a:solidFill>
                  <a:srgbClr val="0070C0"/>
                </a:solidFill>
                <a:latin typeface="微软雅黑" pitchFamily="34" charset="-122"/>
                <a:ea typeface="微软雅黑" pitchFamily="34" charset="-122"/>
                <a:cs typeface="宋体" pitchFamily="2" charset="-122"/>
              </a:rPr>
              <a:t>     6.</a:t>
            </a:r>
            <a:r>
              <a:rPr lang="zh-CN" altLang="en-US" sz="2400" b="1" dirty="0" smtClean="0">
                <a:solidFill>
                  <a:srgbClr val="0070C0"/>
                </a:solidFill>
                <a:latin typeface="微软雅黑" pitchFamily="34" charset="-122"/>
                <a:ea typeface="微软雅黑" pitchFamily="34" charset="-122"/>
                <a:cs typeface="宋体" pitchFamily="2" charset="-122"/>
              </a:rPr>
              <a:t>不符合国家药品标准的药品不得出厂。</a:t>
            </a:r>
            <a:r>
              <a:rPr lang="zh-CN" altLang="en-US" sz="2400" b="1" dirty="0" smtClean="0">
                <a:latin typeface="微软雅黑" pitchFamily="34" charset="-122"/>
                <a:ea typeface="微软雅黑" pitchFamily="34" charset="-122"/>
                <a:cs typeface="宋体" pitchFamily="2" charset="-122"/>
              </a:rPr>
              <a:t>（</a:t>
            </a:r>
            <a:r>
              <a:rPr lang="zh-CN" altLang="zh-CN" sz="2400" b="1" dirty="0" smtClean="0">
                <a:latin typeface="微软雅黑" pitchFamily="34" charset="-122"/>
                <a:ea typeface="微软雅黑" pitchFamily="34" charset="-122"/>
              </a:rPr>
              <a:t>药品生产企业应当对药品进行质量检验。不符合国家药品标准的，不得出厂</a:t>
            </a:r>
            <a:r>
              <a:rPr lang="zh-CN" altLang="en-US" sz="2400" b="1" dirty="0" smtClean="0">
                <a:latin typeface="微软雅黑" pitchFamily="34" charset="-122"/>
                <a:ea typeface="微软雅黑" pitchFamily="34" charset="-122"/>
                <a:cs typeface="宋体" pitchFamily="2" charset="-122"/>
              </a:rPr>
              <a:t>）</a:t>
            </a:r>
            <a:endParaRPr lang="zh-CN" altLang="zh-CN" sz="2400" dirty="0" smtClean="0">
              <a:latin typeface="微软雅黑" pitchFamily="34" charset="-122"/>
              <a:ea typeface="微软雅黑" pitchFamily="34" charset="-122"/>
            </a:endParaRPr>
          </a:p>
          <a:p>
            <a:pPr eaLnBrk="0" fontAlgn="t" hangingPunct="0">
              <a:spcBef>
                <a:spcPct val="0"/>
              </a:spcBef>
              <a:spcAft>
                <a:spcPct val="0"/>
              </a:spcAft>
            </a:pPr>
            <a:r>
              <a:rPr lang="zh-CN" altLang="en-US" sz="2400" dirty="0" smtClean="0">
                <a:solidFill>
                  <a:srgbClr val="0070C0"/>
                </a:solidFill>
                <a:latin typeface="微软雅黑" pitchFamily="34" charset="-122"/>
                <a:ea typeface="微软雅黑" pitchFamily="34" charset="-122"/>
                <a:cs typeface="宋体" pitchFamily="2" charset="-122"/>
              </a:rPr>
              <a:t>     </a:t>
            </a:r>
            <a:r>
              <a:rPr lang="en-US" altLang="zh-CN" sz="2400" b="1" dirty="0" smtClean="0">
                <a:solidFill>
                  <a:srgbClr val="0070C0"/>
                </a:solidFill>
                <a:latin typeface="微软雅黑" pitchFamily="34" charset="-122"/>
                <a:ea typeface="微软雅黑" pitchFamily="34" charset="-122"/>
                <a:cs typeface="宋体" pitchFamily="2" charset="-122"/>
              </a:rPr>
              <a:t>7.</a:t>
            </a:r>
            <a:r>
              <a:rPr lang="zh-CN" altLang="en-US" sz="2400" b="1" dirty="0" smtClean="0">
                <a:solidFill>
                  <a:srgbClr val="0070C0"/>
                </a:solidFill>
                <a:latin typeface="微软雅黑" pitchFamily="34" charset="-122"/>
                <a:ea typeface="微软雅黑" pitchFamily="34" charset="-122"/>
                <a:cs typeface="宋体" pitchFamily="2" charset="-122"/>
              </a:rPr>
              <a:t>不符合国家药品标准或者地方炮制规范的中药材不得出厂、销售。</a:t>
            </a:r>
            <a:endParaRPr lang="en-US" altLang="zh-CN" sz="2400" b="1" dirty="0" smtClean="0">
              <a:solidFill>
                <a:srgbClr val="0070C0"/>
              </a:solidFill>
              <a:latin typeface="微软雅黑" pitchFamily="34" charset="-122"/>
              <a:ea typeface="微软雅黑" pitchFamily="34" charset="-122"/>
              <a:cs typeface="宋体" pitchFamily="2" charset="-122"/>
            </a:endParaRPr>
          </a:p>
          <a:p>
            <a:pPr lvl="0" eaLnBrk="0" fontAlgn="t" hangingPunct="0">
              <a:spcBef>
                <a:spcPct val="0"/>
              </a:spcBef>
              <a:spcAft>
                <a:spcPct val="0"/>
              </a:spcAft>
            </a:pPr>
            <a:r>
              <a:rPr lang="en-US" altLang="zh-CN" sz="2400" b="1" dirty="0" smtClean="0">
                <a:solidFill>
                  <a:srgbClr val="0070C0"/>
                </a:solidFill>
                <a:latin typeface="微软雅黑" pitchFamily="34" charset="-122"/>
                <a:ea typeface="微软雅黑" pitchFamily="34" charset="-122"/>
                <a:cs typeface="宋体" pitchFamily="2" charset="-122"/>
              </a:rPr>
              <a:t>     8.</a:t>
            </a:r>
            <a:r>
              <a:rPr lang="zh-CN" altLang="en-US" sz="2400" b="1" dirty="0" smtClean="0">
                <a:solidFill>
                  <a:srgbClr val="0070C0"/>
                </a:solidFill>
                <a:latin typeface="微软雅黑" pitchFamily="34" charset="-122"/>
                <a:ea typeface="微软雅黑" pitchFamily="34" charset="-122"/>
                <a:cs typeface="宋体" pitchFamily="2" charset="-122"/>
              </a:rPr>
              <a:t>患有传染病或者其他可能污染药品的疾病的工作人员不得从事直接接触药品的工作。</a:t>
            </a:r>
            <a:r>
              <a:rPr lang="en-US" altLang="zh-CN" sz="2400" b="1" dirty="0" smtClean="0">
                <a:solidFill>
                  <a:srgbClr val="0070C0"/>
                </a:solidFill>
                <a:latin typeface="Calibri" pitchFamily="34" charset="0"/>
                <a:ea typeface="宋体" pitchFamily="2" charset="-122"/>
                <a:cs typeface="宋体" pitchFamily="2" charset="-122"/>
              </a:rPr>
              <a:t> </a:t>
            </a:r>
          </a:p>
          <a:p>
            <a:pPr lvl="0" eaLnBrk="0" fontAlgn="t" hangingPunct="0">
              <a:spcBef>
                <a:spcPct val="0"/>
              </a:spcBef>
              <a:spcAft>
                <a:spcPct val="0"/>
              </a:spcAft>
            </a:pPr>
            <a:r>
              <a:rPr lang="en-US" altLang="zh-CN" sz="2400" b="1" dirty="0" smtClean="0">
                <a:solidFill>
                  <a:srgbClr val="0070C0"/>
                </a:solidFill>
                <a:latin typeface="微软雅黑" pitchFamily="34" charset="-122"/>
                <a:ea typeface="微软雅黑" pitchFamily="34" charset="-122"/>
                <a:cs typeface="宋体" pitchFamily="2" charset="-122"/>
              </a:rPr>
              <a:t>     9.</a:t>
            </a:r>
            <a:r>
              <a:rPr lang="zh-CN" altLang="en-US" sz="2400" b="1" dirty="0" smtClean="0">
                <a:solidFill>
                  <a:srgbClr val="0070C0"/>
                </a:solidFill>
                <a:latin typeface="微软雅黑" pitchFamily="34" charset="-122"/>
                <a:ea typeface="微软雅黑" pitchFamily="34" charset="-122"/>
                <a:cs typeface="宋体" pitchFamily="2" charset="-122"/>
              </a:rPr>
              <a:t>已被注销药品注册证书的药品，不得生产或者进口、销售和使用。</a:t>
            </a:r>
            <a:endParaRPr lang="zh-CN" altLang="en-US" sz="2000" dirty="0" smtClean="0">
              <a:solidFill>
                <a:srgbClr val="0070C0"/>
              </a:solidFill>
              <a:latin typeface="微软雅黑" pitchFamily="34" charset="-122"/>
              <a:ea typeface="微软雅黑" pitchFamily="34" charset="-122"/>
              <a:cs typeface="宋体" pitchFamily="2" charset="-122"/>
            </a:endParaRPr>
          </a:p>
          <a:p>
            <a:pPr lvl="0" eaLnBrk="0" fontAlgn="t" hangingPunct="0">
              <a:spcBef>
                <a:spcPct val="0"/>
              </a:spcBef>
              <a:spcAft>
                <a:spcPct val="0"/>
              </a:spcAft>
            </a:pPr>
            <a:r>
              <a:rPr lang="zh-CN" altLang="en-US" sz="2400" b="1" dirty="0" smtClean="0">
                <a:solidFill>
                  <a:srgbClr val="0070C0"/>
                </a:solidFill>
                <a:latin typeface="微软雅黑" pitchFamily="34" charset="-122"/>
                <a:ea typeface="微软雅黑" pitchFamily="34" charset="-122"/>
                <a:cs typeface="宋体" pitchFamily="2" charset="-122"/>
              </a:rPr>
              <a:t>　</a:t>
            </a:r>
            <a:endParaRPr lang="zh-CN" altLang="en-US" sz="2000" dirty="0" smtClean="0">
              <a:solidFill>
                <a:srgbClr val="0070C0"/>
              </a:solidFill>
              <a:latin typeface="微软雅黑" pitchFamily="34" charset="-122"/>
              <a:ea typeface="微软雅黑" pitchFamily="34" charset="-122"/>
              <a:cs typeface="宋体" pitchFamily="2" charset="-122"/>
            </a:endParaRPr>
          </a:p>
          <a:p>
            <a:pPr marL="0" marR="0" lvl="0" indent="0" algn="l" defTabSz="914400" rtl="0" eaLnBrk="0" fontAlgn="t" latinLnBrk="0" hangingPunct="0">
              <a:lnSpc>
                <a:spcPct val="100000"/>
              </a:lnSpc>
              <a:spcBef>
                <a:spcPct val="0"/>
              </a:spcBef>
              <a:spcAft>
                <a:spcPct val="0"/>
              </a:spcAft>
              <a:buClrTx/>
              <a:buSzTx/>
              <a:buFontTx/>
              <a:buNone/>
              <a:tabLst/>
            </a:pPr>
            <a:endParaRPr kumimoji="0" lang="zh-CN" altLang="en-US"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29035" y="1238697"/>
            <a:ext cx="9937104" cy="36379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t">
              <a:lnSpc>
                <a:spcPct val="120000"/>
              </a:lnSpc>
              <a:spcBef>
                <a:spcPct val="0"/>
              </a:spcBef>
              <a:spcAft>
                <a:spcPct val="0"/>
              </a:spcAft>
            </a:pPr>
            <a:r>
              <a:rPr kumimoji="0" lang="en-US" altLang="zh-CN" sz="2400" b="1" i="0" u="none" strike="noStrike" cap="none" normalizeH="0" dirty="0" smtClean="0">
                <a:ln>
                  <a:noFill/>
                </a:ln>
                <a:effectLst/>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新</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版法律实施后，</a:t>
            </a:r>
            <a:r>
              <a:rPr lang="en-US" altLang="zh-CN" sz="2400" b="1" dirty="0" smtClean="0">
                <a:latin typeface="微软雅黑" pitchFamily="34" charset="-122"/>
                <a:ea typeface="微软雅黑" pitchFamily="34" charset="-122"/>
                <a:cs typeface="宋体" pitchFamily="2" charset="-122"/>
              </a:rPr>
              <a:t> </a:t>
            </a:r>
            <a:r>
              <a:rPr lang="zh-CN" altLang="zh-CN" sz="2400" b="1" dirty="0" smtClean="0">
                <a:latin typeface="微软雅黑" pitchFamily="34" charset="-122"/>
                <a:ea typeface="微软雅黑" pitchFamily="34" charset="-122"/>
                <a:cs typeface="宋体" pitchFamily="2" charset="-122"/>
              </a:rPr>
              <a:t>药品生产企业</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面对</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三方面挑战。</a:t>
            </a:r>
            <a:endParaRPr kumimoji="0" lang="en-US" altLang="zh-CN" sz="2400" b="1" i="0" u="none" strike="noStrike" cap="none" normalizeH="0" baseline="0" dirty="0" smtClean="0">
              <a:ln>
                <a:noFill/>
              </a:ln>
              <a:effectLst/>
              <a:latin typeface="微软雅黑" pitchFamily="34" charset="-122"/>
              <a:ea typeface="微软雅黑" pitchFamily="34" charset="-122"/>
              <a:cs typeface="宋体" pitchFamily="2" charset="-122"/>
            </a:endParaRPr>
          </a:p>
          <a:p>
            <a:pPr marL="0" marR="0" lvl="0" indent="0" algn="l" defTabSz="914400" rtl="0" eaLnBrk="1" fontAlgn="t" latinLnBrk="0" hangingPunct="1">
              <a:lnSpc>
                <a:spcPct val="120000"/>
              </a:lnSpc>
              <a:spcBef>
                <a:spcPct val="0"/>
              </a:spcBef>
              <a:spcAft>
                <a:spcPct val="0"/>
              </a:spcAft>
              <a:buClrTx/>
              <a:buSzTx/>
              <a:buFontTx/>
              <a:buNone/>
              <a:tabLst/>
            </a:pPr>
            <a:r>
              <a:rPr kumimoji="0" lang="en-US" altLang="zh-CN" sz="2400" b="1" i="0" u="none" strike="noStrike" cap="none" normalizeH="0" dirty="0" smtClean="0">
                <a:ln>
                  <a:noFill/>
                </a:ln>
                <a:solidFill>
                  <a:srgbClr val="FF0000"/>
                </a:solidFill>
                <a:effectLst/>
                <a:latin typeface="微软雅黑" pitchFamily="34" charset="-122"/>
                <a:ea typeface="微软雅黑" pitchFamily="34" charset="-122"/>
                <a:cs typeface="宋体" pitchFamily="2" charset="-122"/>
              </a:rPr>
              <a:t>       </a:t>
            </a:r>
            <a:r>
              <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1. </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责任</a:t>
            </a:r>
            <a:r>
              <a:rPr lang="en-US" altLang="zh-CN" sz="2400" b="1" dirty="0" smtClean="0">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需要</a:t>
            </a:r>
            <a:r>
              <a:rPr kumimoji="0" 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对药品全生命周期的安全、有效和质量可控承担责任</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；对上游供应商和下游的销售、储运企业开展评估、审核和监督；</a:t>
            </a:r>
            <a:r>
              <a:rPr kumimoji="0" 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法定代表人、主要负责人等关键人员对药品质量要全面负责。</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marL="0" marR="0" lvl="0" indent="0" algn="l" defTabSz="914400" rtl="0" eaLnBrk="1" fontAlgn="t" latinLnBrk="0" hangingPunct="1">
              <a:lnSpc>
                <a:spcPct val="120000"/>
              </a:lnSpc>
              <a:spcBef>
                <a:spcPct val="0"/>
              </a:spcBef>
              <a:spcAft>
                <a:spcPct val="0"/>
              </a:spcAft>
              <a:buClrTx/>
              <a:buSzTx/>
              <a:buFontTx/>
              <a:buNone/>
              <a:tabLst/>
            </a:pPr>
            <a:r>
              <a:rPr kumimoji="0" lang="en-US" altLang="zh-CN" sz="2400" b="1" i="0" u="none" strike="noStrike" cap="none" normalizeH="0" baseline="0" dirty="0" smtClean="0">
                <a:ln>
                  <a:noFill/>
                </a:ln>
                <a:effectLst/>
                <a:latin typeface="微软雅黑" pitchFamily="34" charset="-122"/>
                <a:ea typeface="微软雅黑" pitchFamily="34" charset="-122"/>
                <a:cs typeface="宋体" pitchFamily="2" charset="-122"/>
              </a:rPr>
              <a:t>      </a:t>
            </a:r>
            <a:r>
              <a:rPr lang="en-US" altLang="zh-CN" sz="2400" b="1" dirty="0" smtClean="0">
                <a:solidFill>
                  <a:srgbClr val="FF0000"/>
                </a:solidFill>
                <a:latin typeface="微软雅黑" pitchFamily="34" charset="-122"/>
                <a:ea typeface="微软雅黑" pitchFamily="34" charset="-122"/>
                <a:cs typeface="宋体" pitchFamily="2" charset="-122"/>
              </a:rPr>
              <a:t> </a:t>
            </a:r>
            <a:r>
              <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2. </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制度</a:t>
            </a:r>
            <a:r>
              <a:rPr lang="en-US" altLang="zh-CN" sz="2400" b="1" dirty="0" smtClean="0">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rPr>
              <a:t>建立药品质量保证体系，制定药品上市放行规程、全程追溯制度、变更管理制度、药物警戒制度、年度报告制度等全新制度。</a:t>
            </a:r>
            <a:endParaRPr kumimoji="0" lang="en-US" altLang="zh-CN" sz="2400" b="1" i="0" u="none" strike="noStrike" cap="none" normalizeH="0" baseline="0" dirty="0" smtClean="0">
              <a:ln>
                <a:noFill/>
              </a:ln>
              <a:solidFill>
                <a:srgbClr val="0070C0"/>
              </a:solidFill>
              <a:effectLst/>
              <a:latin typeface="微软雅黑" pitchFamily="34" charset="-122"/>
              <a:ea typeface="微软雅黑" pitchFamily="34" charset="-122"/>
              <a:cs typeface="宋体" pitchFamily="2" charset="-122"/>
            </a:endParaRPr>
          </a:p>
          <a:p>
            <a:pPr lvl="0" fontAlgn="t">
              <a:lnSpc>
                <a:spcPct val="120000"/>
              </a:lnSpc>
              <a:spcBef>
                <a:spcPct val="0"/>
              </a:spcBef>
              <a:spcAft>
                <a:spcPct val="0"/>
              </a:spcAft>
            </a:pPr>
            <a:r>
              <a:rPr kumimoji="0" lang="en-US" altLang="zh-CN" sz="2400" b="1" i="0" u="none" strike="noStrike" cap="none" normalizeH="0" baseline="0" dirty="0" smtClean="0">
                <a:ln>
                  <a:noFill/>
                </a:ln>
                <a:effectLst/>
                <a:latin typeface="微软雅黑" pitchFamily="34" charset="-122"/>
                <a:ea typeface="微软雅黑" pitchFamily="34" charset="-122"/>
                <a:cs typeface="宋体" pitchFamily="2" charset="-122"/>
              </a:rPr>
              <a:t>      </a:t>
            </a:r>
            <a:r>
              <a:rPr lang="en-US" altLang="zh-CN" sz="2400" b="1" dirty="0" smtClean="0">
                <a:solidFill>
                  <a:srgbClr val="FF0000"/>
                </a:solidFill>
                <a:latin typeface="微软雅黑" pitchFamily="34" charset="-122"/>
                <a:ea typeface="微软雅黑" pitchFamily="34" charset="-122"/>
                <a:cs typeface="宋体" pitchFamily="2" charset="-122"/>
              </a:rPr>
              <a:t> </a:t>
            </a:r>
            <a:r>
              <a:rPr kumimoji="0" lang="en-US" alt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3. </a:t>
            </a:r>
            <a:r>
              <a:rPr lang="zh-CN" altLang="zh-CN" sz="2400" b="1" dirty="0" smtClean="0">
                <a:solidFill>
                  <a:srgbClr val="FF0000"/>
                </a:solidFill>
                <a:latin typeface="微软雅黑" pitchFamily="34" charset="-122"/>
                <a:ea typeface="微软雅黑" pitchFamily="34" charset="-122"/>
                <a:cs typeface="宋体" pitchFamily="2" charset="-122"/>
              </a:rPr>
              <a:t>严厉的</a:t>
            </a:r>
            <a:r>
              <a:rPr kumimoji="0" lang="zh-CN" sz="24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处罚</a:t>
            </a:r>
            <a:r>
              <a:rPr lang="en-US" altLang="zh-CN" sz="2400" b="1" dirty="0" smtClean="0">
                <a:latin typeface="微软雅黑" pitchFamily="34" charset="-122"/>
                <a:ea typeface="微软雅黑" pitchFamily="34" charset="-122"/>
                <a:cs typeface="宋体" pitchFamily="2" charset="-122"/>
              </a:rPr>
              <a:t>    </a:t>
            </a:r>
            <a:r>
              <a:rPr kumimoji="0" lang="zh-CN" sz="2400" b="1" i="0" u="none" strike="noStrike" cap="none" normalizeH="0" baseline="0" dirty="0" smtClean="0">
                <a:ln>
                  <a:noFill/>
                </a:ln>
                <a:effectLst/>
                <a:latin typeface="微软雅黑" pitchFamily="34" charset="-122"/>
                <a:ea typeface="微软雅黑" pitchFamily="34" charset="-122"/>
                <a:cs typeface="宋体" pitchFamily="2" charset="-122"/>
              </a:rPr>
              <a:t>财产罚额度明显提高，增设自由罚，加大资格罚，严格“处罚到人”，民事赔偿、刑事责任等各类法律责任</a:t>
            </a:r>
            <a:r>
              <a:rPr kumimoji="0" lang="zh-CN" altLang="en-US" sz="2400" b="1" i="0" u="none" strike="noStrike" cap="none" normalizeH="0" baseline="0" dirty="0" smtClean="0">
                <a:ln>
                  <a:noFill/>
                </a:ln>
                <a:effectLst/>
                <a:latin typeface="微软雅黑" pitchFamily="34" charset="-122"/>
                <a:ea typeface="微软雅黑" pitchFamily="34" charset="-122"/>
                <a:cs typeface="宋体" pitchFamily="2" charset="-122"/>
              </a:rPr>
              <a:t>。</a:t>
            </a:r>
            <a:endParaRPr kumimoji="0" lang="zh-CN" sz="2400" b="1" i="0" u="none" strike="noStrike" cap="none" normalizeH="0" baseline="0" dirty="0" smtClean="0">
              <a:ln>
                <a:noFill/>
              </a:ln>
              <a:effectLst/>
              <a:latin typeface="微软雅黑" pitchFamily="34" charset="-122"/>
              <a:ea typeface="微软雅黑" pitchFamily="34" charset="-122"/>
              <a:cs typeface="宋体" pitchFamily="2" charset="-122"/>
            </a:endParaRPr>
          </a:p>
        </p:txBody>
      </p:sp>
      <p:sp>
        <p:nvSpPr>
          <p:cNvPr id="3" name="矩形 2"/>
          <p:cNvSpPr/>
          <p:nvPr/>
        </p:nvSpPr>
        <p:spPr>
          <a:xfrm>
            <a:off x="5312758" y="3244334"/>
            <a:ext cx="184731" cy="369332"/>
          </a:xfrm>
          <a:prstGeom prst="rect">
            <a:avLst/>
          </a:prstGeom>
        </p:spPr>
        <p:txBody>
          <a:bodyPr wrap="none">
            <a:spAutoFit/>
          </a:bodyPr>
          <a:lstStyle/>
          <a:p>
            <a:endParaRPr lang="zh-CN" alt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1" name="AutoShape 3"/>
          <p:cNvSpPr>
            <a:spLocks noChangeArrowheads="1"/>
          </p:cNvSpPr>
          <p:nvPr/>
        </p:nvSpPr>
        <p:spPr bwMode="gray">
          <a:xfrm>
            <a:off x="3553679" y="1288853"/>
            <a:ext cx="8522129" cy="5445125"/>
          </a:xfrm>
          <a:prstGeom prst="rightArrow">
            <a:avLst>
              <a:gd name="adj1" fmla="val 79306"/>
              <a:gd name="adj2" fmla="val 30296"/>
            </a:avLst>
          </a:prstGeom>
          <a:gradFill rotWithShape="1">
            <a:gsLst>
              <a:gs pos="0">
                <a:schemeClr val="accent1">
                  <a:gamma/>
                  <a:tint val="0"/>
                  <a:invGamma/>
                  <a:alpha val="24001"/>
                </a:schemeClr>
              </a:gs>
              <a:gs pos="100000">
                <a:schemeClr val="accent1"/>
              </a:gs>
            </a:gsLst>
            <a:lin ang="0" scaled="1"/>
          </a:gradFill>
          <a:ln w="9525">
            <a:noFill/>
            <a:miter lim="800000"/>
            <a:headEnd/>
            <a:tailEnd/>
          </a:ln>
          <a:effectLst/>
        </p:spPr>
        <p:txBody>
          <a:bodyPr wrap="none" anchor="ctr"/>
          <a:lstStyle/>
          <a:p>
            <a:pPr algn="ctr">
              <a:defRPr/>
            </a:pPr>
            <a:endParaRPr lang="zh-CN" altLang="en-US">
              <a:ea typeface="宋体" pitchFamily="2" charset="-122"/>
            </a:endParaRPr>
          </a:p>
        </p:txBody>
      </p:sp>
      <p:sp>
        <p:nvSpPr>
          <p:cNvPr id="28" name="AutoShape 833"/>
          <p:cNvSpPr>
            <a:spLocks noChangeArrowheads="1"/>
          </p:cNvSpPr>
          <p:nvPr/>
        </p:nvSpPr>
        <p:spPr bwMode="auto">
          <a:xfrm rot="-5400000">
            <a:off x="8786798" y="1940841"/>
            <a:ext cx="681038" cy="3898657"/>
          </a:xfrm>
          <a:prstGeom prst="roundRect">
            <a:avLst>
              <a:gd name="adj" fmla="val 16667"/>
            </a:avLst>
          </a:prstGeom>
          <a:gradFill rotWithShape="1">
            <a:gsLst>
              <a:gs pos="0">
                <a:schemeClr val="accent1"/>
              </a:gs>
              <a:gs pos="50000">
                <a:schemeClr val="accent1">
                  <a:gamma/>
                  <a:tint val="57255"/>
                  <a:invGamma/>
                </a:schemeClr>
              </a:gs>
              <a:gs pos="100000">
                <a:schemeClr val="accent1"/>
              </a:gs>
            </a:gsLst>
            <a:lin ang="5400000" scaled="1"/>
          </a:gradFill>
          <a:ln w="9525" algn="ctr">
            <a:solidFill>
              <a:schemeClr val="bg1"/>
            </a:solidFill>
            <a:round/>
            <a:headEnd/>
            <a:tailEnd/>
          </a:ln>
        </p:spPr>
        <p:txBody>
          <a:bodyPr vert="eaVert" wrap="square" anchor="ctr">
            <a:spAutoFit/>
          </a:bodyPr>
          <a:lstStyle/>
          <a:p>
            <a:pPr algn="ctr">
              <a:spcBef>
                <a:spcPct val="20000"/>
              </a:spcBef>
              <a:defRPr/>
            </a:pPr>
            <a:r>
              <a:rPr lang="zh-CN" altLang="en-US" sz="2800" b="1" dirty="0">
                <a:solidFill>
                  <a:srgbClr val="000000"/>
                </a:solidFill>
                <a:ea typeface="楷体_GB2312" pitchFamily="49" charset="-122"/>
              </a:rPr>
              <a:t>药品管理法</a:t>
            </a:r>
            <a:r>
              <a:rPr lang="zh-CN" altLang="en-US" sz="2800" b="1" dirty="0" smtClean="0">
                <a:solidFill>
                  <a:srgbClr val="000000"/>
                </a:solidFill>
                <a:ea typeface="楷体_GB2312" pitchFamily="49" charset="-122"/>
              </a:rPr>
              <a:t>共</a:t>
            </a:r>
            <a:r>
              <a:rPr lang="en-US" altLang="zh-CN" sz="2800" b="1" dirty="0" smtClean="0">
                <a:solidFill>
                  <a:srgbClr val="000000"/>
                </a:solidFill>
                <a:ea typeface="楷体_GB2312" pitchFamily="49" charset="-122"/>
              </a:rPr>
              <a:t>18</a:t>
            </a:r>
            <a:r>
              <a:rPr lang="zh-CN" altLang="en-US" sz="2800" b="1" dirty="0" smtClean="0">
                <a:solidFill>
                  <a:srgbClr val="000000"/>
                </a:solidFill>
                <a:ea typeface="楷体_GB2312" pitchFamily="49" charset="-122"/>
              </a:rPr>
              <a:t>条</a:t>
            </a:r>
            <a:endParaRPr lang="zh-CN" altLang="en-US" dirty="0">
              <a:ea typeface="黑体" pitchFamily="2" charset="-122"/>
            </a:endParaRPr>
          </a:p>
        </p:txBody>
      </p:sp>
      <p:sp>
        <p:nvSpPr>
          <p:cNvPr id="304133" name="AutoShape 5"/>
          <p:cNvSpPr>
            <a:spLocks noChangeArrowheads="1"/>
          </p:cNvSpPr>
          <p:nvPr/>
        </p:nvSpPr>
        <p:spPr bwMode="gray">
          <a:xfrm>
            <a:off x="246312" y="1754970"/>
            <a:ext cx="6622657" cy="792163"/>
          </a:xfrm>
          <a:prstGeom prst="roundRect">
            <a:avLst>
              <a:gd name="adj" fmla="val 9106"/>
            </a:avLst>
          </a:prstGeom>
          <a:gradFill rotWithShape="1">
            <a:gsLst>
              <a:gs pos="0">
                <a:schemeClr val="folHlink"/>
              </a:gs>
              <a:gs pos="100000">
                <a:schemeClr val="folHlink">
                  <a:gamma/>
                  <a:tint val="69804"/>
                  <a:invGamma/>
                </a:schemeClr>
              </a:gs>
            </a:gsLst>
            <a:lin ang="5400000" scaled="1"/>
          </a:gradFill>
          <a:ln w="25400">
            <a:solidFill>
              <a:schemeClr val="bg1"/>
            </a:solidFill>
            <a:round/>
            <a:headEnd/>
            <a:tailEnd/>
          </a:ln>
          <a:effectLst/>
        </p:spPr>
        <p:txBody>
          <a:bodyPr wrap="none" anchor="ctr"/>
          <a:lstStyle/>
          <a:p>
            <a:pPr algn="ctr" eaLnBrk="0" hangingPunct="0">
              <a:defRPr/>
            </a:pPr>
            <a:endParaRPr lang="en-US" altLang="zh-CN" dirty="0">
              <a:ea typeface="黑体" pitchFamily="2" charset="-122"/>
            </a:endParaRPr>
          </a:p>
        </p:txBody>
      </p:sp>
      <p:sp>
        <p:nvSpPr>
          <p:cNvPr id="304134" name="AutoShape 6"/>
          <p:cNvSpPr>
            <a:spLocks noChangeArrowheads="1"/>
          </p:cNvSpPr>
          <p:nvPr/>
        </p:nvSpPr>
        <p:spPr bwMode="gray">
          <a:xfrm>
            <a:off x="246312" y="2599056"/>
            <a:ext cx="6598565" cy="792163"/>
          </a:xfrm>
          <a:prstGeom prst="roundRect">
            <a:avLst>
              <a:gd name="adj" fmla="val 9106"/>
            </a:avLst>
          </a:prstGeom>
          <a:gradFill rotWithShape="1">
            <a:gsLst>
              <a:gs pos="0">
                <a:schemeClr val="hlink"/>
              </a:gs>
              <a:gs pos="100000">
                <a:schemeClr val="hlink">
                  <a:gamma/>
                  <a:tint val="69804"/>
                  <a:invGamma/>
                </a:schemeClr>
              </a:gs>
            </a:gsLst>
            <a:lin ang="5400000" scaled="1"/>
          </a:gradFill>
          <a:ln w="25400">
            <a:solidFill>
              <a:schemeClr val="bg1"/>
            </a:solidFill>
            <a:round/>
            <a:headEnd/>
            <a:tailEnd/>
          </a:ln>
          <a:effectLst/>
        </p:spPr>
        <p:txBody>
          <a:bodyPr wrap="none" anchor="ctr"/>
          <a:lstStyle/>
          <a:p>
            <a:pPr algn="ctr" eaLnBrk="0" hangingPunct="0">
              <a:defRPr/>
            </a:pPr>
            <a:endParaRPr lang="zh-CN" altLang="en-US" sz="2000" b="1" dirty="0">
              <a:ea typeface="楷体_GB2312" pitchFamily="49" charset="-122"/>
            </a:endParaRPr>
          </a:p>
        </p:txBody>
      </p:sp>
      <p:grpSp>
        <p:nvGrpSpPr>
          <p:cNvPr id="5" name="Group 21"/>
          <p:cNvGrpSpPr>
            <a:grpSpLocks/>
          </p:cNvGrpSpPr>
          <p:nvPr/>
        </p:nvGrpSpPr>
        <p:grpSpPr bwMode="auto">
          <a:xfrm>
            <a:off x="455550" y="1885020"/>
            <a:ext cx="730441" cy="512762"/>
            <a:chOff x="5088" y="240"/>
            <a:chExt cx="384" cy="384"/>
          </a:xfrm>
        </p:grpSpPr>
        <p:sp>
          <p:nvSpPr>
            <p:cNvPr id="69684" name="Oval 22"/>
            <p:cNvSpPr>
              <a:spLocks noChangeArrowheads="1"/>
            </p:cNvSpPr>
            <p:nvPr/>
          </p:nvSpPr>
          <p:spPr bwMode="gray">
            <a:xfrm>
              <a:off x="5088"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5" name="Oval 23"/>
            <p:cNvSpPr>
              <a:spLocks noChangeArrowheads="1"/>
            </p:cNvSpPr>
            <p:nvPr/>
          </p:nvSpPr>
          <p:spPr bwMode="gray">
            <a:xfrm>
              <a:off x="5232"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6" name="Oval 24"/>
            <p:cNvSpPr>
              <a:spLocks noChangeArrowheads="1"/>
            </p:cNvSpPr>
            <p:nvPr/>
          </p:nvSpPr>
          <p:spPr bwMode="gray">
            <a:xfrm>
              <a:off x="5376"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7" name="Oval 25"/>
            <p:cNvSpPr>
              <a:spLocks noChangeArrowheads="1"/>
            </p:cNvSpPr>
            <p:nvPr/>
          </p:nvSpPr>
          <p:spPr bwMode="gray">
            <a:xfrm>
              <a:off x="5088"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8" name="Oval 26"/>
            <p:cNvSpPr>
              <a:spLocks noChangeArrowheads="1"/>
            </p:cNvSpPr>
            <p:nvPr/>
          </p:nvSpPr>
          <p:spPr bwMode="gray">
            <a:xfrm>
              <a:off x="5232"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9" name="Oval 27"/>
            <p:cNvSpPr>
              <a:spLocks noChangeArrowheads="1"/>
            </p:cNvSpPr>
            <p:nvPr/>
          </p:nvSpPr>
          <p:spPr bwMode="gray">
            <a:xfrm>
              <a:off x="5376"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90" name="Oval 28"/>
            <p:cNvSpPr>
              <a:spLocks noChangeArrowheads="1"/>
            </p:cNvSpPr>
            <p:nvPr/>
          </p:nvSpPr>
          <p:spPr bwMode="gray">
            <a:xfrm>
              <a:off x="5088"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91" name="Oval 29"/>
            <p:cNvSpPr>
              <a:spLocks noChangeArrowheads="1"/>
            </p:cNvSpPr>
            <p:nvPr/>
          </p:nvSpPr>
          <p:spPr bwMode="gray">
            <a:xfrm>
              <a:off x="5232"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92" name="Oval 30"/>
            <p:cNvSpPr>
              <a:spLocks noChangeArrowheads="1"/>
            </p:cNvSpPr>
            <p:nvPr/>
          </p:nvSpPr>
          <p:spPr bwMode="gray">
            <a:xfrm>
              <a:off x="5376"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grpSp>
      <p:grpSp>
        <p:nvGrpSpPr>
          <p:cNvPr id="6" name="Group 31"/>
          <p:cNvGrpSpPr>
            <a:grpSpLocks/>
          </p:cNvGrpSpPr>
          <p:nvPr/>
        </p:nvGrpSpPr>
        <p:grpSpPr bwMode="auto">
          <a:xfrm>
            <a:off x="398900" y="2750927"/>
            <a:ext cx="730441" cy="512762"/>
            <a:chOff x="5088" y="240"/>
            <a:chExt cx="384" cy="384"/>
          </a:xfrm>
        </p:grpSpPr>
        <p:sp>
          <p:nvSpPr>
            <p:cNvPr id="69675" name="Oval 32"/>
            <p:cNvSpPr>
              <a:spLocks noChangeArrowheads="1"/>
            </p:cNvSpPr>
            <p:nvPr/>
          </p:nvSpPr>
          <p:spPr bwMode="gray">
            <a:xfrm>
              <a:off x="5088"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6" name="Oval 33"/>
            <p:cNvSpPr>
              <a:spLocks noChangeArrowheads="1"/>
            </p:cNvSpPr>
            <p:nvPr/>
          </p:nvSpPr>
          <p:spPr bwMode="gray">
            <a:xfrm>
              <a:off x="5232"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7" name="Oval 34"/>
            <p:cNvSpPr>
              <a:spLocks noChangeArrowheads="1"/>
            </p:cNvSpPr>
            <p:nvPr/>
          </p:nvSpPr>
          <p:spPr bwMode="gray">
            <a:xfrm>
              <a:off x="5376"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8" name="Oval 35"/>
            <p:cNvSpPr>
              <a:spLocks noChangeArrowheads="1"/>
            </p:cNvSpPr>
            <p:nvPr/>
          </p:nvSpPr>
          <p:spPr bwMode="gray">
            <a:xfrm>
              <a:off x="5088"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9" name="Oval 36"/>
            <p:cNvSpPr>
              <a:spLocks noChangeArrowheads="1"/>
            </p:cNvSpPr>
            <p:nvPr/>
          </p:nvSpPr>
          <p:spPr bwMode="gray">
            <a:xfrm>
              <a:off x="5232"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0" name="Oval 37"/>
            <p:cNvSpPr>
              <a:spLocks noChangeArrowheads="1"/>
            </p:cNvSpPr>
            <p:nvPr/>
          </p:nvSpPr>
          <p:spPr bwMode="gray">
            <a:xfrm>
              <a:off x="5376"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1" name="Oval 38"/>
            <p:cNvSpPr>
              <a:spLocks noChangeArrowheads="1"/>
            </p:cNvSpPr>
            <p:nvPr/>
          </p:nvSpPr>
          <p:spPr bwMode="gray">
            <a:xfrm>
              <a:off x="5088"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2" name="Oval 39"/>
            <p:cNvSpPr>
              <a:spLocks noChangeArrowheads="1"/>
            </p:cNvSpPr>
            <p:nvPr/>
          </p:nvSpPr>
          <p:spPr bwMode="gray">
            <a:xfrm>
              <a:off x="5232"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83" name="Oval 40"/>
            <p:cNvSpPr>
              <a:spLocks noChangeArrowheads="1"/>
            </p:cNvSpPr>
            <p:nvPr/>
          </p:nvSpPr>
          <p:spPr bwMode="gray">
            <a:xfrm>
              <a:off x="5376"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grpSp>
      <p:sp>
        <p:nvSpPr>
          <p:cNvPr id="2" name="AutoShape 5"/>
          <p:cNvSpPr>
            <a:spLocks noChangeArrowheads="1"/>
          </p:cNvSpPr>
          <p:nvPr/>
        </p:nvSpPr>
        <p:spPr bwMode="gray">
          <a:xfrm>
            <a:off x="246311" y="3446373"/>
            <a:ext cx="6645946" cy="792163"/>
          </a:xfrm>
          <a:prstGeom prst="roundRect">
            <a:avLst>
              <a:gd name="adj" fmla="val 9106"/>
            </a:avLst>
          </a:prstGeom>
          <a:gradFill rotWithShape="1">
            <a:gsLst>
              <a:gs pos="0">
                <a:schemeClr val="folHlink"/>
              </a:gs>
              <a:gs pos="100000">
                <a:schemeClr val="folHlink">
                  <a:gamma/>
                  <a:tint val="69804"/>
                  <a:invGamma/>
                </a:schemeClr>
              </a:gs>
            </a:gsLst>
            <a:lin ang="5400000" scaled="1"/>
          </a:gradFill>
          <a:ln w="25400">
            <a:solidFill>
              <a:schemeClr val="bg1"/>
            </a:solidFill>
            <a:round/>
            <a:headEnd/>
            <a:tailEnd/>
          </a:ln>
          <a:effectLst/>
        </p:spPr>
        <p:txBody>
          <a:bodyPr wrap="none" anchor="ctr"/>
          <a:lstStyle/>
          <a:p>
            <a:pPr algn="ctr" eaLnBrk="0" hangingPunct="0">
              <a:defRPr/>
            </a:pPr>
            <a:r>
              <a:rPr lang="zh-CN" altLang="en-US" sz="2000" b="1" dirty="0">
                <a:ea typeface="楷体_GB2312" pitchFamily="49" charset="-122"/>
              </a:rPr>
              <a:t>     </a:t>
            </a:r>
            <a:endParaRPr lang="en-US" altLang="zh-CN" sz="2000" b="1" dirty="0">
              <a:ea typeface="楷体_GB2312" pitchFamily="49" charset="-122"/>
            </a:endParaRPr>
          </a:p>
        </p:txBody>
      </p:sp>
      <p:sp>
        <p:nvSpPr>
          <p:cNvPr id="3" name="AutoShape 6"/>
          <p:cNvSpPr>
            <a:spLocks noChangeArrowheads="1"/>
          </p:cNvSpPr>
          <p:nvPr/>
        </p:nvSpPr>
        <p:spPr bwMode="gray">
          <a:xfrm>
            <a:off x="246311" y="4284847"/>
            <a:ext cx="6645946" cy="792163"/>
          </a:xfrm>
          <a:prstGeom prst="roundRect">
            <a:avLst>
              <a:gd name="adj" fmla="val 9106"/>
            </a:avLst>
          </a:prstGeom>
          <a:gradFill rotWithShape="1">
            <a:gsLst>
              <a:gs pos="0">
                <a:schemeClr val="hlink"/>
              </a:gs>
              <a:gs pos="100000">
                <a:schemeClr val="hlink">
                  <a:gamma/>
                  <a:tint val="69804"/>
                  <a:invGamma/>
                </a:schemeClr>
              </a:gs>
            </a:gsLst>
            <a:lin ang="5400000" scaled="1"/>
          </a:gradFill>
          <a:ln w="25400">
            <a:solidFill>
              <a:schemeClr val="bg1"/>
            </a:solidFill>
            <a:round/>
            <a:headEnd/>
            <a:tailEnd/>
          </a:ln>
          <a:effectLst/>
        </p:spPr>
        <p:txBody>
          <a:bodyPr wrap="none" anchor="ctr"/>
          <a:lstStyle/>
          <a:p>
            <a:pPr algn="ctr" eaLnBrk="0" hangingPunct="0">
              <a:defRPr/>
            </a:pPr>
            <a:endParaRPr lang="en-US" altLang="zh-CN" dirty="0">
              <a:ea typeface="黑体" pitchFamily="2" charset="-122"/>
            </a:endParaRPr>
          </a:p>
        </p:txBody>
      </p:sp>
      <p:grpSp>
        <p:nvGrpSpPr>
          <p:cNvPr id="7" name="Group 21"/>
          <p:cNvGrpSpPr>
            <a:grpSpLocks/>
          </p:cNvGrpSpPr>
          <p:nvPr/>
        </p:nvGrpSpPr>
        <p:grpSpPr bwMode="auto">
          <a:xfrm>
            <a:off x="410654" y="3650168"/>
            <a:ext cx="730439" cy="512762"/>
            <a:chOff x="5088" y="240"/>
            <a:chExt cx="384" cy="384"/>
          </a:xfrm>
        </p:grpSpPr>
        <p:sp>
          <p:nvSpPr>
            <p:cNvPr id="69666" name="Oval 22"/>
            <p:cNvSpPr>
              <a:spLocks noChangeArrowheads="1"/>
            </p:cNvSpPr>
            <p:nvPr/>
          </p:nvSpPr>
          <p:spPr bwMode="gray">
            <a:xfrm>
              <a:off x="5088"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7" name="Oval 23"/>
            <p:cNvSpPr>
              <a:spLocks noChangeArrowheads="1"/>
            </p:cNvSpPr>
            <p:nvPr/>
          </p:nvSpPr>
          <p:spPr bwMode="gray">
            <a:xfrm>
              <a:off x="5232"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8" name="Oval 24"/>
            <p:cNvSpPr>
              <a:spLocks noChangeArrowheads="1"/>
            </p:cNvSpPr>
            <p:nvPr/>
          </p:nvSpPr>
          <p:spPr bwMode="gray">
            <a:xfrm>
              <a:off x="5376"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9" name="Oval 25"/>
            <p:cNvSpPr>
              <a:spLocks noChangeArrowheads="1"/>
            </p:cNvSpPr>
            <p:nvPr/>
          </p:nvSpPr>
          <p:spPr bwMode="gray">
            <a:xfrm>
              <a:off x="5088"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0" name="Oval 26"/>
            <p:cNvSpPr>
              <a:spLocks noChangeArrowheads="1"/>
            </p:cNvSpPr>
            <p:nvPr/>
          </p:nvSpPr>
          <p:spPr bwMode="gray">
            <a:xfrm>
              <a:off x="5232"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1" name="Oval 27"/>
            <p:cNvSpPr>
              <a:spLocks noChangeArrowheads="1"/>
            </p:cNvSpPr>
            <p:nvPr/>
          </p:nvSpPr>
          <p:spPr bwMode="gray">
            <a:xfrm>
              <a:off x="5376"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2" name="Oval 28"/>
            <p:cNvSpPr>
              <a:spLocks noChangeArrowheads="1"/>
            </p:cNvSpPr>
            <p:nvPr/>
          </p:nvSpPr>
          <p:spPr bwMode="gray">
            <a:xfrm>
              <a:off x="5088"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3" name="Oval 29"/>
            <p:cNvSpPr>
              <a:spLocks noChangeArrowheads="1"/>
            </p:cNvSpPr>
            <p:nvPr/>
          </p:nvSpPr>
          <p:spPr bwMode="gray">
            <a:xfrm>
              <a:off x="5232"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74" name="Oval 30"/>
            <p:cNvSpPr>
              <a:spLocks noChangeArrowheads="1"/>
            </p:cNvSpPr>
            <p:nvPr/>
          </p:nvSpPr>
          <p:spPr bwMode="gray">
            <a:xfrm>
              <a:off x="5376"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grpSp>
      <p:grpSp>
        <p:nvGrpSpPr>
          <p:cNvPr id="8" name="Group 31"/>
          <p:cNvGrpSpPr>
            <a:grpSpLocks/>
          </p:cNvGrpSpPr>
          <p:nvPr/>
        </p:nvGrpSpPr>
        <p:grpSpPr bwMode="auto">
          <a:xfrm>
            <a:off x="388305" y="4465985"/>
            <a:ext cx="730441" cy="512762"/>
            <a:chOff x="5088" y="240"/>
            <a:chExt cx="384" cy="384"/>
          </a:xfrm>
        </p:grpSpPr>
        <p:sp>
          <p:nvSpPr>
            <p:cNvPr id="69657" name="Oval 32"/>
            <p:cNvSpPr>
              <a:spLocks noChangeArrowheads="1"/>
            </p:cNvSpPr>
            <p:nvPr/>
          </p:nvSpPr>
          <p:spPr bwMode="gray">
            <a:xfrm>
              <a:off x="5088"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8" name="Oval 33"/>
            <p:cNvSpPr>
              <a:spLocks noChangeArrowheads="1"/>
            </p:cNvSpPr>
            <p:nvPr/>
          </p:nvSpPr>
          <p:spPr bwMode="gray">
            <a:xfrm>
              <a:off x="5232"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9" name="Oval 34"/>
            <p:cNvSpPr>
              <a:spLocks noChangeArrowheads="1"/>
            </p:cNvSpPr>
            <p:nvPr/>
          </p:nvSpPr>
          <p:spPr bwMode="gray">
            <a:xfrm>
              <a:off x="5376"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0" name="Oval 35"/>
            <p:cNvSpPr>
              <a:spLocks noChangeArrowheads="1"/>
            </p:cNvSpPr>
            <p:nvPr/>
          </p:nvSpPr>
          <p:spPr bwMode="gray">
            <a:xfrm>
              <a:off x="5088"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1" name="Oval 36"/>
            <p:cNvSpPr>
              <a:spLocks noChangeArrowheads="1"/>
            </p:cNvSpPr>
            <p:nvPr/>
          </p:nvSpPr>
          <p:spPr bwMode="gray">
            <a:xfrm>
              <a:off x="5232"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2" name="Oval 37"/>
            <p:cNvSpPr>
              <a:spLocks noChangeArrowheads="1"/>
            </p:cNvSpPr>
            <p:nvPr/>
          </p:nvSpPr>
          <p:spPr bwMode="gray">
            <a:xfrm>
              <a:off x="5376"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3" name="Oval 38"/>
            <p:cNvSpPr>
              <a:spLocks noChangeArrowheads="1"/>
            </p:cNvSpPr>
            <p:nvPr/>
          </p:nvSpPr>
          <p:spPr bwMode="gray">
            <a:xfrm>
              <a:off x="5088"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4" name="Oval 39"/>
            <p:cNvSpPr>
              <a:spLocks noChangeArrowheads="1"/>
            </p:cNvSpPr>
            <p:nvPr/>
          </p:nvSpPr>
          <p:spPr bwMode="gray">
            <a:xfrm>
              <a:off x="5232"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65" name="Oval 40"/>
            <p:cNvSpPr>
              <a:spLocks noChangeArrowheads="1"/>
            </p:cNvSpPr>
            <p:nvPr/>
          </p:nvSpPr>
          <p:spPr bwMode="gray">
            <a:xfrm>
              <a:off x="5376"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grpSp>
      <p:sp>
        <p:nvSpPr>
          <p:cNvPr id="4" name="AutoShape 6"/>
          <p:cNvSpPr>
            <a:spLocks noChangeArrowheads="1"/>
          </p:cNvSpPr>
          <p:nvPr/>
        </p:nvSpPr>
        <p:spPr bwMode="gray">
          <a:xfrm>
            <a:off x="264939" y="836712"/>
            <a:ext cx="6592046" cy="792163"/>
          </a:xfrm>
          <a:prstGeom prst="roundRect">
            <a:avLst>
              <a:gd name="adj" fmla="val 9106"/>
            </a:avLst>
          </a:prstGeom>
          <a:gradFill rotWithShape="1">
            <a:gsLst>
              <a:gs pos="0">
                <a:schemeClr val="hlink"/>
              </a:gs>
              <a:gs pos="100000">
                <a:schemeClr val="hlink">
                  <a:gamma/>
                  <a:tint val="69804"/>
                  <a:invGamma/>
                </a:schemeClr>
              </a:gs>
            </a:gsLst>
            <a:lin ang="5400000" scaled="1"/>
          </a:gradFill>
          <a:ln w="25400">
            <a:solidFill>
              <a:schemeClr val="bg1"/>
            </a:solidFill>
            <a:round/>
            <a:headEnd/>
            <a:tailEnd/>
          </a:ln>
          <a:effectLst/>
        </p:spPr>
        <p:txBody>
          <a:bodyPr wrap="none" anchor="ctr"/>
          <a:lstStyle/>
          <a:p>
            <a:pPr algn="r" eaLnBrk="0" hangingPunct="0">
              <a:defRPr/>
            </a:pPr>
            <a:endParaRPr lang="en-US" altLang="zh-CN" dirty="0">
              <a:ea typeface="黑体" pitchFamily="2" charset="-122"/>
            </a:endParaRPr>
          </a:p>
        </p:txBody>
      </p:sp>
      <p:grpSp>
        <p:nvGrpSpPr>
          <p:cNvPr id="9" name="Group 31"/>
          <p:cNvGrpSpPr>
            <a:grpSpLocks/>
          </p:cNvGrpSpPr>
          <p:nvPr/>
        </p:nvGrpSpPr>
        <p:grpSpPr bwMode="auto">
          <a:xfrm>
            <a:off x="471897" y="1083086"/>
            <a:ext cx="730439" cy="512762"/>
            <a:chOff x="5088" y="240"/>
            <a:chExt cx="384" cy="384"/>
          </a:xfrm>
        </p:grpSpPr>
        <p:sp>
          <p:nvSpPr>
            <p:cNvPr id="69648" name="Oval 32"/>
            <p:cNvSpPr>
              <a:spLocks noChangeArrowheads="1"/>
            </p:cNvSpPr>
            <p:nvPr/>
          </p:nvSpPr>
          <p:spPr bwMode="gray">
            <a:xfrm>
              <a:off x="5088"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49" name="Oval 33"/>
            <p:cNvSpPr>
              <a:spLocks noChangeArrowheads="1"/>
            </p:cNvSpPr>
            <p:nvPr/>
          </p:nvSpPr>
          <p:spPr bwMode="gray">
            <a:xfrm>
              <a:off x="5232"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0" name="Oval 34"/>
            <p:cNvSpPr>
              <a:spLocks noChangeArrowheads="1"/>
            </p:cNvSpPr>
            <p:nvPr/>
          </p:nvSpPr>
          <p:spPr bwMode="gray">
            <a:xfrm>
              <a:off x="5376"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1" name="Oval 35"/>
            <p:cNvSpPr>
              <a:spLocks noChangeArrowheads="1"/>
            </p:cNvSpPr>
            <p:nvPr/>
          </p:nvSpPr>
          <p:spPr bwMode="gray">
            <a:xfrm>
              <a:off x="5088"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2" name="Oval 36"/>
            <p:cNvSpPr>
              <a:spLocks noChangeArrowheads="1"/>
            </p:cNvSpPr>
            <p:nvPr/>
          </p:nvSpPr>
          <p:spPr bwMode="gray">
            <a:xfrm>
              <a:off x="5232"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3" name="Oval 37"/>
            <p:cNvSpPr>
              <a:spLocks noChangeArrowheads="1"/>
            </p:cNvSpPr>
            <p:nvPr/>
          </p:nvSpPr>
          <p:spPr bwMode="gray">
            <a:xfrm>
              <a:off x="5376"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4" name="Oval 38"/>
            <p:cNvSpPr>
              <a:spLocks noChangeArrowheads="1"/>
            </p:cNvSpPr>
            <p:nvPr/>
          </p:nvSpPr>
          <p:spPr bwMode="gray">
            <a:xfrm>
              <a:off x="5088"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5" name="Oval 39"/>
            <p:cNvSpPr>
              <a:spLocks noChangeArrowheads="1"/>
            </p:cNvSpPr>
            <p:nvPr/>
          </p:nvSpPr>
          <p:spPr bwMode="gray">
            <a:xfrm>
              <a:off x="5232"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69656" name="Oval 40"/>
            <p:cNvSpPr>
              <a:spLocks noChangeArrowheads="1"/>
            </p:cNvSpPr>
            <p:nvPr/>
          </p:nvSpPr>
          <p:spPr bwMode="gray">
            <a:xfrm>
              <a:off x="5376"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grpSp>
      <p:sp>
        <p:nvSpPr>
          <p:cNvPr id="11" name="文本框 10"/>
          <p:cNvSpPr txBox="1"/>
          <p:nvPr/>
        </p:nvSpPr>
        <p:spPr>
          <a:xfrm>
            <a:off x="2087256" y="1125527"/>
            <a:ext cx="4002352" cy="738664"/>
          </a:xfrm>
          <a:prstGeom prst="rect">
            <a:avLst/>
          </a:prstGeom>
          <a:noFill/>
        </p:spPr>
        <p:txBody>
          <a:bodyPr wrap="square" rtlCol="0">
            <a:spAutoFit/>
          </a:bodyPr>
          <a:lstStyle/>
          <a:p>
            <a:r>
              <a:rPr lang="zh-CN" altLang="en-US" sz="2400" b="1" dirty="0">
                <a:solidFill>
                  <a:schemeClr val="accent3">
                    <a:lumMod val="20000"/>
                    <a:lumOff val="80000"/>
                  </a:schemeClr>
                </a:solidFill>
                <a:ea typeface="楷体_GB2312" pitchFamily="49" charset="-122"/>
              </a:rPr>
              <a:t>从事药品经营的审批规定</a:t>
            </a:r>
            <a:endParaRPr lang="en-US" altLang="zh-CN" sz="2400" b="1" dirty="0">
              <a:solidFill>
                <a:schemeClr val="accent3">
                  <a:lumMod val="20000"/>
                  <a:lumOff val="80000"/>
                </a:schemeClr>
              </a:solidFill>
              <a:ea typeface="楷体_GB2312" pitchFamily="49" charset="-122"/>
            </a:endParaRPr>
          </a:p>
          <a:p>
            <a:endParaRPr lang="zh-CN" altLang="en-US" dirty="0"/>
          </a:p>
        </p:txBody>
      </p:sp>
      <p:sp>
        <p:nvSpPr>
          <p:cNvPr id="12" name="矩形 11"/>
          <p:cNvSpPr/>
          <p:nvPr/>
        </p:nvSpPr>
        <p:spPr>
          <a:xfrm>
            <a:off x="7542992" y="2599056"/>
            <a:ext cx="2656496" cy="584775"/>
          </a:xfrm>
          <a:prstGeom prst="rect">
            <a:avLst/>
          </a:prstGeom>
        </p:spPr>
        <p:txBody>
          <a:bodyPr wrap="none">
            <a:spAutoFit/>
          </a:bodyPr>
          <a:lstStyle/>
          <a:p>
            <a:r>
              <a:rPr lang="zh-CN" altLang="en-US" sz="3200" b="1" dirty="0">
                <a:solidFill>
                  <a:srgbClr val="FF0000"/>
                </a:solidFill>
                <a:ea typeface="黑体" pitchFamily="49" charset="-122"/>
              </a:rPr>
              <a:t>七</a:t>
            </a:r>
            <a:r>
              <a:rPr lang="zh-CN" altLang="en-US" sz="3200" b="1" dirty="0" smtClean="0">
                <a:solidFill>
                  <a:srgbClr val="FF0000"/>
                </a:solidFill>
                <a:ea typeface="黑体" pitchFamily="49" charset="-122"/>
              </a:rPr>
              <a:t>、</a:t>
            </a:r>
            <a:r>
              <a:rPr lang="zh-CN" altLang="en-US" sz="3200" b="1" dirty="0">
                <a:solidFill>
                  <a:srgbClr val="FF0000"/>
                </a:solidFill>
                <a:ea typeface="黑体" pitchFamily="49" charset="-122"/>
              </a:rPr>
              <a:t>药品经营</a:t>
            </a:r>
            <a:endParaRPr lang="zh-CN" altLang="en-US" sz="2800" dirty="0">
              <a:solidFill>
                <a:srgbClr val="FF0000"/>
              </a:solidFill>
              <a:ea typeface="黑体" pitchFamily="49" charset="-122"/>
            </a:endParaRPr>
          </a:p>
        </p:txBody>
      </p:sp>
      <p:sp>
        <p:nvSpPr>
          <p:cNvPr id="13" name="文本框 12"/>
          <p:cNvSpPr txBox="1"/>
          <p:nvPr/>
        </p:nvSpPr>
        <p:spPr>
          <a:xfrm>
            <a:off x="1628721" y="1885020"/>
            <a:ext cx="4919422" cy="738664"/>
          </a:xfrm>
          <a:prstGeom prst="rect">
            <a:avLst/>
          </a:prstGeom>
          <a:noFill/>
        </p:spPr>
        <p:txBody>
          <a:bodyPr wrap="square" rtlCol="0">
            <a:spAutoFit/>
          </a:bodyPr>
          <a:lstStyle/>
          <a:p>
            <a:r>
              <a:rPr lang="zh-CN" altLang="en-US" sz="2400" b="1" dirty="0">
                <a:solidFill>
                  <a:schemeClr val="accent3">
                    <a:lumMod val="20000"/>
                    <a:lumOff val="80000"/>
                  </a:schemeClr>
                </a:solidFill>
                <a:ea typeface="楷体_GB2312" pitchFamily="49" charset="-122"/>
              </a:rPr>
              <a:t>从事药品经营活动应当具备的条件 </a:t>
            </a:r>
            <a:endParaRPr lang="en-US" altLang="zh-CN" sz="2400" b="1" dirty="0">
              <a:solidFill>
                <a:schemeClr val="accent3">
                  <a:lumMod val="20000"/>
                  <a:lumOff val="80000"/>
                </a:schemeClr>
              </a:solidFill>
              <a:ea typeface="楷体_GB2312" pitchFamily="49" charset="-122"/>
            </a:endParaRPr>
          </a:p>
          <a:p>
            <a:endParaRPr lang="zh-CN" altLang="en-US" dirty="0"/>
          </a:p>
        </p:txBody>
      </p:sp>
      <p:sp>
        <p:nvSpPr>
          <p:cNvPr id="14" name="文本框 13"/>
          <p:cNvSpPr txBox="1"/>
          <p:nvPr/>
        </p:nvSpPr>
        <p:spPr>
          <a:xfrm>
            <a:off x="1230237" y="2793499"/>
            <a:ext cx="5822299" cy="738664"/>
          </a:xfrm>
          <a:prstGeom prst="rect">
            <a:avLst/>
          </a:prstGeom>
          <a:noFill/>
        </p:spPr>
        <p:txBody>
          <a:bodyPr wrap="square" rtlCol="0">
            <a:spAutoFit/>
          </a:bodyPr>
          <a:lstStyle/>
          <a:p>
            <a:r>
              <a:rPr lang="zh-CN" altLang="en-US" sz="2400" b="1" dirty="0">
                <a:solidFill>
                  <a:schemeClr val="accent3">
                    <a:lumMod val="20000"/>
                    <a:lumOff val="80000"/>
                  </a:schemeClr>
                </a:solidFill>
                <a:ea typeface="楷体_GB2312" pitchFamily="49" charset="-122"/>
              </a:rPr>
              <a:t>对药品实行处方药与非处方药分类管理</a:t>
            </a:r>
          </a:p>
          <a:p>
            <a:endParaRPr lang="zh-CN" altLang="en-US" dirty="0"/>
          </a:p>
        </p:txBody>
      </p:sp>
      <p:sp>
        <p:nvSpPr>
          <p:cNvPr id="15" name="文本框 14"/>
          <p:cNvSpPr txBox="1"/>
          <p:nvPr/>
        </p:nvSpPr>
        <p:spPr>
          <a:xfrm>
            <a:off x="2286943" y="3642082"/>
            <a:ext cx="3241204" cy="738664"/>
          </a:xfrm>
          <a:prstGeom prst="rect">
            <a:avLst/>
          </a:prstGeom>
          <a:noFill/>
        </p:spPr>
        <p:txBody>
          <a:bodyPr wrap="square" rtlCol="0">
            <a:spAutoFit/>
          </a:bodyPr>
          <a:lstStyle/>
          <a:p>
            <a:r>
              <a:rPr lang="zh-CN" altLang="en-US" sz="2400" b="1" dirty="0">
                <a:solidFill>
                  <a:schemeClr val="accent3">
                    <a:lumMod val="20000"/>
                    <a:lumOff val="80000"/>
                  </a:schemeClr>
                </a:solidFill>
                <a:ea typeface="楷体_GB2312" pitchFamily="49" charset="-122"/>
              </a:rPr>
              <a:t>药品经营行为的规定 </a:t>
            </a:r>
            <a:endParaRPr lang="en-US" altLang="zh-CN" sz="2400" b="1" dirty="0">
              <a:solidFill>
                <a:schemeClr val="accent3">
                  <a:lumMod val="20000"/>
                  <a:lumOff val="80000"/>
                </a:schemeClr>
              </a:solidFill>
              <a:ea typeface="楷体_GB2312" pitchFamily="49" charset="-122"/>
            </a:endParaRPr>
          </a:p>
          <a:p>
            <a:endParaRPr lang="zh-CN" altLang="en-US" dirty="0"/>
          </a:p>
        </p:txBody>
      </p:sp>
      <p:sp>
        <p:nvSpPr>
          <p:cNvPr id="16" name="文本框 15"/>
          <p:cNvSpPr txBox="1"/>
          <p:nvPr/>
        </p:nvSpPr>
        <p:spPr>
          <a:xfrm>
            <a:off x="2271531" y="4484416"/>
            <a:ext cx="3356524" cy="738664"/>
          </a:xfrm>
          <a:prstGeom prst="rect">
            <a:avLst/>
          </a:prstGeom>
          <a:noFill/>
        </p:spPr>
        <p:txBody>
          <a:bodyPr wrap="square" rtlCol="0">
            <a:spAutoFit/>
          </a:bodyPr>
          <a:lstStyle/>
          <a:p>
            <a:r>
              <a:rPr lang="zh-CN" altLang="en-US" sz="2400" b="1" dirty="0">
                <a:solidFill>
                  <a:schemeClr val="accent3">
                    <a:lumMod val="20000"/>
                    <a:lumOff val="80000"/>
                  </a:schemeClr>
                </a:solidFill>
                <a:ea typeface="楷体_GB2312" pitchFamily="49" charset="-122"/>
              </a:rPr>
              <a:t>网络销售药品的规定 </a:t>
            </a:r>
            <a:endParaRPr lang="en-US" altLang="zh-CN" sz="2400" b="1" dirty="0">
              <a:solidFill>
                <a:schemeClr val="accent3">
                  <a:lumMod val="20000"/>
                  <a:lumOff val="80000"/>
                </a:schemeClr>
              </a:solidFill>
              <a:ea typeface="楷体_GB2312" pitchFamily="49" charset="-122"/>
            </a:endParaRPr>
          </a:p>
          <a:p>
            <a:endParaRPr lang="zh-CN" altLang="en-US" dirty="0"/>
          </a:p>
        </p:txBody>
      </p:sp>
      <p:sp>
        <p:nvSpPr>
          <p:cNvPr id="76" name="AutoShape 5"/>
          <p:cNvSpPr>
            <a:spLocks noChangeArrowheads="1"/>
          </p:cNvSpPr>
          <p:nvPr/>
        </p:nvSpPr>
        <p:spPr bwMode="gray">
          <a:xfrm>
            <a:off x="204055" y="5121975"/>
            <a:ext cx="6645946" cy="792163"/>
          </a:xfrm>
          <a:prstGeom prst="roundRect">
            <a:avLst>
              <a:gd name="adj" fmla="val 9106"/>
            </a:avLst>
          </a:prstGeom>
          <a:gradFill rotWithShape="1">
            <a:gsLst>
              <a:gs pos="0">
                <a:schemeClr val="folHlink"/>
              </a:gs>
              <a:gs pos="100000">
                <a:schemeClr val="folHlink">
                  <a:gamma/>
                  <a:tint val="69804"/>
                  <a:invGamma/>
                </a:schemeClr>
              </a:gs>
            </a:gsLst>
            <a:lin ang="5400000" scaled="1"/>
          </a:gradFill>
          <a:ln w="25400">
            <a:solidFill>
              <a:schemeClr val="bg1"/>
            </a:solidFill>
            <a:round/>
            <a:headEnd/>
            <a:tailEnd/>
          </a:ln>
          <a:effectLst/>
        </p:spPr>
        <p:txBody>
          <a:bodyPr wrap="none" anchor="ctr"/>
          <a:lstStyle/>
          <a:p>
            <a:pPr algn="ctr" eaLnBrk="0" hangingPunct="0">
              <a:defRPr/>
            </a:pPr>
            <a:r>
              <a:rPr lang="zh-CN" altLang="en-US" sz="2000" b="1" dirty="0">
                <a:ea typeface="楷体_GB2312" pitchFamily="49" charset="-122"/>
              </a:rPr>
              <a:t>     </a:t>
            </a:r>
            <a:endParaRPr lang="en-US" altLang="zh-CN" sz="2000" b="1" dirty="0">
              <a:ea typeface="楷体_GB2312" pitchFamily="49" charset="-122"/>
            </a:endParaRPr>
          </a:p>
        </p:txBody>
      </p:sp>
      <p:sp>
        <p:nvSpPr>
          <p:cNvPr id="77" name="AutoShape 6"/>
          <p:cNvSpPr>
            <a:spLocks noChangeArrowheads="1"/>
          </p:cNvSpPr>
          <p:nvPr/>
        </p:nvSpPr>
        <p:spPr bwMode="gray">
          <a:xfrm>
            <a:off x="223022" y="5928851"/>
            <a:ext cx="6645946" cy="792163"/>
          </a:xfrm>
          <a:prstGeom prst="roundRect">
            <a:avLst>
              <a:gd name="adj" fmla="val 9106"/>
            </a:avLst>
          </a:prstGeom>
          <a:gradFill rotWithShape="1">
            <a:gsLst>
              <a:gs pos="0">
                <a:schemeClr val="hlink"/>
              </a:gs>
              <a:gs pos="100000">
                <a:schemeClr val="hlink">
                  <a:gamma/>
                  <a:tint val="69804"/>
                  <a:invGamma/>
                </a:schemeClr>
              </a:gs>
            </a:gsLst>
            <a:lin ang="5400000" scaled="1"/>
          </a:gradFill>
          <a:ln w="25400">
            <a:solidFill>
              <a:schemeClr val="bg1"/>
            </a:solidFill>
            <a:round/>
            <a:headEnd/>
            <a:tailEnd/>
          </a:ln>
          <a:effectLst/>
        </p:spPr>
        <p:txBody>
          <a:bodyPr wrap="none" anchor="ctr"/>
          <a:lstStyle/>
          <a:p>
            <a:pPr algn="ctr" eaLnBrk="0" hangingPunct="0">
              <a:defRPr/>
            </a:pPr>
            <a:endParaRPr lang="en-US" altLang="zh-CN" dirty="0">
              <a:ea typeface="黑体" pitchFamily="2" charset="-122"/>
            </a:endParaRPr>
          </a:p>
        </p:txBody>
      </p:sp>
      <p:grpSp>
        <p:nvGrpSpPr>
          <p:cNvPr id="10" name="Group 31"/>
          <p:cNvGrpSpPr>
            <a:grpSpLocks/>
          </p:cNvGrpSpPr>
          <p:nvPr/>
        </p:nvGrpSpPr>
        <p:grpSpPr bwMode="auto">
          <a:xfrm>
            <a:off x="388001" y="5264217"/>
            <a:ext cx="730441" cy="512762"/>
            <a:chOff x="5088" y="240"/>
            <a:chExt cx="384" cy="384"/>
          </a:xfrm>
        </p:grpSpPr>
        <p:sp>
          <p:nvSpPr>
            <p:cNvPr id="79" name="Oval 32"/>
            <p:cNvSpPr>
              <a:spLocks noChangeArrowheads="1"/>
            </p:cNvSpPr>
            <p:nvPr/>
          </p:nvSpPr>
          <p:spPr bwMode="gray">
            <a:xfrm>
              <a:off x="5088"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80" name="Oval 33"/>
            <p:cNvSpPr>
              <a:spLocks noChangeArrowheads="1"/>
            </p:cNvSpPr>
            <p:nvPr/>
          </p:nvSpPr>
          <p:spPr bwMode="gray">
            <a:xfrm>
              <a:off x="5232"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81" name="Oval 34"/>
            <p:cNvSpPr>
              <a:spLocks noChangeArrowheads="1"/>
            </p:cNvSpPr>
            <p:nvPr/>
          </p:nvSpPr>
          <p:spPr bwMode="gray">
            <a:xfrm>
              <a:off x="5376"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82" name="Oval 35"/>
            <p:cNvSpPr>
              <a:spLocks noChangeArrowheads="1"/>
            </p:cNvSpPr>
            <p:nvPr/>
          </p:nvSpPr>
          <p:spPr bwMode="gray">
            <a:xfrm>
              <a:off x="5088"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83" name="Oval 36"/>
            <p:cNvSpPr>
              <a:spLocks noChangeArrowheads="1"/>
            </p:cNvSpPr>
            <p:nvPr/>
          </p:nvSpPr>
          <p:spPr bwMode="gray">
            <a:xfrm>
              <a:off x="5232"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84" name="Oval 37"/>
            <p:cNvSpPr>
              <a:spLocks noChangeArrowheads="1"/>
            </p:cNvSpPr>
            <p:nvPr/>
          </p:nvSpPr>
          <p:spPr bwMode="gray">
            <a:xfrm>
              <a:off x="5376"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85" name="Oval 38"/>
            <p:cNvSpPr>
              <a:spLocks noChangeArrowheads="1"/>
            </p:cNvSpPr>
            <p:nvPr/>
          </p:nvSpPr>
          <p:spPr bwMode="gray">
            <a:xfrm>
              <a:off x="5088"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86" name="Oval 39"/>
            <p:cNvSpPr>
              <a:spLocks noChangeArrowheads="1"/>
            </p:cNvSpPr>
            <p:nvPr/>
          </p:nvSpPr>
          <p:spPr bwMode="gray">
            <a:xfrm>
              <a:off x="5232"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87" name="Oval 40"/>
            <p:cNvSpPr>
              <a:spLocks noChangeArrowheads="1"/>
            </p:cNvSpPr>
            <p:nvPr/>
          </p:nvSpPr>
          <p:spPr bwMode="gray">
            <a:xfrm>
              <a:off x="5376"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grpSp>
      <p:grpSp>
        <p:nvGrpSpPr>
          <p:cNvPr id="17" name="Group 31"/>
          <p:cNvGrpSpPr>
            <a:grpSpLocks/>
          </p:cNvGrpSpPr>
          <p:nvPr/>
        </p:nvGrpSpPr>
        <p:grpSpPr bwMode="auto">
          <a:xfrm>
            <a:off x="388000" y="6056380"/>
            <a:ext cx="730441" cy="512762"/>
            <a:chOff x="5088" y="240"/>
            <a:chExt cx="384" cy="384"/>
          </a:xfrm>
        </p:grpSpPr>
        <p:sp>
          <p:nvSpPr>
            <p:cNvPr id="89" name="Oval 32"/>
            <p:cNvSpPr>
              <a:spLocks noChangeArrowheads="1"/>
            </p:cNvSpPr>
            <p:nvPr/>
          </p:nvSpPr>
          <p:spPr bwMode="gray">
            <a:xfrm>
              <a:off x="5088"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90" name="Oval 33"/>
            <p:cNvSpPr>
              <a:spLocks noChangeArrowheads="1"/>
            </p:cNvSpPr>
            <p:nvPr/>
          </p:nvSpPr>
          <p:spPr bwMode="gray">
            <a:xfrm>
              <a:off x="5232"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91" name="Oval 34"/>
            <p:cNvSpPr>
              <a:spLocks noChangeArrowheads="1"/>
            </p:cNvSpPr>
            <p:nvPr/>
          </p:nvSpPr>
          <p:spPr bwMode="gray">
            <a:xfrm>
              <a:off x="5376" y="240"/>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92" name="Oval 35"/>
            <p:cNvSpPr>
              <a:spLocks noChangeArrowheads="1"/>
            </p:cNvSpPr>
            <p:nvPr/>
          </p:nvSpPr>
          <p:spPr bwMode="gray">
            <a:xfrm>
              <a:off x="5088"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93" name="Oval 36"/>
            <p:cNvSpPr>
              <a:spLocks noChangeArrowheads="1"/>
            </p:cNvSpPr>
            <p:nvPr/>
          </p:nvSpPr>
          <p:spPr bwMode="gray">
            <a:xfrm>
              <a:off x="5232"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94" name="Oval 37"/>
            <p:cNvSpPr>
              <a:spLocks noChangeArrowheads="1"/>
            </p:cNvSpPr>
            <p:nvPr/>
          </p:nvSpPr>
          <p:spPr bwMode="gray">
            <a:xfrm>
              <a:off x="5376" y="384"/>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95" name="Oval 38"/>
            <p:cNvSpPr>
              <a:spLocks noChangeArrowheads="1"/>
            </p:cNvSpPr>
            <p:nvPr/>
          </p:nvSpPr>
          <p:spPr bwMode="gray">
            <a:xfrm>
              <a:off x="5088"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96" name="Oval 39"/>
            <p:cNvSpPr>
              <a:spLocks noChangeArrowheads="1"/>
            </p:cNvSpPr>
            <p:nvPr/>
          </p:nvSpPr>
          <p:spPr bwMode="gray">
            <a:xfrm>
              <a:off x="5232"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sp>
          <p:nvSpPr>
            <p:cNvPr id="97" name="Oval 40"/>
            <p:cNvSpPr>
              <a:spLocks noChangeArrowheads="1"/>
            </p:cNvSpPr>
            <p:nvPr/>
          </p:nvSpPr>
          <p:spPr bwMode="gray">
            <a:xfrm>
              <a:off x="5376" y="528"/>
              <a:ext cx="96" cy="96"/>
            </a:xfrm>
            <a:prstGeom prst="ellipse">
              <a:avLst/>
            </a:prstGeom>
            <a:solidFill>
              <a:schemeClr val="bg1">
                <a:alpha val="50195"/>
              </a:schemeClr>
            </a:solidFill>
            <a:ln w="9525">
              <a:noFill/>
              <a:round/>
              <a:headEnd/>
              <a:tailEnd/>
            </a:ln>
          </p:spPr>
          <p:txBody>
            <a:bodyPr wrap="none" anchor="ctr"/>
            <a:lstStyle/>
            <a:p>
              <a:pPr algn="ctr"/>
              <a:endParaRPr lang="zh-CN" altLang="en-US"/>
            </a:p>
          </p:txBody>
        </p:sp>
      </p:grpSp>
      <p:sp>
        <p:nvSpPr>
          <p:cNvPr id="98" name="文本框 97"/>
          <p:cNvSpPr txBox="1"/>
          <p:nvPr/>
        </p:nvSpPr>
        <p:spPr>
          <a:xfrm>
            <a:off x="2547303" y="5296737"/>
            <a:ext cx="3356524" cy="1107996"/>
          </a:xfrm>
          <a:prstGeom prst="rect">
            <a:avLst/>
          </a:prstGeom>
          <a:noFill/>
        </p:spPr>
        <p:txBody>
          <a:bodyPr wrap="square" rtlCol="0">
            <a:spAutoFit/>
          </a:bodyPr>
          <a:lstStyle/>
          <a:p>
            <a:r>
              <a:rPr lang="zh-CN" altLang="zh-CN" sz="2400" b="1" dirty="0" smtClean="0">
                <a:solidFill>
                  <a:schemeClr val="accent3">
                    <a:lumMod val="20000"/>
                    <a:lumOff val="80000"/>
                  </a:schemeClr>
                </a:solidFill>
                <a:ea typeface="楷体_GB2312" pitchFamily="49" charset="-122"/>
              </a:rPr>
              <a:t>药</a:t>
            </a:r>
            <a:r>
              <a:rPr lang="zh-CN" altLang="zh-CN" sz="2400" b="1" dirty="0">
                <a:solidFill>
                  <a:schemeClr val="accent3">
                    <a:lumMod val="20000"/>
                    <a:lumOff val="80000"/>
                  </a:schemeClr>
                </a:solidFill>
                <a:ea typeface="楷体_GB2312" pitchFamily="49" charset="-122"/>
              </a:rPr>
              <a:t>品进口的</a:t>
            </a:r>
            <a:r>
              <a:rPr lang="zh-CN" altLang="en-US" sz="2400" b="1" dirty="0">
                <a:solidFill>
                  <a:schemeClr val="accent3">
                    <a:lumMod val="20000"/>
                    <a:lumOff val="80000"/>
                  </a:schemeClr>
                </a:solidFill>
                <a:ea typeface="楷体_GB2312" pitchFamily="49" charset="-122"/>
              </a:rPr>
              <a:t>规定</a:t>
            </a:r>
            <a:endParaRPr lang="en-US" altLang="zh-CN" sz="2400" b="1" dirty="0">
              <a:solidFill>
                <a:schemeClr val="accent3">
                  <a:lumMod val="20000"/>
                  <a:lumOff val="80000"/>
                </a:schemeClr>
              </a:solidFill>
              <a:ea typeface="楷体_GB2312" pitchFamily="49" charset="-122"/>
            </a:endParaRPr>
          </a:p>
          <a:p>
            <a:r>
              <a:rPr lang="zh-CN" altLang="en-US" sz="2400" b="1" dirty="0" smtClean="0">
                <a:solidFill>
                  <a:schemeClr val="accent3">
                    <a:lumMod val="20000"/>
                    <a:lumOff val="80000"/>
                  </a:schemeClr>
                </a:solidFill>
                <a:ea typeface="楷体_GB2312" pitchFamily="49" charset="-122"/>
              </a:rPr>
              <a:t> </a:t>
            </a:r>
            <a:endParaRPr lang="en-US" altLang="zh-CN" sz="2400" b="1" dirty="0">
              <a:solidFill>
                <a:schemeClr val="accent3">
                  <a:lumMod val="20000"/>
                  <a:lumOff val="80000"/>
                </a:schemeClr>
              </a:solidFill>
              <a:ea typeface="楷体_GB2312" pitchFamily="49" charset="-122"/>
            </a:endParaRPr>
          </a:p>
          <a:p>
            <a:endParaRPr lang="zh-CN" altLang="en-US" dirty="0"/>
          </a:p>
        </p:txBody>
      </p:sp>
      <p:sp>
        <p:nvSpPr>
          <p:cNvPr id="99" name="文本框 98"/>
          <p:cNvSpPr txBox="1"/>
          <p:nvPr/>
        </p:nvSpPr>
        <p:spPr>
          <a:xfrm>
            <a:off x="1690670" y="6120475"/>
            <a:ext cx="5343276" cy="1107996"/>
          </a:xfrm>
          <a:prstGeom prst="rect">
            <a:avLst/>
          </a:prstGeom>
          <a:noFill/>
        </p:spPr>
        <p:txBody>
          <a:bodyPr wrap="square" rtlCol="0">
            <a:spAutoFit/>
          </a:bodyPr>
          <a:lstStyle/>
          <a:p>
            <a:r>
              <a:rPr lang="zh-CN" altLang="zh-CN" sz="2400" b="1" dirty="0">
                <a:solidFill>
                  <a:schemeClr val="accent3">
                    <a:lumMod val="20000"/>
                    <a:lumOff val="80000"/>
                  </a:schemeClr>
                </a:solidFill>
                <a:ea typeface="楷体_GB2312" pitchFamily="49" charset="-122"/>
              </a:rPr>
              <a:t>指定药品检验机构进行检验</a:t>
            </a:r>
            <a:r>
              <a:rPr lang="zh-CN" altLang="en-US" sz="2400" b="1" dirty="0">
                <a:solidFill>
                  <a:schemeClr val="accent3">
                    <a:lumMod val="20000"/>
                    <a:lumOff val="80000"/>
                  </a:schemeClr>
                </a:solidFill>
                <a:ea typeface="楷体_GB2312" pitchFamily="49" charset="-122"/>
              </a:rPr>
              <a:t>的规定</a:t>
            </a:r>
            <a:endParaRPr lang="en-US" altLang="zh-CN" sz="2400" b="1" dirty="0">
              <a:solidFill>
                <a:schemeClr val="accent3">
                  <a:lumMod val="20000"/>
                  <a:lumOff val="80000"/>
                </a:schemeClr>
              </a:solidFill>
              <a:ea typeface="楷体_GB2312" pitchFamily="49" charset="-122"/>
            </a:endParaRPr>
          </a:p>
          <a:p>
            <a:r>
              <a:rPr lang="zh-CN" altLang="en-US" sz="2400" b="1" dirty="0" smtClean="0">
                <a:solidFill>
                  <a:schemeClr val="accent3">
                    <a:lumMod val="20000"/>
                    <a:lumOff val="80000"/>
                  </a:schemeClr>
                </a:solidFill>
                <a:ea typeface="楷体_GB2312" pitchFamily="49" charset="-122"/>
              </a:rPr>
              <a:t> </a:t>
            </a:r>
            <a:endParaRPr lang="en-US" altLang="zh-CN" sz="2400" b="1" dirty="0">
              <a:solidFill>
                <a:schemeClr val="accent3">
                  <a:lumMod val="20000"/>
                  <a:lumOff val="80000"/>
                </a:schemeClr>
              </a:solidFill>
              <a:ea typeface="楷体_GB2312" pitchFamily="49" charset="-122"/>
            </a:endParaRPr>
          </a:p>
          <a:p>
            <a:endParaRPr lang="zh-CN" alt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352196" y="188640"/>
            <a:ext cx="6986595" cy="980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defRPr/>
            </a:pP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5" name="矩形 4"/>
          <p:cNvSpPr/>
          <p:nvPr/>
        </p:nvSpPr>
        <p:spPr>
          <a:xfrm>
            <a:off x="2843794" y="417394"/>
            <a:ext cx="5931372" cy="523220"/>
          </a:xfrm>
          <a:prstGeom prst="rect">
            <a:avLst/>
          </a:prstGeom>
        </p:spPr>
        <p:txBody>
          <a:bodyPr wrap="none">
            <a:spAutoFit/>
          </a:bodyPr>
          <a:lstStyle/>
          <a:p>
            <a:pPr>
              <a:buNone/>
            </a:pPr>
            <a:r>
              <a:rPr lang="zh-CN" altLang="en-US" sz="2800" b="1" dirty="0">
                <a:solidFill>
                  <a:srgbClr val="FF0000"/>
                </a:solidFill>
                <a:latin typeface="微软雅黑" pitchFamily="34" charset="-122"/>
                <a:ea typeface="微软雅黑" pitchFamily="34" charset="-122"/>
              </a:rPr>
              <a:t>（一）从事药品经营活动的审批规定</a:t>
            </a:r>
            <a:endParaRPr lang="en-US" altLang="zh-CN" sz="2800" b="1" dirty="0">
              <a:solidFill>
                <a:srgbClr val="FF0000"/>
              </a:solidFill>
              <a:latin typeface="微软雅黑" pitchFamily="34" charset="-122"/>
              <a:ea typeface="微软雅黑" pitchFamily="34" charset="-122"/>
            </a:endParaRPr>
          </a:p>
        </p:txBody>
      </p:sp>
      <p:sp>
        <p:nvSpPr>
          <p:cNvPr id="6" name="矩形 5"/>
          <p:cNvSpPr/>
          <p:nvPr/>
        </p:nvSpPr>
        <p:spPr>
          <a:xfrm>
            <a:off x="983688" y="1395533"/>
            <a:ext cx="10155772" cy="493974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内容占位符 2"/>
          <p:cNvSpPr>
            <a:spLocks noGrp="1"/>
          </p:cNvSpPr>
          <p:nvPr>
            <p:ph idx="1"/>
          </p:nvPr>
        </p:nvSpPr>
        <p:spPr>
          <a:xfrm>
            <a:off x="1468332" y="1911894"/>
            <a:ext cx="9400707" cy="4464496"/>
          </a:xfrm>
        </p:spPr>
        <p:txBody>
          <a:bodyPr>
            <a:noAutofit/>
          </a:bodyPr>
          <a:lstStyle/>
          <a:p>
            <a:pPr>
              <a:lnSpc>
                <a:spcPct val="170000"/>
              </a:lnSpc>
              <a:buNone/>
            </a:pPr>
            <a:r>
              <a:rPr lang="zh-CN" altLang="zh-CN" sz="2400" b="1" dirty="0" smtClean="0">
                <a:solidFill>
                  <a:srgbClr val="0070C0"/>
                </a:solidFill>
                <a:latin typeface="微软雅黑" pitchFamily="34" charset="-122"/>
                <a:ea typeface="微软雅黑" pitchFamily="34" charset="-122"/>
              </a:rPr>
              <a:t>从事药品批发活动</a:t>
            </a:r>
            <a:r>
              <a:rPr lang="zh-CN" altLang="zh-CN" sz="2400" b="1" dirty="0" smtClean="0">
                <a:latin typeface="微软雅黑" pitchFamily="34" charset="-122"/>
                <a:ea typeface="微软雅黑" pitchFamily="34" charset="-122"/>
              </a:rPr>
              <a:t>，应当经所在地</a:t>
            </a:r>
            <a:r>
              <a:rPr lang="zh-CN" altLang="zh-CN" sz="2400" b="1" dirty="0" smtClean="0">
                <a:solidFill>
                  <a:srgbClr val="0070C0"/>
                </a:solidFill>
                <a:latin typeface="微软雅黑" pitchFamily="34" charset="-122"/>
                <a:ea typeface="微软雅黑" pitchFamily="34" charset="-122"/>
              </a:rPr>
              <a:t>省、自治区、直辖市</a:t>
            </a:r>
            <a:r>
              <a:rPr lang="zh-CN" altLang="zh-CN" sz="2400" b="1" dirty="0" smtClean="0">
                <a:latin typeface="微软雅黑" pitchFamily="34" charset="-122"/>
                <a:ea typeface="微软雅黑" pitchFamily="34" charset="-122"/>
              </a:rPr>
              <a:t>人民政府</a:t>
            </a:r>
            <a:r>
              <a:rPr lang="zh-CN" altLang="zh-CN" sz="2400" b="1" dirty="0" smtClean="0">
                <a:solidFill>
                  <a:srgbClr val="0070C0"/>
                </a:solidFill>
                <a:latin typeface="微软雅黑" pitchFamily="34" charset="-122"/>
                <a:ea typeface="微软雅黑" pitchFamily="34" charset="-122"/>
              </a:rPr>
              <a:t>药品监督管理部门</a:t>
            </a:r>
            <a:r>
              <a:rPr lang="zh-CN" altLang="zh-CN" sz="2400" b="1" dirty="0" smtClean="0">
                <a:latin typeface="微软雅黑" pitchFamily="34" charset="-122"/>
                <a:ea typeface="微软雅黑" pitchFamily="34" charset="-122"/>
              </a:rPr>
              <a:t>批准，取得药品经营许可证。</a:t>
            </a:r>
            <a:endParaRPr lang="en-US" altLang="zh-CN" sz="2400" b="1" dirty="0" smtClean="0">
              <a:latin typeface="微软雅黑" pitchFamily="34" charset="-122"/>
              <a:ea typeface="微软雅黑" pitchFamily="34" charset="-122"/>
            </a:endParaRPr>
          </a:p>
          <a:p>
            <a:pPr>
              <a:lnSpc>
                <a:spcPct val="170000"/>
              </a:lnSpc>
              <a:spcBef>
                <a:spcPts val="0"/>
              </a:spcBef>
              <a:buNone/>
            </a:pPr>
            <a:r>
              <a:rPr lang="zh-CN" altLang="zh-CN" sz="2400" b="1" dirty="0" smtClean="0">
                <a:solidFill>
                  <a:srgbClr val="0070C0"/>
                </a:solidFill>
                <a:latin typeface="微软雅黑" pitchFamily="34" charset="-122"/>
                <a:ea typeface="微软雅黑" pitchFamily="34" charset="-122"/>
              </a:rPr>
              <a:t>从事药品零售活动</a:t>
            </a:r>
            <a:r>
              <a:rPr lang="zh-CN" altLang="zh-CN" sz="2400" b="1" dirty="0" smtClean="0">
                <a:latin typeface="微软雅黑" pitchFamily="34" charset="-122"/>
                <a:ea typeface="微软雅黑" pitchFamily="34" charset="-122"/>
              </a:rPr>
              <a:t>，应当经所在地</a:t>
            </a:r>
            <a:r>
              <a:rPr lang="zh-CN" altLang="zh-CN" sz="2400" b="1" dirty="0" smtClean="0">
                <a:solidFill>
                  <a:srgbClr val="0070C0"/>
                </a:solidFill>
                <a:latin typeface="微软雅黑" pitchFamily="34" charset="-122"/>
                <a:ea typeface="微软雅黑" pitchFamily="34" charset="-122"/>
              </a:rPr>
              <a:t>县级以上</a:t>
            </a:r>
            <a:r>
              <a:rPr lang="zh-CN" altLang="zh-CN" sz="2400" b="1" dirty="0" smtClean="0">
                <a:latin typeface="微软雅黑" pitchFamily="34" charset="-122"/>
                <a:ea typeface="微软雅黑" pitchFamily="34" charset="-122"/>
              </a:rPr>
              <a:t>地方人民政府药品监督管理部门批准，取得药品经营许可证。无药品经营许可证的，不得经营药品。</a:t>
            </a:r>
            <a:endParaRPr lang="en-US" altLang="zh-CN" sz="2400" b="1" dirty="0">
              <a:latin typeface="微软雅黑" pitchFamily="34" charset="-122"/>
              <a:ea typeface="微软雅黑" pitchFamily="34" charset="-122"/>
            </a:endParaRPr>
          </a:p>
          <a:p>
            <a:pPr>
              <a:lnSpc>
                <a:spcPct val="170000"/>
              </a:lnSpc>
              <a:spcBef>
                <a:spcPts val="0"/>
              </a:spcBef>
              <a:buNone/>
            </a:pPr>
            <a:r>
              <a:rPr lang="en-US" altLang="zh-CN" sz="2400" b="1" dirty="0" smtClean="0">
                <a:latin typeface="微软雅黑" pitchFamily="34" charset="-122"/>
                <a:ea typeface="微软雅黑" pitchFamily="34" charset="-122"/>
              </a:rPr>
              <a:t>  </a:t>
            </a:r>
            <a:r>
              <a:rPr lang="zh-CN" altLang="zh-CN" sz="2400" b="1" dirty="0" smtClean="0">
                <a:latin typeface="微软雅黑" pitchFamily="34" charset="-122"/>
                <a:ea typeface="微软雅黑" pitchFamily="34" charset="-122"/>
              </a:rPr>
              <a:t>药品经营许可证应当标明</a:t>
            </a:r>
            <a:r>
              <a:rPr lang="zh-CN" altLang="zh-CN" sz="2400" b="1" dirty="0" smtClean="0">
                <a:solidFill>
                  <a:srgbClr val="FF0000"/>
                </a:solidFill>
                <a:latin typeface="微软雅黑" pitchFamily="34" charset="-122"/>
                <a:ea typeface="微软雅黑" pitchFamily="34" charset="-122"/>
              </a:rPr>
              <a:t>有效期</a:t>
            </a:r>
            <a:r>
              <a:rPr lang="zh-CN" altLang="zh-CN" sz="2400" b="1" dirty="0" smtClean="0">
                <a:latin typeface="微软雅黑" pitchFamily="34" charset="-122"/>
                <a:ea typeface="微软雅黑" pitchFamily="34" charset="-122"/>
              </a:rPr>
              <a:t>和</a:t>
            </a:r>
            <a:r>
              <a:rPr lang="zh-CN" altLang="zh-CN" sz="2400" b="1" dirty="0" smtClean="0">
                <a:solidFill>
                  <a:srgbClr val="FF0000"/>
                </a:solidFill>
                <a:latin typeface="微软雅黑" pitchFamily="34" charset="-122"/>
                <a:ea typeface="微软雅黑" pitchFamily="34" charset="-122"/>
              </a:rPr>
              <a:t>经营范围</a:t>
            </a:r>
            <a:r>
              <a:rPr lang="zh-CN" altLang="zh-CN" sz="2400" b="1" dirty="0" smtClean="0">
                <a:latin typeface="微软雅黑" pitchFamily="34" charset="-122"/>
                <a:ea typeface="微软雅黑" pitchFamily="34" charset="-122"/>
              </a:rPr>
              <a:t>，到期重新审查发证。</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endParaRPr lang="zh-CN" altLang="en-US" sz="2400" b="1" dirty="0">
              <a:latin typeface="微软雅黑" pitchFamily="34" charset="-122"/>
              <a:ea typeface="微软雅黑" pitchFamily="34" charset="-122"/>
            </a:endParaRPr>
          </a:p>
        </p:txBody>
      </p:sp>
      <p:sp>
        <p:nvSpPr>
          <p:cNvPr id="9" name="矩形 8"/>
          <p:cNvSpPr/>
          <p:nvPr/>
        </p:nvSpPr>
        <p:spPr>
          <a:xfrm>
            <a:off x="1269937" y="1988841"/>
            <a:ext cx="2774246" cy="689439"/>
          </a:xfrm>
          <a:prstGeom prst="rect">
            <a:avLst/>
          </a:prstGeom>
          <a:noFill/>
          <a:ln w="28575">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303406" y="3284984"/>
            <a:ext cx="2774246" cy="643338"/>
          </a:xfrm>
          <a:prstGeom prst="rect">
            <a:avLst/>
          </a:prstGeom>
          <a:noFill/>
          <a:ln w="28575">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24"/>
          <p:cNvSpPr>
            <a:spLocks noChangeArrowheads="1"/>
          </p:cNvSpPr>
          <p:nvPr/>
        </p:nvSpPr>
        <p:spPr bwMode="auto">
          <a:xfrm>
            <a:off x="695582" y="620688"/>
            <a:ext cx="10731985" cy="5760640"/>
          </a:xfrm>
          <a:prstGeom prst="roundRect">
            <a:avLst>
              <a:gd name="adj" fmla="val 16667"/>
            </a:avLst>
          </a:prstGeom>
          <a:solidFill>
            <a:schemeClr val="accent4">
              <a:lumMod val="20000"/>
              <a:lumOff val="80000"/>
            </a:schemeClr>
          </a:solidFill>
          <a:ln w="25400" algn="ctr">
            <a:solidFill>
              <a:schemeClr val="tx2"/>
            </a:solidFill>
            <a:round/>
            <a:headEnd/>
            <a:tailEnd/>
          </a:ln>
        </p:spPr>
        <p:txBody>
          <a:bodyPr wrap="none" lIns="2520000" anchor="ctr"/>
          <a:lstStyle/>
          <a:p>
            <a:pPr marL="742950" lvl="1" indent="-285750" eaLnBrk="0" hangingPunct="0">
              <a:buClr>
                <a:srgbClr val="006699"/>
              </a:buClr>
              <a:buFont typeface="Wingdings" pitchFamily="2" charset="2"/>
              <a:buNone/>
            </a:pPr>
            <a:endParaRPr lang="zh-CN" altLang="en-US" sz="2400"/>
          </a:p>
        </p:txBody>
      </p:sp>
      <p:sp>
        <p:nvSpPr>
          <p:cNvPr id="70659" name="AutoShape 25"/>
          <p:cNvSpPr>
            <a:spLocks noChangeArrowheads="1"/>
          </p:cNvSpPr>
          <p:nvPr/>
        </p:nvSpPr>
        <p:spPr bwMode="auto">
          <a:xfrm>
            <a:off x="839635" y="1484785"/>
            <a:ext cx="3241204" cy="3705969"/>
          </a:xfrm>
          <a:prstGeom prst="roundRect">
            <a:avLst>
              <a:gd name="adj" fmla="val 14051"/>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zh-CN" altLang="en-US" b="1">
              <a:solidFill>
                <a:srgbClr val="FF0000"/>
              </a:solidFill>
              <a:latin typeface="微软雅黑" panose="020B0503020204020204" pitchFamily="34" charset="-122"/>
              <a:ea typeface="微软雅黑" panose="020B0503020204020204" pitchFamily="34" charset="-122"/>
            </a:endParaRPr>
          </a:p>
          <a:p>
            <a:endParaRPr lang="zh-CN" altLang="en-US" b="1">
              <a:solidFill>
                <a:srgbClr val="FF0000"/>
              </a:solidFill>
              <a:latin typeface="微软雅黑" panose="020B0503020204020204" pitchFamily="34" charset="-122"/>
              <a:ea typeface="微软雅黑" panose="020B0503020204020204" pitchFamily="34" charset="-122"/>
            </a:endParaRPr>
          </a:p>
        </p:txBody>
      </p:sp>
      <p:pic>
        <p:nvPicPr>
          <p:cNvPr id="70660" name="Picture 29" descr="01章_05-2"/>
          <p:cNvPicPr>
            <a:picLocks noChangeAspect="1" noChangeArrowheads="1"/>
          </p:cNvPicPr>
          <p:nvPr/>
        </p:nvPicPr>
        <p:blipFill>
          <a:blip r:embed="rId2" cstate="print"/>
          <a:srcRect/>
          <a:stretch>
            <a:fillRect/>
          </a:stretch>
        </p:blipFill>
        <p:spPr bwMode="auto">
          <a:xfrm>
            <a:off x="9698925" y="5593678"/>
            <a:ext cx="1333847" cy="922338"/>
          </a:xfrm>
          <a:prstGeom prst="rect">
            <a:avLst/>
          </a:prstGeom>
          <a:noFill/>
          <a:ln w="9525">
            <a:noFill/>
            <a:miter lim="800000"/>
            <a:headEnd/>
            <a:tailEnd/>
          </a:ln>
        </p:spPr>
      </p:pic>
      <p:sp>
        <p:nvSpPr>
          <p:cNvPr id="70661" name="Text Box 5"/>
          <p:cNvSpPr txBox="1">
            <a:spLocks noChangeArrowheads="1"/>
          </p:cNvSpPr>
          <p:nvPr/>
        </p:nvSpPr>
        <p:spPr bwMode="auto">
          <a:xfrm>
            <a:off x="3836400" y="2238377"/>
            <a:ext cx="6434226" cy="449263"/>
          </a:xfrm>
          <a:prstGeom prst="rect">
            <a:avLst/>
          </a:prstGeom>
          <a:noFill/>
          <a:ln w="9525">
            <a:noFill/>
            <a:miter lim="800000"/>
            <a:headEnd/>
            <a:tailEnd/>
          </a:ln>
        </p:spPr>
        <p:txBody>
          <a:bodyPr>
            <a:spAutoFit/>
          </a:bodyPr>
          <a:lstStyle/>
          <a:p>
            <a:pPr algn="just">
              <a:lnSpc>
                <a:spcPct val="130000"/>
              </a:lnSpc>
            </a:pPr>
            <a:endParaRPr lang="zh-CN" altLang="en-US" b="1"/>
          </a:p>
        </p:txBody>
      </p:sp>
      <p:sp>
        <p:nvSpPr>
          <p:cNvPr id="70663" name="Text Box 7"/>
          <p:cNvSpPr txBox="1">
            <a:spLocks noChangeArrowheads="1"/>
          </p:cNvSpPr>
          <p:nvPr/>
        </p:nvSpPr>
        <p:spPr bwMode="gray">
          <a:xfrm>
            <a:off x="904055" y="2322105"/>
            <a:ext cx="3104757" cy="1600438"/>
          </a:xfrm>
          <a:prstGeom prst="rect">
            <a:avLst/>
          </a:prstGeom>
          <a:noFill/>
          <a:ln w="6350" algn="ctr">
            <a:noFill/>
            <a:miter lim="800000"/>
            <a:headEnd/>
            <a:tailEnd/>
          </a:ln>
        </p:spPr>
        <p:txBody>
          <a:bodyPr wrap="square">
            <a:spAutoFit/>
          </a:bodyPr>
          <a:lstStyle/>
          <a:p>
            <a:pPr algn="ctr">
              <a:spcBef>
                <a:spcPct val="50000"/>
              </a:spcBef>
            </a:pPr>
            <a:r>
              <a:rPr lang="zh-CN" altLang="en-US" sz="2800" b="1" dirty="0">
                <a:solidFill>
                  <a:srgbClr val="FF0000"/>
                </a:solidFill>
                <a:latin typeface="微软雅黑" pitchFamily="34" charset="-122"/>
                <a:ea typeface="微软雅黑" pitchFamily="34" charset="-122"/>
              </a:rPr>
              <a:t>（二）</a:t>
            </a:r>
          </a:p>
          <a:p>
            <a:pPr algn="ctr">
              <a:spcBef>
                <a:spcPct val="50000"/>
              </a:spcBef>
            </a:pPr>
            <a:r>
              <a:rPr lang="zh-CN" altLang="en-US" sz="2800" b="1" dirty="0" smtClean="0">
                <a:solidFill>
                  <a:srgbClr val="FF0000"/>
                </a:solidFill>
                <a:latin typeface="微软雅黑" pitchFamily="34" charset="-122"/>
                <a:ea typeface="微软雅黑" pitchFamily="34" charset="-122"/>
              </a:rPr>
              <a:t>从事药品经营活动应当具备</a:t>
            </a:r>
            <a:r>
              <a:rPr lang="zh-CN" altLang="en-US" sz="2800" b="1" dirty="0">
                <a:solidFill>
                  <a:srgbClr val="FF0000"/>
                </a:solidFill>
                <a:latin typeface="微软雅黑" pitchFamily="34" charset="-122"/>
                <a:ea typeface="微软雅黑" pitchFamily="34" charset="-122"/>
              </a:rPr>
              <a:t>的条件</a:t>
            </a:r>
          </a:p>
        </p:txBody>
      </p:sp>
      <p:sp>
        <p:nvSpPr>
          <p:cNvPr id="70664" name="Rectangle 8"/>
          <p:cNvSpPr>
            <a:spLocks noChangeArrowheads="1"/>
          </p:cNvSpPr>
          <p:nvPr/>
        </p:nvSpPr>
        <p:spPr bwMode="gray">
          <a:xfrm>
            <a:off x="4319597" y="1062081"/>
            <a:ext cx="6529500" cy="4616648"/>
          </a:xfrm>
          <a:prstGeom prst="rect">
            <a:avLst/>
          </a:prstGeom>
          <a:noFill/>
          <a:ln w="6350" algn="ctr">
            <a:noFill/>
            <a:miter lim="800000"/>
            <a:headEnd/>
            <a:tailEnd/>
          </a:ln>
        </p:spPr>
        <p:txBody>
          <a:bodyPr>
            <a:spAutoFit/>
          </a:bodyPr>
          <a:lstStyle/>
          <a:p>
            <a:pPr algn="just">
              <a:lnSpc>
                <a:spcPct val="150000"/>
              </a:lnSpc>
              <a:buClr>
                <a:schemeClr val="tx2"/>
              </a:buClr>
              <a:buFont typeface="Wingdings" pitchFamily="2" charset="2"/>
              <a:buChar char="^"/>
            </a:pPr>
            <a:r>
              <a:rPr lang="zh-CN" altLang="en-US" sz="2400" b="1" dirty="0">
                <a:solidFill>
                  <a:srgbClr val="FF0000"/>
                </a:solidFill>
                <a:latin typeface="微软雅黑" pitchFamily="34" charset="-122"/>
                <a:ea typeface="微软雅黑" pitchFamily="34" charset="-122"/>
              </a:rPr>
              <a:t>人员条件</a:t>
            </a:r>
            <a:r>
              <a:rPr lang="en-US" altLang="zh-CN" sz="2400" b="1" dirty="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具有依法经过资格认定的药师或者其他药学技术人员； </a:t>
            </a:r>
          </a:p>
          <a:p>
            <a:pPr algn="just">
              <a:lnSpc>
                <a:spcPct val="150000"/>
              </a:lnSpc>
              <a:buClr>
                <a:schemeClr val="tx2"/>
              </a:buClr>
              <a:buFont typeface="Wingdings" pitchFamily="2" charset="2"/>
              <a:buChar char="^"/>
            </a:pPr>
            <a:r>
              <a:rPr lang="zh-CN" altLang="en-US" sz="2400" b="1" dirty="0">
                <a:solidFill>
                  <a:srgbClr val="FF0000"/>
                </a:solidFill>
                <a:latin typeface="微软雅黑" pitchFamily="34" charset="-122"/>
                <a:ea typeface="微软雅黑" pitchFamily="34" charset="-122"/>
              </a:rPr>
              <a:t>营业场所、设备、仓储设施、卫生环境条件</a:t>
            </a:r>
            <a:r>
              <a:rPr lang="en-US" altLang="zh-CN" sz="2400" b="1" dirty="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其条件要与经营企业所经营的药品相适应； </a:t>
            </a:r>
          </a:p>
          <a:p>
            <a:pPr algn="just">
              <a:lnSpc>
                <a:spcPct val="150000"/>
              </a:lnSpc>
              <a:buClr>
                <a:schemeClr val="tx2"/>
              </a:buClr>
              <a:buFont typeface="Wingdings" pitchFamily="2" charset="2"/>
              <a:buChar char="^"/>
            </a:pPr>
            <a:r>
              <a:rPr lang="zh-CN" altLang="en-US" sz="2400" b="1" dirty="0">
                <a:solidFill>
                  <a:srgbClr val="FF0000"/>
                </a:solidFill>
                <a:latin typeface="微软雅黑" pitchFamily="34" charset="-122"/>
                <a:ea typeface="微软雅黑" pitchFamily="34" charset="-122"/>
              </a:rPr>
              <a:t>质量控制条件</a:t>
            </a:r>
            <a:r>
              <a:rPr lang="en-US" altLang="zh-CN" sz="2800" b="1" dirty="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要求具有与所经营药品相适应的质量管理机构或者人员； </a:t>
            </a:r>
          </a:p>
          <a:p>
            <a:pPr algn="just">
              <a:lnSpc>
                <a:spcPct val="150000"/>
              </a:lnSpc>
              <a:buClr>
                <a:schemeClr val="tx2"/>
              </a:buClr>
              <a:buFont typeface="Wingdings" pitchFamily="2" charset="2"/>
              <a:buChar char="^"/>
            </a:pPr>
            <a:r>
              <a:rPr lang="zh-CN" altLang="en-US" sz="2400" b="1" dirty="0">
                <a:solidFill>
                  <a:srgbClr val="FF0000"/>
                </a:solidFill>
                <a:latin typeface="微软雅黑" pitchFamily="34" charset="-122"/>
                <a:ea typeface="微软雅黑" pitchFamily="34" charset="-122"/>
              </a:rPr>
              <a:t>规章制度条件</a:t>
            </a:r>
            <a:r>
              <a:rPr lang="en-US" altLang="zh-CN" sz="2400" b="1" dirty="0">
                <a:solidFill>
                  <a:srgbClr val="0D6FB8"/>
                </a:solidFill>
                <a:latin typeface="微软雅黑" panose="020B0503020204020204" pitchFamily="34" charset="-122"/>
                <a:ea typeface="微软雅黑" panose="020B0503020204020204" pitchFamily="34" charset="-122"/>
              </a:rPr>
              <a:t>:</a:t>
            </a:r>
            <a:r>
              <a:rPr lang="zh-CN" altLang="en-US" sz="2400" b="1" dirty="0">
                <a:solidFill>
                  <a:srgbClr val="0D6FB8"/>
                </a:solidFill>
                <a:latin typeface="微软雅黑" panose="020B0503020204020204" pitchFamily="34" charset="-122"/>
                <a:ea typeface="微软雅黑" panose="020B0503020204020204" pitchFamily="34" charset="-122"/>
              </a:rPr>
              <a:t>有保证药品质量的规章制度，并符合</a:t>
            </a:r>
            <a:r>
              <a:rPr lang="en-US" altLang="zh-CN" sz="2400" b="1" dirty="0">
                <a:solidFill>
                  <a:srgbClr val="0D6FB8"/>
                </a:solidFill>
                <a:latin typeface="微软雅黑" panose="020B0503020204020204" pitchFamily="34" charset="-122"/>
                <a:ea typeface="微软雅黑" panose="020B0503020204020204" pitchFamily="34" charset="-122"/>
              </a:rPr>
              <a:t>GSP</a:t>
            </a:r>
            <a:r>
              <a:rPr lang="zh-CN" altLang="en-US" sz="2400" b="1" dirty="0">
                <a:solidFill>
                  <a:srgbClr val="0D6FB8"/>
                </a:solidFill>
                <a:latin typeface="微软雅黑" panose="020B0503020204020204" pitchFamily="34" charset="-122"/>
                <a:ea typeface="微软雅黑" panose="020B0503020204020204" pitchFamily="34" charset="-122"/>
              </a:rPr>
              <a:t>要求</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811996" y="335578"/>
            <a:ext cx="8355103" cy="980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defRPr/>
            </a:pP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5" name="矩形 4"/>
          <p:cNvSpPr/>
          <p:nvPr/>
        </p:nvSpPr>
        <p:spPr>
          <a:xfrm>
            <a:off x="1946363" y="564332"/>
            <a:ext cx="8086369" cy="523220"/>
          </a:xfrm>
          <a:prstGeom prst="rect">
            <a:avLst/>
          </a:prstGeom>
        </p:spPr>
        <p:txBody>
          <a:bodyPr wrap="none">
            <a:spAutoFit/>
          </a:bodyPr>
          <a:lstStyle/>
          <a:p>
            <a:r>
              <a:rPr lang="zh-CN" altLang="en-US" sz="2800" b="1" dirty="0">
                <a:solidFill>
                  <a:srgbClr val="FF0000"/>
                </a:solidFill>
                <a:latin typeface="微软雅黑" pitchFamily="34" charset="-122"/>
                <a:ea typeface="微软雅黑" pitchFamily="34" charset="-122"/>
              </a:rPr>
              <a:t>（三）</a:t>
            </a:r>
            <a:r>
              <a:rPr lang="zh-CN" altLang="zh-CN" sz="2800" b="1" dirty="0">
                <a:solidFill>
                  <a:srgbClr val="FF0000"/>
                </a:solidFill>
                <a:latin typeface="微软雅黑" pitchFamily="34" charset="-122"/>
                <a:ea typeface="微软雅黑" pitchFamily="34" charset="-122"/>
              </a:rPr>
              <a:t>对药品实行处方药与非处方药分类管理制度</a:t>
            </a:r>
            <a:endParaRPr lang="zh-CN" altLang="en-US" sz="2800" dirty="0"/>
          </a:p>
        </p:txBody>
      </p:sp>
      <p:pic>
        <p:nvPicPr>
          <p:cNvPr id="8" name="图片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04062" y="4965074"/>
            <a:ext cx="1554008" cy="1553603"/>
          </a:xfrm>
          <a:prstGeom prst="rect">
            <a:avLst/>
          </a:prstGeom>
        </p:spPr>
      </p:pic>
      <p:pic>
        <p:nvPicPr>
          <p:cNvPr id="9" name="图片 8"/>
          <p:cNvPicPr>
            <a:picLocks noChangeAspect="1"/>
          </p:cNvPicPr>
          <p:nvPr/>
        </p:nvPicPr>
        <p:blipFill rotWithShape="1">
          <a:blip r:embed="rId3" cstate="print">
            <a:extLst>
              <a:ext uri="{28A0092B-C50C-407E-A947-70E740481C1C}">
                <a14:useLocalDpi xmlns:a14="http://schemas.microsoft.com/office/drawing/2010/main" xmlns="" val="0"/>
              </a:ext>
            </a:extLst>
          </a:blip>
          <a:srcRect t="18451" b="17992"/>
          <a:stretch/>
        </p:blipFill>
        <p:spPr>
          <a:xfrm>
            <a:off x="7538123" y="4625752"/>
            <a:ext cx="3367988" cy="2232249"/>
          </a:xfrm>
          <a:prstGeom prst="rect">
            <a:avLst/>
          </a:prstGeom>
        </p:spPr>
      </p:pic>
      <p:pic>
        <p:nvPicPr>
          <p:cNvPr id="10" name="图片 9"/>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343822" y="5157193"/>
            <a:ext cx="3005921" cy="1417641"/>
          </a:xfrm>
          <a:prstGeom prst="rect">
            <a:avLst/>
          </a:prstGeom>
        </p:spPr>
      </p:pic>
      <p:sp>
        <p:nvSpPr>
          <p:cNvPr id="11" name="椭圆 10"/>
          <p:cNvSpPr/>
          <p:nvPr/>
        </p:nvSpPr>
        <p:spPr>
          <a:xfrm>
            <a:off x="479502" y="1552901"/>
            <a:ext cx="11237224" cy="3258720"/>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596442" y="2009869"/>
            <a:ext cx="9003344" cy="2539157"/>
          </a:xfrm>
          <a:prstGeom prst="rect">
            <a:avLst/>
          </a:prstGeom>
        </p:spPr>
        <p:txBody>
          <a:bodyPr wrap="square">
            <a:spAutoFit/>
          </a:bodyPr>
          <a:lstStyle/>
          <a:p>
            <a:pPr>
              <a:lnSpc>
                <a:spcPct val="150000"/>
              </a:lnSpc>
            </a:pPr>
            <a:r>
              <a:rPr lang="zh-CN" altLang="en-US" sz="3200" b="1" dirty="0" smtClean="0">
                <a:solidFill>
                  <a:srgbClr val="FF0000"/>
                </a:solidFill>
                <a:latin typeface="微软雅黑" pitchFamily="34" charset="-122"/>
                <a:ea typeface="微软雅黑" pitchFamily="34" charset="-122"/>
              </a:rPr>
              <a:t>  </a:t>
            </a:r>
            <a:r>
              <a:rPr lang="en-US" altLang="zh-CN" sz="2800" b="1" dirty="0" smtClean="0">
                <a:solidFill>
                  <a:srgbClr val="FF0000"/>
                </a:solidFill>
                <a:latin typeface="微软雅黑" pitchFamily="34" charset="-122"/>
                <a:ea typeface="微软雅黑" pitchFamily="34" charset="-122"/>
              </a:rPr>
              <a:t>     </a:t>
            </a:r>
            <a:r>
              <a:rPr lang="zh-CN" altLang="zh-CN" sz="2800" b="1" dirty="0">
                <a:solidFill>
                  <a:srgbClr val="0D6FB8"/>
                </a:solidFill>
                <a:latin typeface="微软雅黑" panose="020B0503020204020204" pitchFamily="34" charset="-122"/>
                <a:ea typeface="微软雅黑" panose="020B0503020204020204" pitchFamily="34" charset="-122"/>
              </a:rPr>
              <a:t>国家对药品实行</a:t>
            </a:r>
            <a:r>
              <a:rPr lang="zh-CN" altLang="zh-CN" sz="2800" b="1" dirty="0">
                <a:solidFill>
                  <a:schemeClr val="accent6">
                    <a:lumMod val="50000"/>
                  </a:schemeClr>
                </a:solidFill>
                <a:latin typeface="微软雅黑" panose="020B0503020204020204" pitchFamily="34" charset="-122"/>
                <a:ea typeface="微软雅黑" panose="020B0503020204020204" pitchFamily="34" charset="-122"/>
              </a:rPr>
              <a:t>处方药与非处方药分类管理制</a:t>
            </a:r>
            <a:r>
              <a:rPr lang="zh-CN" altLang="zh-CN" sz="2800" b="1" dirty="0" smtClean="0">
                <a:solidFill>
                  <a:schemeClr val="accent6">
                    <a:lumMod val="50000"/>
                  </a:schemeClr>
                </a:solidFill>
                <a:latin typeface="微软雅黑" panose="020B0503020204020204" pitchFamily="34" charset="-122"/>
                <a:ea typeface="微软雅黑" panose="020B0503020204020204" pitchFamily="34" charset="-122"/>
              </a:rPr>
              <a:t>度</a:t>
            </a:r>
            <a:r>
              <a:rPr lang="zh-CN" altLang="en-US" sz="2800" b="1" dirty="0">
                <a:solidFill>
                  <a:schemeClr val="accent6">
                    <a:lumMod val="50000"/>
                  </a:schemeClr>
                </a:solidFill>
                <a:latin typeface="微软雅黑" panose="020B0503020204020204" pitchFamily="34" charset="-122"/>
                <a:ea typeface="微软雅黑" panose="020B0503020204020204" pitchFamily="34" charset="-122"/>
              </a:rPr>
              <a:t>。</a:t>
            </a:r>
            <a:r>
              <a:rPr lang="en-US" altLang="zh-CN" sz="2800" b="1" dirty="0" smtClean="0">
                <a:solidFill>
                  <a:schemeClr val="accent6">
                    <a:lumMod val="50000"/>
                  </a:schemeClr>
                </a:solidFill>
                <a:latin typeface="微软雅黑" panose="020B0503020204020204" pitchFamily="34" charset="-122"/>
                <a:ea typeface="微软雅黑" panose="020B0503020204020204" pitchFamily="34" charset="-122"/>
              </a:rPr>
              <a:t>    </a:t>
            </a:r>
            <a:r>
              <a:rPr lang="zh-CN" altLang="zh-CN" sz="2800" b="1" dirty="0" smtClean="0">
                <a:solidFill>
                  <a:srgbClr val="0D6FB8"/>
                </a:solidFill>
                <a:latin typeface="微软雅黑" panose="020B0503020204020204" pitchFamily="34" charset="-122"/>
                <a:ea typeface="微软雅黑" panose="020B0503020204020204" pitchFamily="34" charset="-122"/>
              </a:rPr>
              <a:t>具</a:t>
            </a:r>
            <a:r>
              <a:rPr lang="zh-CN" altLang="zh-CN" sz="2800" b="1" dirty="0">
                <a:solidFill>
                  <a:srgbClr val="0D6FB8"/>
                </a:solidFill>
                <a:latin typeface="微软雅黑" panose="020B0503020204020204" pitchFamily="34" charset="-122"/>
                <a:ea typeface="微软雅黑" panose="020B0503020204020204" pitchFamily="34" charset="-122"/>
              </a:rPr>
              <a:t>体办法由国务院药品监督管理部门会同国务院卫生健康主管部门制定。</a:t>
            </a:r>
            <a:r>
              <a:rPr lang="en-US" altLang="zh-CN" b="1" dirty="0" smtClean="0">
                <a:latin typeface="微软雅黑" pitchFamily="34" charset="-122"/>
                <a:ea typeface="微软雅黑" pitchFamily="34" charset="-122"/>
              </a:rPr>
              <a:t/>
            </a:r>
            <a:br>
              <a:rPr lang="en-US" altLang="zh-CN" b="1" dirty="0" smtClean="0">
                <a:latin typeface="微软雅黑" pitchFamily="34" charset="-122"/>
                <a:ea typeface="微软雅黑" pitchFamily="34" charset="-122"/>
              </a:rPr>
            </a:br>
            <a:endParaRPr lang="zh-CN" altLang="en-US" b="1" dirty="0">
              <a:latin typeface="微软雅黑" pitchFamily="34" charset="-122"/>
              <a:ea typeface="微软雅黑"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en-US" smtClean="0">
              <a:ea typeface="宋体" pitchFamily="2" charset="-122"/>
            </a:endParaRPr>
          </a:p>
        </p:txBody>
      </p:sp>
      <p:sp>
        <p:nvSpPr>
          <p:cNvPr id="11267" name="内容占位符 2"/>
          <p:cNvSpPr>
            <a:spLocks noGrp="1"/>
          </p:cNvSpPr>
          <p:nvPr>
            <p:ph idx="1"/>
          </p:nvPr>
        </p:nvSpPr>
        <p:spPr>
          <a:xfrm>
            <a:off x="624581" y="836613"/>
            <a:ext cx="10960836" cy="5478462"/>
          </a:xfrm>
        </p:spPr>
        <p:txBody>
          <a:bodyPr/>
          <a:lstStyle/>
          <a:p>
            <a:pPr>
              <a:buNone/>
              <a:defRPr/>
            </a:pPr>
            <a:r>
              <a:rPr lang="zh-CN" altLang="en-US" sz="2400" b="1" dirty="0" smtClean="0">
                <a:solidFill>
                  <a:srgbClr val="FF0000"/>
                </a:solidFill>
                <a:latin typeface="微软雅黑" panose="020B0503020204020204" pitchFamily="34" charset="-122"/>
                <a:ea typeface="微软雅黑" panose="020B0503020204020204" pitchFamily="34" charset="-122"/>
              </a:rPr>
              <a:t>一、</a:t>
            </a:r>
            <a:r>
              <a:rPr lang="en-US" altLang="zh-CN" sz="2400" b="1" dirty="0" smtClean="0">
                <a:solidFill>
                  <a:srgbClr val="FF0000"/>
                </a:solidFill>
                <a:latin typeface="微软雅黑" panose="020B0503020204020204" pitchFamily="34" charset="-122"/>
                <a:ea typeface="微软雅黑" panose="020B0503020204020204" pitchFamily="34" charset="-122"/>
              </a:rPr>
              <a:t>《</a:t>
            </a:r>
            <a:r>
              <a:rPr lang="zh-CN" altLang="en-US" sz="2400" b="1" dirty="0" smtClean="0">
                <a:solidFill>
                  <a:srgbClr val="FF0000"/>
                </a:solidFill>
                <a:latin typeface="微软雅黑" panose="020B0503020204020204" pitchFamily="34" charset="-122"/>
                <a:ea typeface="微软雅黑" panose="020B0503020204020204" pitchFamily="34" charset="-122"/>
              </a:rPr>
              <a:t>药品管理法</a:t>
            </a:r>
            <a:r>
              <a:rPr lang="en-US" altLang="zh-CN" sz="2400" b="1" dirty="0" smtClean="0">
                <a:solidFill>
                  <a:srgbClr val="FF0000"/>
                </a:solidFill>
                <a:latin typeface="微软雅黑" panose="020B0503020204020204" pitchFamily="34" charset="-122"/>
                <a:ea typeface="微软雅黑" panose="020B0503020204020204" pitchFamily="34" charset="-122"/>
              </a:rPr>
              <a:t>》</a:t>
            </a:r>
            <a:r>
              <a:rPr lang="zh-CN" altLang="en-US" sz="2400" b="1" dirty="0" smtClean="0">
                <a:solidFill>
                  <a:srgbClr val="FF0000"/>
                </a:solidFill>
                <a:latin typeface="微软雅黑" panose="020B0503020204020204" pitchFamily="34" charset="-122"/>
                <a:ea typeface="微软雅黑" panose="020B0503020204020204" pitchFamily="34" charset="-122"/>
              </a:rPr>
              <a:t>修订概述</a:t>
            </a:r>
            <a:endParaRPr lang="en-US" altLang="zh-CN" sz="2400" b="1" dirty="0" smtClean="0">
              <a:solidFill>
                <a:srgbClr val="FF0000"/>
              </a:solidFill>
              <a:latin typeface="微软雅黑" panose="020B0503020204020204" pitchFamily="34" charset="-122"/>
              <a:ea typeface="微软雅黑" panose="020B0503020204020204" pitchFamily="34" charset="-122"/>
            </a:endParaRPr>
          </a:p>
          <a:p>
            <a:pPr>
              <a:buFont typeface="Wingdings" panose="05000000000000000000" pitchFamily="2" charset="2"/>
              <a:buNone/>
              <a:defRPr/>
            </a:pPr>
            <a:r>
              <a:rPr lang="zh-CN" altLang="en-US" sz="2600" b="1" dirty="0" smtClean="0">
                <a:solidFill>
                  <a:srgbClr val="0070C0"/>
                </a:solidFill>
                <a:latin typeface="微软雅黑" pitchFamily="34" charset="-122"/>
                <a:ea typeface="微软雅黑" pitchFamily="34" charset="-122"/>
              </a:rPr>
              <a:t>总体思路</a:t>
            </a:r>
            <a:endParaRPr lang="en-US" altLang="zh-CN" sz="2600" b="1" dirty="0" smtClean="0">
              <a:solidFill>
                <a:srgbClr val="0070C0"/>
              </a:solidFill>
              <a:latin typeface="微软雅黑" pitchFamily="34" charset="-122"/>
              <a:ea typeface="微软雅黑" pitchFamily="34" charset="-122"/>
            </a:endParaRPr>
          </a:p>
          <a:p>
            <a:pPr>
              <a:buFont typeface="Wingdings" panose="05000000000000000000" pitchFamily="2" charset="2"/>
              <a:buNone/>
              <a:defRPr/>
            </a:pPr>
            <a:r>
              <a:rPr lang="en-US" altLang="zh-CN" sz="2600" b="1" dirty="0" smtClean="0">
                <a:solidFill>
                  <a:srgbClr val="000000"/>
                </a:solidFill>
                <a:latin typeface="微软雅黑" pitchFamily="34" charset="-122"/>
                <a:ea typeface="微软雅黑" pitchFamily="34" charset="-122"/>
              </a:rPr>
              <a:t>1.</a:t>
            </a:r>
            <a:r>
              <a:rPr lang="zh-CN" altLang="en-US" sz="2600" b="1" dirty="0" smtClean="0">
                <a:solidFill>
                  <a:srgbClr val="000000"/>
                </a:solidFill>
                <a:latin typeface="微软雅黑" pitchFamily="34" charset="-122"/>
                <a:ea typeface="微软雅黑" pitchFamily="34" charset="-122"/>
              </a:rPr>
              <a:t>巩固改革成果，将药品领域</a:t>
            </a:r>
            <a:r>
              <a:rPr lang="zh-CN" altLang="en-US" sz="2600" b="1" dirty="0" smtClean="0">
                <a:solidFill>
                  <a:srgbClr val="FF0000"/>
                </a:solidFill>
                <a:latin typeface="微软雅黑" pitchFamily="34" charset="-122"/>
                <a:ea typeface="微软雅黑" pitchFamily="34" charset="-122"/>
              </a:rPr>
              <a:t>改革成果和行之有效的做法上升为法律</a:t>
            </a:r>
            <a:r>
              <a:rPr lang="zh-CN" altLang="en-US" sz="2600" b="1" dirty="0" smtClean="0">
                <a:solidFill>
                  <a:srgbClr val="000000"/>
                </a:solidFill>
                <a:latin typeface="微软雅黑" pitchFamily="34" charset="-122"/>
                <a:ea typeface="微软雅黑" pitchFamily="34" charset="-122"/>
              </a:rPr>
              <a:t>，为公众健康提供更有力的法治保障。</a:t>
            </a:r>
            <a:endParaRPr lang="en-US" altLang="zh-CN" sz="2600" b="1" dirty="0" smtClean="0">
              <a:solidFill>
                <a:srgbClr val="000000"/>
              </a:solidFill>
              <a:latin typeface="微软雅黑" pitchFamily="34" charset="-122"/>
              <a:ea typeface="微软雅黑" pitchFamily="34" charset="-122"/>
            </a:endParaRPr>
          </a:p>
          <a:p>
            <a:pPr>
              <a:buFont typeface="Wingdings" panose="05000000000000000000" pitchFamily="2" charset="2"/>
              <a:buNone/>
              <a:defRPr/>
            </a:pPr>
            <a:r>
              <a:rPr lang="en-US" altLang="zh-CN" sz="2600" b="1" dirty="0" smtClean="0">
                <a:solidFill>
                  <a:srgbClr val="000000"/>
                </a:solidFill>
                <a:latin typeface="微软雅黑" pitchFamily="34" charset="-122"/>
                <a:ea typeface="微软雅黑" pitchFamily="34" charset="-122"/>
              </a:rPr>
              <a:t>2.</a:t>
            </a:r>
            <a:r>
              <a:rPr lang="zh-CN" altLang="en-US" sz="2600" b="1" dirty="0" smtClean="0">
                <a:solidFill>
                  <a:srgbClr val="000000"/>
                </a:solidFill>
                <a:latin typeface="微软雅黑" pitchFamily="34" charset="-122"/>
                <a:ea typeface="微软雅黑" pitchFamily="34" charset="-122"/>
              </a:rPr>
              <a:t>聚焦问题，就药品安全领域中的突出问题，</a:t>
            </a:r>
            <a:r>
              <a:rPr lang="zh-CN" altLang="en-US" sz="2600" b="1" dirty="0" smtClean="0">
                <a:solidFill>
                  <a:srgbClr val="FF0000"/>
                </a:solidFill>
                <a:latin typeface="微软雅黑" pitchFamily="34" charset="-122"/>
                <a:ea typeface="微软雅黑" pitchFamily="34" charset="-122"/>
              </a:rPr>
              <a:t>采取有效措施堵塞安全漏洞，坚决贯彻“四个最严的原则”</a:t>
            </a:r>
            <a:endParaRPr lang="en-US" altLang="zh-CN" sz="2600" b="1" dirty="0" smtClean="0">
              <a:solidFill>
                <a:srgbClr val="FF0000"/>
              </a:solidFill>
              <a:latin typeface="微软雅黑" pitchFamily="34" charset="-122"/>
              <a:ea typeface="微软雅黑" pitchFamily="34" charset="-122"/>
            </a:endParaRPr>
          </a:p>
          <a:p>
            <a:pPr>
              <a:buFont typeface="Wingdings" panose="05000000000000000000" pitchFamily="2" charset="2"/>
              <a:buNone/>
              <a:defRPr/>
            </a:pPr>
            <a:r>
              <a:rPr lang="zh-CN" altLang="en-US" sz="2600" b="1" dirty="0" smtClean="0"/>
              <a:t>    </a:t>
            </a:r>
            <a:r>
              <a:rPr lang="zh-CN" altLang="en-US" sz="2600" b="1" dirty="0" smtClean="0">
                <a:solidFill>
                  <a:srgbClr val="0070C0"/>
                </a:solidFill>
                <a:latin typeface="微软雅黑" pitchFamily="34" charset="-122"/>
                <a:ea typeface="微软雅黑" pitchFamily="34" charset="-122"/>
              </a:rPr>
              <a:t>最严谨的标准、最严格的监管</a:t>
            </a:r>
            <a:endParaRPr lang="en-US" altLang="zh-CN" sz="2600" b="1" dirty="0" smtClean="0">
              <a:solidFill>
                <a:srgbClr val="0070C0"/>
              </a:solidFill>
              <a:latin typeface="微软雅黑" pitchFamily="34" charset="-122"/>
              <a:ea typeface="微软雅黑" pitchFamily="34" charset="-122"/>
            </a:endParaRPr>
          </a:p>
          <a:p>
            <a:pPr>
              <a:buFont typeface="Wingdings" panose="05000000000000000000" pitchFamily="2" charset="2"/>
              <a:buNone/>
              <a:defRPr/>
            </a:pPr>
            <a:r>
              <a:rPr lang="zh-CN" altLang="en-US" sz="2600" b="1" dirty="0" smtClean="0">
                <a:solidFill>
                  <a:srgbClr val="0070C0"/>
                </a:solidFill>
                <a:latin typeface="微软雅黑" pitchFamily="34" charset="-122"/>
                <a:ea typeface="微软雅黑" pitchFamily="34" charset="-122"/>
              </a:rPr>
              <a:t>   最严厉的处罚、最严肃的问责</a:t>
            </a:r>
            <a:endParaRPr lang="en-US" altLang="zh-CN" sz="2600" b="1" dirty="0" smtClean="0">
              <a:solidFill>
                <a:srgbClr val="0070C0"/>
              </a:solidFill>
              <a:latin typeface="微软雅黑" pitchFamily="34" charset="-122"/>
              <a:ea typeface="微软雅黑" pitchFamily="34" charset="-122"/>
            </a:endParaRPr>
          </a:p>
          <a:p>
            <a:pPr>
              <a:buFont typeface="Wingdings" panose="05000000000000000000" pitchFamily="2" charset="2"/>
              <a:buNone/>
              <a:defRPr/>
            </a:pPr>
            <a:r>
              <a:rPr lang="en-US" altLang="zh-CN" sz="2600" b="1" dirty="0" smtClean="0">
                <a:solidFill>
                  <a:srgbClr val="000000"/>
                </a:solidFill>
                <a:latin typeface="微软雅黑" pitchFamily="34" charset="-122"/>
                <a:ea typeface="微软雅黑" pitchFamily="34" charset="-122"/>
              </a:rPr>
              <a:t>3.</a:t>
            </a:r>
            <a:r>
              <a:rPr lang="zh-CN" altLang="en-US" sz="2600" b="1" dirty="0" smtClean="0">
                <a:solidFill>
                  <a:srgbClr val="000000"/>
                </a:solidFill>
                <a:latin typeface="微软雅黑" pitchFamily="34" charset="-122"/>
                <a:ea typeface="微软雅黑" pitchFamily="34" charset="-122"/>
              </a:rPr>
              <a:t>突出重点，</a:t>
            </a:r>
            <a:r>
              <a:rPr lang="zh-CN" altLang="en-US" sz="2600" b="1" dirty="0" smtClean="0">
                <a:solidFill>
                  <a:srgbClr val="FF0000"/>
                </a:solidFill>
                <a:latin typeface="微软雅黑" pitchFamily="34" charset="-122"/>
                <a:ea typeface="微软雅黑" pitchFamily="34" charset="-122"/>
              </a:rPr>
              <a:t>落实各方责任，强化监督检查，严惩重处违法行为</a:t>
            </a:r>
            <a:r>
              <a:rPr lang="zh-CN" altLang="en-US" sz="2600" b="1" dirty="0" smtClean="0">
                <a:solidFill>
                  <a:srgbClr val="000000"/>
                </a:solidFill>
                <a:latin typeface="微软雅黑" pitchFamily="34" charset="-122"/>
                <a:ea typeface="微软雅黑" pitchFamily="34" charset="-122"/>
              </a:rPr>
              <a:t>，坚决守住公共安全底线、坚决维护最广大人民群众身体健康。</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AutoShape 51"/>
          <p:cNvSpPr>
            <a:spLocks noChangeArrowheads="1"/>
          </p:cNvSpPr>
          <p:nvPr/>
        </p:nvSpPr>
        <p:spPr bwMode="gray">
          <a:xfrm>
            <a:off x="1488406" y="5516563"/>
            <a:ext cx="8869025" cy="512762"/>
          </a:xfrm>
          <a:prstGeom prst="roundRect">
            <a:avLst>
              <a:gd name="adj" fmla="val 16667"/>
            </a:avLst>
          </a:prstGeom>
          <a:solidFill>
            <a:srgbClr val="FFFFFF">
              <a:alpha val="30196"/>
            </a:srgbClr>
          </a:solidFill>
          <a:ln w="9525">
            <a:noFill/>
            <a:round/>
            <a:headEnd/>
            <a:tailEnd/>
          </a:ln>
        </p:spPr>
        <p:txBody>
          <a:bodyPr wrap="none" anchor="ctr"/>
          <a:lstStyle/>
          <a:p>
            <a:endParaRPr lang="zh-CN" altLang="en-US"/>
          </a:p>
        </p:txBody>
      </p:sp>
      <p:sp>
        <p:nvSpPr>
          <p:cNvPr id="75781" name="Rectangle 90"/>
          <p:cNvSpPr>
            <a:spLocks noChangeArrowheads="1"/>
          </p:cNvSpPr>
          <p:nvPr/>
        </p:nvSpPr>
        <p:spPr bwMode="gray">
          <a:xfrm>
            <a:off x="1871621" y="5229227"/>
            <a:ext cx="4062942" cy="396875"/>
          </a:xfrm>
          <a:prstGeom prst="rect">
            <a:avLst/>
          </a:prstGeom>
          <a:noFill/>
          <a:ln w="9525">
            <a:noFill/>
            <a:miter lim="800000"/>
            <a:headEnd/>
            <a:tailEnd/>
          </a:ln>
        </p:spPr>
        <p:txBody>
          <a:bodyPr>
            <a:spAutoFit/>
          </a:bodyPr>
          <a:lstStyle/>
          <a:p>
            <a:pPr algn="ctr">
              <a:spcBef>
                <a:spcPct val="50000"/>
              </a:spcBef>
              <a:buClr>
                <a:srgbClr val="1F3F5F"/>
              </a:buClr>
            </a:pPr>
            <a:r>
              <a:rPr lang="en-US" altLang="zh-CN" sz="2000" b="1">
                <a:solidFill>
                  <a:schemeClr val="bg1"/>
                </a:solidFill>
                <a:latin typeface="黑体" pitchFamily="49" charset="-122"/>
                <a:ea typeface="黑体" pitchFamily="49" charset="-122"/>
              </a:rPr>
              <a:t>4</a:t>
            </a:r>
          </a:p>
        </p:txBody>
      </p:sp>
      <p:sp>
        <p:nvSpPr>
          <p:cNvPr id="7" name="矩形 6"/>
          <p:cNvSpPr/>
          <p:nvPr/>
        </p:nvSpPr>
        <p:spPr>
          <a:xfrm>
            <a:off x="1811996" y="335578"/>
            <a:ext cx="8355103" cy="980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defRPr/>
            </a:pP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8" name="矩形 7"/>
          <p:cNvSpPr/>
          <p:nvPr/>
        </p:nvSpPr>
        <p:spPr>
          <a:xfrm>
            <a:off x="3742193" y="564332"/>
            <a:ext cx="4494708" cy="523220"/>
          </a:xfrm>
          <a:prstGeom prst="rect">
            <a:avLst/>
          </a:prstGeom>
        </p:spPr>
        <p:txBody>
          <a:bodyPr wrap="none">
            <a:spAutoFit/>
          </a:bodyPr>
          <a:lstStyle/>
          <a:p>
            <a:r>
              <a:rPr lang="zh-CN" altLang="en-US" sz="2800" b="1" dirty="0" smtClean="0">
                <a:solidFill>
                  <a:srgbClr val="FF0000"/>
                </a:solidFill>
                <a:latin typeface="微软雅黑" pitchFamily="34" charset="-122"/>
                <a:ea typeface="微软雅黑" pitchFamily="34" charset="-122"/>
              </a:rPr>
              <a:t>（四）</a:t>
            </a:r>
            <a:r>
              <a:rPr lang="zh-CN" altLang="en-US" sz="2800" b="1" dirty="0">
                <a:solidFill>
                  <a:srgbClr val="FF0000"/>
                </a:solidFill>
                <a:latin typeface="微软雅黑" pitchFamily="34" charset="-122"/>
                <a:ea typeface="微软雅黑" pitchFamily="34" charset="-122"/>
              </a:rPr>
              <a:t>药</a:t>
            </a:r>
            <a:r>
              <a:rPr lang="zh-CN" altLang="en-US" sz="2800" b="1" dirty="0" smtClean="0">
                <a:solidFill>
                  <a:srgbClr val="FF0000"/>
                </a:solidFill>
                <a:latin typeface="微软雅黑" pitchFamily="34" charset="-122"/>
                <a:ea typeface="微软雅黑" pitchFamily="34" charset="-122"/>
              </a:rPr>
              <a:t>品经营行为的规定</a:t>
            </a:r>
            <a:endParaRPr lang="zh-CN" altLang="en-US" sz="2800" dirty="0"/>
          </a:p>
        </p:txBody>
      </p:sp>
      <p:sp>
        <p:nvSpPr>
          <p:cNvPr id="9" name="矩形 8"/>
          <p:cNvSpPr/>
          <p:nvPr/>
        </p:nvSpPr>
        <p:spPr>
          <a:xfrm>
            <a:off x="911661" y="1462762"/>
            <a:ext cx="10155772" cy="493974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rot="10800000" flipV="1">
            <a:off x="1379835" y="1844825"/>
            <a:ext cx="9219424" cy="4893647"/>
          </a:xfrm>
          <a:prstGeom prst="rect">
            <a:avLst/>
          </a:prstGeom>
        </p:spPr>
        <p:txBody>
          <a:bodyPr wrap="square">
            <a:spAutoFit/>
          </a:bodyPr>
          <a:lstStyle/>
          <a:p>
            <a:pPr>
              <a:lnSpc>
                <a:spcPct val="120000"/>
              </a:lnSpc>
            </a:pPr>
            <a:r>
              <a:rPr lang="en-US" altLang="zh-CN" sz="2400" b="1" dirty="0" smtClean="0">
                <a:solidFill>
                  <a:srgbClr val="FF0000"/>
                </a:solidFill>
                <a:latin typeface="微软雅黑" pitchFamily="34" charset="-122"/>
                <a:ea typeface="微软雅黑" pitchFamily="34" charset="-122"/>
              </a:rPr>
              <a:t>       1. </a:t>
            </a:r>
            <a:r>
              <a:rPr lang="zh-CN" altLang="en-US" sz="2400" b="1" dirty="0" smtClean="0">
                <a:solidFill>
                  <a:srgbClr val="FF0000"/>
                </a:solidFill>
                <a:latin typeface="微软雅黑" pitchFamily="34" charset="-122"/>
                <a:ea typeface="微软雅黑" pitchFamily="34" charset="-122"/>
              </a:rPr>
              <a:t>应当建立并执行进货验收制度</a:t>
            </a:r>
          </a:p>
          <a:p>
            <a:pPr>
              <a:lnSpc>
                <a:spcPct val="120000"/>
              </a:lnSpc>
            </a:pPr>
            <a:r>
              <a:rPr lang="zh-CN" altLang="en-US" sz="2400" b="1" dirty="0" smtClean="0">
                <a:latin typeface="微软雅黑" pitchFamily="34" charset="-122"/>
                <a:ea typeface="微软雅黑" pitchFamily="34" charset="-122"/>
              </a:rPr>
              <a:t>    　药品经营企业购进药品，应当建立并执行进货检查验收制度，验明药品合格证明和其他标识；</a:t>
            </a:r>
          </a:p>
          <a:p>
            <a:pPr>
              <a:lnSpc>
                <a:spcPct val="120000"/>
              </a:lnSpc>
            </a:pPr>
            <a:r>
              <a:rPr lang="zh-CN" altLang="en-US" sz="2400" b="1" dirty="0" smtClean="0">
                <a:latin typeface="微软雅黑" pitchFamily="34" charset="-122"/>
                <a:ea typeface="微软雅黑" pitchFamily="34" charset="-122"/>
              </a:rPr>
              <a:t>      不符合规定要求的，不得购进。</a:t>
            </a:r>
            <a:endParaRPr lang="en-US" altLang="zh-CN" sz="2400" b="1" dirty="0" smtClean="0">
              <a:latin typeface="微软雅黑" pitchFamily="34" charset="-122"/>
              <a:ea typeface="微软雅黑" pitchFamily="34" charset="-122"/>
            </a:endParaRPr>
          </a:p>
          <a:p>
            <a:pPr>
              <a:lnSpc>
                <a:spcPct val="120000"/>
              </a:lnSpc>
            </a:pPr>
            <a:r>
              <a:rPr lang="en-US" altLang="zh-CN" sz="2400" b="1" dirty="0" smtClean="0">
                <a:solidFill>
                  <a:srgbClr val="FF0000"/>
                </a:solidFill>
                <a:latin typeface="微软雅黑" pitchFamily="34" charset="-122"/>
                <a:ea typeface="微软雅黑" pitchFamily="34" charset="-122"/>
              </a:rPr>
              <a:t>       2.</a:t>
            </a:r>
            <a:r>
              <a:rPr lang="zh-CN" altLang="en-US" sz="2400" b="1" dirty="0" smtClean="0">
                <a:solidFill>
                  <a:srgbClr val="FF0000"/>
                </a:solidFill>
                <a:latin typeface="微软雅黑" pitchFamily="34" charset="-122"/>
                <a:ea typeface="微软雅黑" pitchFamily="34" charset="-122"/>
              </a:rPr>
              <a:t>应当有真实完整的购销记录 </a:t>
            </a:r>
          </a:p>
          <a:p>
            <a:pPr>
              <a:lnSpc>
                <a:spcPct val="120000"/>
              </a:lnSpc>
            </a:pPr>
            <a:r>
              <a:rPr lang="zh-CN" altLang="en-US" sz="2400" b="1" dirty="0" smtClean="0">
                <a:latin typeface="微软雅黑" pitchFamily="34" charset="-122"/>
                <a:ea typeface="微软雅黑" pitchFamily="34" charset="-122"/>
              </a:rPr>
              <a:t>　　药品经营企业购销药品，应当有真实、完整的购销记录。</a:t>
            </a:r>
          </a:p>
          <a:p>
            <a:pPr>
              <a:lnSpc>
                <a:spcPct val="120000"/>
              </a:lnSpc>
            </a:pPr>
            <a:r>
              <a:rPr lang="zh-CN" altLang="en-US" sz="2400" b="1" dirty="0" smtClean="0">
                <a:latin typeface="微软雅黑" pitchFamily="34" charset="-122"/>
                <a:ea typeface="微软雅黑" pitchFamily="34" charset="-122"/>
              </a:rPr>
              <a:t>      购销记录应当注明药品的</a:t>
            </a:r>
            <a:r>
              <a:rPr lang="zh-CN" altLang="en-US" sz="2400" b="1" dirty="0" smtClean="0">
                <a:solidFill>
                  <a:srgbClr val="0070C0"/>
                </a:solidFill>
                <a:latin typeface="微软雅黑" pitchFamily="34" charset="-122"/>
                <a:ea typeface="微软雅黑" pitchFamily="34" charset="-122"/>
              </a:rPr>
              <a:t>通用名称、剂型、规格、产品批号、有效期、上市许可持有人、生产企业、购销单位、购销数量、购销价格、购销日期</a:t>
            </a:r>
            <a:r>
              <a:rPr lang="zh-CN" altLang="en-US" sz="2400" b="1" dirty="0" smtClean="0">
                <a:latin typeface="微软雅黑" pitchFamily="34" charset="-122"/>
                <a:ea typeface="微软雅黑" pitchFamily="34" charset="-122"/>
              </a:rPr>
              <a:t>及国务院药品监督管理部门规定的其他内容。</a:t>
            </a:r>
          </a:p>
          <a:p>
            <a:pPr>
              <a:lnSpc>
                <a:spcPct val="120000"/>
              </a:lnSpc>
            </a:pPr>
            <a:r>
              <a:rPr lang="zh-CN" altLang="en-US" sz="2400" b="1" dirty="0" smtClean="0">
                <a:latin typeface="微软雅黑" pitchFamily="34" charset="-122"/>
                <a:ea typeface="微软雅黑" pitchFamily="34" charset="-122"/>
              </a:rPr>
              <a:t>　　</a:t>
            </a:r>
          </a:p>
          <a:p>
            <a:endParaRPr lang="zh-CN" altLang="en-US" sz="2400" dirty="0" smtClean="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11662" y="383486"/>
            <a:ext cx="10371852" cy="606985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Rectangle 3"/>
          <p:cNvSpPr txBox="1">
            <a:spLocks noChangeArrowheads="1"/>
          </p:cNvSpPr>
          <p:nvPr/>
        </p:nvSpPr>
        <p:spPr>
          <a:xfrm>
            <a:off x="1343822" y="739290"/>
            <a:ext cx="9327464" cy="525658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nSpc>
                <a:spcPct val="120000"/>
              </a:lnSpc>
              <a:spcBef>
                <a:spcPts val="0"/>
              </a:spcBef>
              <a:buFont typeface="Arial" panose="020B0604020202020204" pitchFamily="34" charset="0"/>
              <a:buNone/>
            </a:pPr>
            <a:r>
              <a:rPr lang="en-US" altLang="zh-CN" sz="2400" dirty="0" smtClean="0">
                <a:solidFill>
                  <a:srgbClr val="FF0000"/>
                </a:solidFill>
                <a:latin typeface="楷体_GB2312" pitchFamily="49" charset="-122"/>
                <a:ea typeface="楷体_GB2312" pitchFamily="49" charset="-122"/>
              </a:rPr>
              <a:t>    </a:t>
            </a:r>
            <a:r>
              <a:rPr lang="en-US" altLang="zh-CN" sz="2400" b="1" dirty="0">
                <a:solidFill>
                  <a:srgbClr val="FF0000"/>
                </a:solidFill>
                <a:latin typeface="微软雅黑" pitchFamily="34" charset="-122"/>
                <a:ea typeface="微软雅黑" pitchFamily="34" charset="-122"/>
              </a:rPr>
              <a:t>3. </a:t>
            </a:r>
            <a:r>
              <a:rPr lang="zh-CN" altLang="en-US" sz="2400" b="1" dirty="0">
                <a:solidFill>
                  <a:srgbClr val="FF0000"/>
                </a:solidFill>
                <a:latin typeface="微软雅黑" pitchFamily="34" charset="-122"/>
                <a:ea typeface="微软雅黑" pitchFamily="34" charset="-122"/>
              </a:rPr>
              <a:t>销售药品应当准确无误</a:t>
            </a:r>
            <a:endParaRPr lang="en-US" altLang="zh-CN" sz="2400" b="1" dirty="0">
              <a:solidFill>
                <a:srgbClr val="FF0000"/>
              </a:solidFill>
              <a:latin typeface="微软雅黑" pitchFamily="34" charset="-122"/>
              <a:ea typeface="微软雅黑" pitchFamily="34" charset="-122"/>
            </a:endParaRPr>
          </a:p>
          <a:p>
            <a:pPr>
              <a:lnSpc>
                <a:spcPct val="150000"/>
              </a:lnSpc>
              <a:spcBef>
                <a:spcPts val="0"/>
              </a:spcBef>
              <a:buFont typeface="Arial" panose="020B0604020202020204" pitchFamily="34" charset="0"/>
              <a:buNone/>
            </a:pPr>
            <a:r>
              <a:rPr lang="en-US" altLang="zh-CN" b="1" dirty="0" smtClean="0">
                <a:solidFill>
                  <a:srgbClr val="009900"/>
                </a:solidFill>
                <a:latin typeface="微软雅黑" pitchFamily="34" charset="-122"/>
                <a:ea typeface="微软雅黑" pitchFamily="34" charset="-122"/>
              </a:rPr>
              <a:t>         </a:t>
            </a:r>
            <a:r>
              <a:rPr lang="zh-CN" altLang="zh-CN" sz="2400" b="1" dirty="0">
                <a:solidFill>
                  <a:srgbClr val="0070C0"/>
                </a:solidFill>
                <a:latin typeface="微软雅黑" pitchFamily="34" charset="-122"/>
                <a:ea typeface="微软雅黑" pitchFamily="34" charset="-122"/>
              </a:rPr>
              <a:t>药品经营企业零售药品应当</a:t>
            </a:r>
            <a:r>
              <a:rPr lang="zh-CN" altLang="zh-CN" sz="2400" b="1" dirty="0" smtClean="0">
                <a:solidFill>
                  <a:srgbClr val="FF0000"/>
                </a:solidFill>
                <a:latin typeface="微软雅黑" pitchFamily="34" charset="-122"/>
                <a:ea typeface="微软雅黑" pitchFamily="34" charset="-122"/>
              </a:rPr>
              <a:t>准确无误，</a:t>
            </a:r>
            <a:r>
              <a:rPr lang="zh-CN" altLang="zh-CN" sz="2400" b="1" dirty="0">
                <a:solidFill>
                  <a:srgbClr val="0070C0"/>
                </a:solidFill>
                <a:latin typeface="微软雅黑" pitchFamily="34" charset="-122"/>
                <a:ea typeface="微软雅黑" pitchFamily="34" charset="-122"/>
              </a:rPr>
              <a:t>并正确说明</a:t>
            </a:r>
            <a:r>
              <a:rPr lang="zh-CN" altLang="zh-CN" sz="2400" b="1" dirty="0" smtClean="0">
                <a:solidFill>
                  <a:srgbClr val="FF0000"/>
                </a:solidFill>
                <a:latin typeface="微软雅黑" pitchFamily="34" charset="-122"/>
                <a:ea typeface="微软雅黑" pitchFamily="34" charset="-122"/>
              </a:rPr>
              <a:t>用法、用量和注意事项；</a:t>
            </a:r>
            <a:r>
              <a:rPr lang="zh-CN" altLang="zh-CN" sz="2400" b="1" dirty="0">
                <a:solidFill>
                  <a:srgbClr val="0070C0"/>
                </a:solidFill>
                <a:latin typeface="微软雅黑" pitchFamily="34" charset="-122"/>
                <a:ea typeface="微软雅黑" pitchFamily="34" charset="-122"/>
              </a:rPr>
              <a:t>调配处方应当经过</a:t>
            </a:r>
            <a:r>
              <a:rPr lang="zh-CN" altLang="zh-CN" sz="2400" b="1" dirty="0" smtClean="0">
                <a:solidFill>
                  <a:srgbClr val="FF0000"/>
                </a:solidFill>
                <a:latin typeface="微软雅黑" pitchFamily="34" charset="-122"/>
                <a:ea typeface="微软雅黑" pitchFamily="34" charset="-122"/>
              </a:rPr>
              <a:t>核对，</a:t>
            </a:r>
            <a:r>
              <a:rPr lang="zh-CN" altLang="zh-CN" sz="2400" b="1" dirty="0">
                <a:latin typeface="微软雅黑" pitchFamily="34" charset="-122"/>
                <a:ea typeface="微软雅黑" pitchFamily="34" charset="-122"/>
              </a:rPr>
              <a:t>对处方所列药品不得擅自更改或者代用。对有配伍禁忌或者超剂量的处方，应当拒绝调配；必要时，经处方医师更正或者重新签字，方可调配</a:t>
            </a:r>
            <a:r>
              <a:rPr lang="zh-CN" altLang="zh-CN" sz="2400" b="1" dirty="0" smtClean="0">
                <a:latin typeface="微软雅黑" pitchFamily="34" charset="-122"/>
                <a:ea typeface="微软雅黑" pitchFamily="34" charset="-122"/>
              </a:rPr>
              <a:t>。</a:t>
            </a:r>
            <a:endParaRPr lang="en-US" altLang="zh-CN" sz="2400" b="1" dirty="0" smtClean="0">
              <a:latin typeface="微软雅黑" pitchFamily="34" charset="-122"/>
              <a:ea typeface="微软雅黑" pitchFamily="34" charset="-122"/>
            </a:endParaRPr>
          </a:p>
          <a:p>
            <a:pPr>
              <a:lnSpc>
                <a:spcPct val="150000"/>
              </a:lnSpc>
              <a:spcBef>
                <a:spcPts val="0"/>
              </a:spcBef>
              <a:buFont typeface="Arial" panose="020B0604020202020204" pitchFamily="34" charset="0"/>
              <a:buNone/>
            </a:pP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r>
              <a:rPr lang="zh-CN" altLang="zh-CN" sz="2400" b="1" dirty="0" smtClean="0">
                <a:latin typeface="微软雅黑" pitchFamily="34" charset="-122"/>
                <a:ea typeface="微软雅黑" pitchFamily="34" charset="-122"/>
              </a:rPr>
              <a:t>　　</a:t>
            </a:r>
            <a:r>
              <a:rPr lang="zh-CN" altLang="zh-CN" sz="2400" b="1" dirty="0" smtClean="0">
                <a:solidFill>
                  <a:srgbClr val="C00000"/>
                </a:solidFill>
                <a:latin typeface="微软雅黑" pitchFamily="34" charset="-122"/>
                <a:ea typeface="微软雅黑" pitchFamily="34" charset="-122"/>
              </a:rPr>
              <a:t>药品经营企业销售中药材，应当标明产地。</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r>
              <a:rPr lang="zh-CN" altLang="zh-CN" sz="2400" b="1" dirty="0" smtClean="0">
                <a:latin typeface="微软雅黑" pitchFamily="34" charset="-122"/>
                <a:ea typeface="微软雅黑" pitchFamily="34" charset="-122"/>
              </a:rPr>
              <a:t>　　</a:t>
            </a:r>
            <a:r>
              <a:rPr lang="zh-CN" altLang="zh-CN" sz="2400" b="1" dirty="0" smtClean="0">
                <a:solidFill>
                  <a:srgbClr val="0D6FB8"/>
                </a:solidFill>
                <a:latin typeface="微软雅黑" pitchFamily="34" charset="-122"/>
                <a:ea typeface="微软雅黑" pitchFamily="34" charset="-122"/>
              </a:rPr>
              <a:t>依法经过资格认定的药师或者其他药学技术人员负责本企业的</a:t>
            </a:r>
            <a:r>
              <a:rPr lang="zh-CN" altLang="zh-CN" sz="2400" b="1" dirty="0" smtClean="0">
                <a:solidFill>
                  <a:srgbClr val="0070C0"/>
                </a:solidFill>
                <a:latin typeface="微软雅黑" pitchFamily="34" charset="-122"/>
                <a:ea typeface="微软雅黑" pitchFamily="34" charset="-122"/>
              </a:rPr>
              <a:t>药品</a:t>
            </a:r>
            <a:r>
              <a:rPr lang="zh-CN" altLang="zh-CN" sz="2400" b="1" dirty="0" smtClean="0">
                <a:solidFill>
                  <a:srgbClr val="FF0000"/>
                </a:solidFill>
                <a:latin typeface="微软雅黑" pitchFamily="34" charset="-122"/>
                <a:ea typeface="微软雅黑" pitchFamily="34" charset="-122"/>
              </a:rPr>
              <a:t>管理、处方审核和调配、合理用药指导</a:t>
            </a:r>
            <a:r>
              <a:rPr lang="zh-CN" altLang="zh-CN" sz="2400" b="1" dirty="0" smtClean="0">
                <a:solidFill>
                  <a:srgbClr val="0D6FB8"/>
                </a:solidFill>
                <a:latin typeface="微软雅黑" pitchFamily="34" charset="-122"/>
                <a:ea typeface="微软雅黑" pitchFamily="34" charset="-122"/>
              </a:rPr>
              <a:t>等工作。</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endParaRPr lang="zh-CN" altLang="en-US" b="1" dirty="0" smtClean="0">
              <a:solidFill>
                <a:srgbClr val="009900"/>
              </a:solidFill>
              <a:latin typeface="微软雅黑" pitchFamily="34" charset="-122"/>
              <a:ea typeface="微软雅黑" pitchFamily="34" charset="-122"/>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55715" y="332656"/>
            <a:ext cx="10371852" cy="606985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Rectangle 3"/>
          <p:cNvSpPr txBox="1">
            <a:spLocks noChangeArrowheads="1"/>
          </p:cNvSpPr>
          <p:nvPr/>
        </p:nvSpPr>
        <p:spPr>
          <a:xfrm>
            <a:off x="2136116" y="908720"/>
            <a:ext cx="8571183" cy="32657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nSpc>
                <a:spcPct val="120000"/>
              </a:lnSpc>
              <a:spcBef>
                <a:spcPts val="0"/>
              </a:spcBef>
              <a:buNone/>
            </a:pPr>
            <a:r>
              <a:rPr lang="en-US" altLang="zh-CN" sz="2400" dirty="0" smtClean="0">
                <a:solidFill>
                  <a:srgbClr val="FF0000"/>
                </a:solidFill>
                <a:latin typeface="楷体_GB2312" pitchFamily="49" charset="-122"/>
                <a:ea typeface="楷体_GB2312" pitchFamily="49" charset="-122"/>
              </a:rPr>
              <a:t>    </a:t>
            </a:r>
            <a:r>
              <a:rPr lang="en-US" altLang="zh-CN" b="1" dirty="0" smtClean="0">
                <a:solidFill>
                  <a:srgbClr val="FF0000"/>
                </a:solidFill>
                <a:latin typeface="微软雅黑" pitchFamily="34" charset="-122"/>
                <a:ea typeface="微软雅黑" pitchFamily="34" charset="-122"/>
              </a:rPr>
              <a:t>4</a:t>
            </a:r>
            <a:r>
              <a:rPr lang="en-US" altLang="zh-CN" b="1" dirty="0">
                <a:solidFill>
                  <a:srgbClr val="FF0000"/>
                </a:solidFill>
                <a:latin typeface="微软雅黑" pitchFamily="34" charset="-122"/>
                <a:ea typeface="微软雅黑" pitchFamily="34" charset="-122"/>
              </a:rPr>
              <a:t>. </a:t>
            </a:r>
            <a:r>
              <a:rPr lang="zh-CN" altLang="en-US" b="1" dirty="0">
                <a:solidFill>
                  <a:srgbClr val="FF0000"/>
                </a:solidFill>
                <a:latin typeface="微软雅黑" pitchFamily="34" charset="-122"/>
                <a:ea typeface="微软雅黑" pitchFamily="34" charset="-122"/>
              </a:rPr>
              <a:t>应当制定与执行药品保管制度</a:t>
            </a:r>
          </a:p>
          <a:p>
            <a:pPr marL="0">
              <a:lnSpc>
                <a:spcPct val="120000"/>
              </a:lnSpc>
              <a:spcBef>
                <a:spcPts val="0"/>
              </a:spcBef>
              <a:buFont typeface="Arial" panose="020B0604020202020204" pitchFamily="34" charset="0"/>
              <a:buNone/>
            </a:pPr>
            <a:endParaRPr lang="en-US" altLang="zh-CN" sz="2400" b="1" dirty="0">
              <a:solidFill>
                <a:schemeClr val="accent6">
                  <a:lumMod val="75000"/>
                </a:schemeClr>
              </a:solidFill>
              <a:latin typeface="微软雅黑" pitchFamily="34" charset="-122"/>
              <a:ea typeface="微软雅黑" pitchFamily="34" charset="-122"/>
            </a:endParaRPr>
          </a:p>
          <a:p>
            <a:pPr>
              <a:lnSpc>
                <a:spcPct val="150000"/>
              </a:lnSpc>
              <a:buNone/>
            </a:pPr>
            <a:r>
              <a:rPr lang="en-US" altLang="zh-CN" sz="3200" b="1" dirty="0" smtClean="0">
                <a:solidFill>
                  <a:srgbClr val="009900"/>
                </a:solidFill>
                <a:latin typeface="微软雅黑" pitchFamily="34" charset="-122"/>
                <a:ea typeface="微软雅黑" pitchFamily="34" charset="-122"/>
              </a:rPr>
              <a:t>        </a:t>
            </a:r>
            <a:r>
              <a:rPr lang="zh-CN" altLang="en-US" b="1" dirty="0" smtClean="0">
                <a:solidFill>
                  <a:srgbClr val="0D6FB8"/>
                </a:solidFill>
                <a:latin typeface="微软雅黑" pitchFamily="34" charset="-122"/>
                <a:ea typeface="微软雅黑" pitchFamily="34" charset="-122"/>
              </a:rPr>
              <a:t>药</a:t>
            </a:r>
            <a:r>
              <a:rPr lang="zh-CN" altLang="en-US" b="1" dirty="0">
                <a:solidFill>
                  <a:srgbClr val="0D6FB8"/>
                </a:solidFill>
                <a:latin typeface="微软雅黑" pitchFamily="34" charset="-122"/>
                <a:ea typeface="微软雅黑" pitchFamily="34" charset="-122"/>
              </a:rPr>
              <a:t>品经营企业应当制定和执行药品保管制度，</a:t>
            </a:r>
            <a:r>
              <a:rPr lang="zh-CN" altLang="en-US" b="1" dirty="0">
                <a:solidFill>
                  <a:srgbClr val="FF0000"/>
                </a:solidFill>
                <a:latin typeface="微软雅黑" pitchFamily="34" charset="-122"/>
                <a:ea typeface="微软雅黑" pitchFamily="34" charset="-122"/>
              </a:rPr>
              <a:t>采取必要的冷藏、防冻、防潮、防虫、防鼠等措施，</a:t>
            </a:r>
            <a:r>
              <a:rPr lang="zh-CN" altLang="en-US" b="1" dirty="0">
                <a:solidFill>
                  <a:srgbClr val="0D6FB8"/>
                </a:solidFill>
                <a:latin typeface="微软雅黑" pitchFamily="34" charset="-122"/>
                <a:ea typeface="微软雅黑" pitchFamily="34" charset="-122"/>
              </a:rPr>
              <a:t>保证药品质量</a:t>
            </a:r>
            <a:r>
              <a:rPr lang="zh-CN" altLang="en-US" b="1" dirty="0" smtClean="0">
                <a:solidFill>
                  <a:srgbClr val="0D6FB8"/>
                </a:solidFill>
                <a:latin typeface="微软雅黑" pitchFamily="34" charset="-122"/>
                <a:ea typeface="微软雅黑" pitchFamily="34" charset="-122"/>
              </a:rPr>
              <a:t>。</a:t>
            </a:r>
            <a:endParaRPr lang="zh-CN" altLang="en-US" b="1" dirty="0">
              <a:solidFill>
                <a:srgbClr val="0D6FB8"/>
              </a:solidFill>
              <a:latin typeface="微软雅黑" pitchFamily="34" charset="-122"/>
              <a:ea typeface="微软雅黑" pitchFamily="34" charset="-122"/>
            </a:endParaRPr>
          </a:p>
          <a:p>
            <a:pPr>
              <a:lnSpc>
                <a:spcPct val="150000"/>
              </a:lnSpc>
              <a:buNone/>
            </a:pPr>
            <a:r>
              <a:rPr lang="zh-CN" altLang="en-US" b="1" dirty="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endParaRPr lang="zh-CN" altLang="en-US" b="1" dirty="0" smtClean="0">
              <a:solidFill>
                <a:srgbClr val="009900"/>
              </a:solidFill>
              <a:latin typeface="微软雅黑" pitchFamily="34" charset="-122"/>
              <a:ea typeface="微软雅黑" pitchFamily="34" charset="-122"/>
            </a:endParaRPr>
          </a:p>
        </p:txBody>
      </p:sp>
      <p:sp>
        <p:nvSpPr>
          <p:cNvPr id="3" name="椭圆 2"/>
          <p:cNvSpPr/>
          <p:nvPr/>
        </p:nvSpPr>
        <p:spPr>
          <a:xfrm>
            <a:off x="3288544" y="4365104"/>
            <a:ext cx="6410381" cy="1296144"/>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000438" y="4509121"/>
            <a:ext cx="6227035" cy="738664"/>
          </a:xfrm>
          <a:prstGeom prst="rect">
            <a:avLst/>
          </a:prstGeom>
        </p:spPr>
        <p:txBody>
          <a:bodyPr wrap="square">
            <a:spAutoFit/>
          </a:bodyPr>
          <a:lstStyle/>
          <a:p>
            <a:pPr>
              <a:lnSpc>
                <a:spcPct val="150000"/>
              </a:lnSpc>
              <a:buNone/>
            </a:pPr>
            <a:r>
              <a:rPr lang="zh-CN" altLang="en-US" sz="2800" b="1" dirty="0">
                <a:solidFill>
                  <a:srgbClr val="0D6FB8"/>
                </a:solidFill>
                <a:latin typeface="微软雅黑" pitchFamily="34" charset="-122"/>
                <a:ea typeface="微软雅黑" pitchFamily="34" charset="-122"/>
              </a:rPr>
              <a:t>药品入库和出库必须执行检查制度。 </a:t>
            </a:r>
          </a:p>
        </p:txBody>
      </p:sp>
    </p:spTree>
    <p:extLst>
      <p:ext uri="{BB962C8B-B14F-4D97-AF65-F5344CB8AC3E}">
        <p14:creationId xmlns:p14="http://schemas.microsoft.com/office/powerpoint/2010/main" xmlns="" val="150010670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AutoShape 51"/>
          <p:cNvSpPr>
            <a:spLocks noChangeArrowheads="1"/>
          </p:cNvSpPr>
          <p:nvPr/>
        </p:nvSpPr>
        <p:spPr bwMode="gray">
          <a:xfrm>
            <a:off x="1488406" y="5516563"/>
            <a:ext cx="8869025" cy="512762"/>
          </a:xfrm>
          <a:prstGeom prst="roundRect">
            <a:avLst>
              <a:gd name="adj" fmla="val 16667"/>
            </a:avLst>
          </a:prstGeom>
          <a:solidFill>
            <a:srgbClr val="FFFFFF">
              <a:alpha val="30196"/>
            </a:srgbClr>
          </a:solidFill>
          <a:ln w="9525">
            <a:noFill/>
            <a:round/>
            <a:headEnd/>
            <a:tailEnd/>
          </a:ln>
        </p:spPr>
        <p:txBody>
          <a:bodyPr wrap="none" anchor="ctr"/>
          <a:lstStyle/>
          <a:p>
            <a:endParaRPr lang="zh-CN" altLang="en-US"/>
          </a:p>
        </p:txBody>
      </p:sp>
      <p:sp>
        <p:nvSpPr>
          <p:cNvPr id="75781" name="Rectangle 90"/>
          <p:cNvSpPr>
            <a:spLocks noChangeArrowheads="1"/>
          </p:cNvSpPr>
          <p:nvPr/>
        </p:nvSpPr>
        <p:spPr bwMode="gray">
          <a:xfrm>
            <a:off x="1871621" y="5229227"/>
            <a:ext cx="4062942" cy="396875"/>
          </a:xfrm>
          <a:prstGeom prst="rect">
            <a:avLst/>
          </a:prstGeom>
          <a:noFill/>
          <a:ln w="9525">
            <a:noFill/>
            <a:miter lim="800000"/>
            <a:headEnd/>
            <a:tailEnd/>
          </a:ln>
        </p:spPr>
        <p:txBody>
          <a:bodyPr>
            <a:spAutoFit/>
          </a:bodyPr>
          <a:lstStyle/>
          <a:p>
            <a:pPr algn="ctr">
              <a:spcBef>
                <a:spcPct val="50000"/>
              </a:spcBef>
              <a:buClr>
                <a:srgbClr val="1F3F5F"/>
              </a:buClr>
            </a:pPr>
            <a:r>
              <a:rPr lang="en-US" altLang="zh-CN" sz="2000" b="1">
                <a:solidFill>
                  <a:schemeClr val="bg1"/>
                </a:solidFill>
                <a:latin typeface="黑体" pitchFamily="49" charset="-122"/>
                <a:ea typeface="黑体" pitchFamily="49" charset="-122"/>
              </a:rPr>
              <a:t>4</a:t>
            </a:r>
          </a:p>
        </p:txBody>
      </p:sp>
      <p:sp>
        <p:nvSpPr>
          <p:cNvPr id="7" name="矩形 6"/>
          <p:cNvSpPr/>
          <p:nvPr/>
        </p:nvSpPr>
        <p:spPr>
          <a:xfrm>
            <a:off x="1703956" y="908720"/>
            <a:ext cx="8408159" cy="3005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defRPr/>
            </a:pP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9" name="矩形 8"/>
          <p:cNvSpPr/>
          <p:nvPr/>
        </p:nvSpPr>
        <p:spPr>
          <a:xfrm>
            <a:off x="911661" y="1462762"/>
            <a:ext cx="10155772" cy="493974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3576651" y="529152"/>
            <a:ext cx="4494708" cy="523220"/>
          </a:xfrm>
          <a:prstGeom prst="rect">
            <a:avLst/>
          </a:prstGeom>
        </p:spPr>
        <p:txBody>
          <a:bodyPr wrap="none">
            <a:spAutoFit/>
          </a:bodyPr>
          <a:lstStyle/>
          <a:p>
            <a:r>
              <a:rPr lang="zh-CN" altLang="en-US" sz="2800" b="1" dirty="0">
                <a:solidFill>
                  <a:srgbClr val="FF0000"/>
                </a:solidFill>
                <a:latin typeface="微软雅黑" pitchFamily="34" charset="-122"/>
                <a:ea typeface="微软雅黑" pitchFamily="34" charset="-122"/>
              </a:rPr>
              <a:t>（五）</a:t>
            </a:r>
            <a:r>
              <a:rPr lang="zh-CN" altLang="zh-CN" sz="2800" b="1" dirty="0">
                <a:solidFill>
                  <a:srgbClr val="FF0000"/>
                </a:solidFill>
                <a:latin typeface="微软雅黑" pitchFamily="34" charset="-122"/>
                <a:ea typeface="微软雅黑" pitchFamily="34" charset="-122"/>
              </a:rPr>
              <a:t>网络销售药品</a:t>
            </a:r>
            <a:r>
              <a:rPr lang="zh-CN" altLang="en-US" sz="2800" b="1" dirty="0">
                <a:solidFill>
                  <a:srgbClr val="FF0000"/>
                </a:solidFill>
                <a:latin typeface="微软雅黑" pitchFamily="34" charset="-122"/>
                <a:ea typeface="微软雅黑" pitchFamily="34" charset="-122"/>
              </a:rPr>
              <a:t>的规定</a:t>
            </a:r>
            <a:endParaRPr lang="zh-CN" altLang="en-US" sz="2800" dirty="0"/>
          </a:p>
        </p:txBody>
      </p:sp>
      <p:sp>
        <p:nvSpPr>
          <p:cNvPr id="12" name="内容占位符 2"/>
          <p:cNvSpPr>
            <a:spLocks noGrp="1"/>
          </p:cNvSpPr>
          <p:nvPr>
            <p:ph idx="1"/>
          </p:nvPr>
        </p:nvSpPr>
        <p:spPr>
          <a:xfrm>
            <a:off x="1488406" y="1509880"/>
            <a:ext cx="8758028" cy="5616624"/>
          </a:xfrm>
        </p:spPr>
        <p:txBody>
          <a:bodyPr>
            <a:normAutofit fontScale="70000" lnSpcReduction="20000"/>
          </a:bodyPr>
          <a:lstStyle/>
          <a:p>
            <a:pPr>
              <a:buNone/>
            </a:pPr>
            <a:r>
              <a:rPr lang="zh-CN" altLang="en-US" b="1" dirty="0" smtClean="0">
                <a:solidFill>
                  <a:srgbClr val="FF0000"/>
                </a:solidFill>
                <a:latin typeface="微软雅黑" pitchFamily="34" charset="-122"/>
                <a:ea typeface="微软雅黑" pitchFamily="34" charset="-122"/>
              </a:rPr>
              <a:t>  </a:t>
            </a:r>
            <a:endParaRPr lang="en-US" altLang="zh-CN" b="1" dirty="0" smtClean="0">
              <a:solidFill>
                <a:srgbClr val="FF0000"/>
              </a:solidFill>
              <a:latin typeface="微软雅黑" pitchFamily="34" charset="-122"/>
              <a:ea typeface="微软雅黑" pitchFamily="34" charset="-122"/>
            </a:endParaRPr>
          </a:p>
          <a:p>
            <a:pPr>
              <a:lnSpc>
                <a:spcPct val="170000"/>
              </a:lnSpc>
              <a:spcBef>
                <a:spcPts val="0"/>
              </a:spcBef>
              <a:buNone/>
            </a:pPr>
            <a:r>
              <a:rPr lang="en-US" altLang="zh-CN" b="1" dirty="0" smtClean="0">
                <a:solidFill>
                  <a:srgbClr val="FF0000"/>
                </a:solidFill>
                <a:latin typeface="微软雅黑" pitchFamily="34" charset="-122"/>
                <a:ea typeface="微软雅黑" pitchFamily="34" charset="-122"/>
              </a:rPr>
              <a:t>         1.</a:t>
            </a:r>
            <a:r>
              <a:rPr lang="zh-CN" altLang="en-US" b="1" dirty="0" smtClean="0">
                <a:solidFill>
                  <a:srgbClr val="FF0000"/>
                </a:solidFill>
                <a:latin typeface="微软雅黑" pitchFamily="34" charset="-122"/>
                <a:ea typeface="微软雅黑" pitchFamily="34" charset="-122"/>
              </a:rPr>
              <a:t>遵守</a:t>
            </a:r>
            <a:r>
              <a:rPr lang="en-US" altLang="zh-CN" b="1" dirty="0" smtClean="0">
                <a:solidFill>
                  <a:srgbClr val="FF0000"/>
                </a:solidFill>
                <a:latin typeface="微软雅黑" pitchFamily="34" charset="-122"/>
                <a:ea typeface="微软雅黑" pitchFamily="34" charset="-122"/>
              </a:rPr>
              <a:t>GSP</a:t>
            </a:r>
            <a:r>
              <a:rPr lang="zh-CN" altLang="en-US" b="1" dirty="0" smtClean="0">
                <a:solidFill>
                  <a:srgbClr val="FF0000"/>
                </a:solidFill>
                <a:latin typeface="微软雅黑" pitchFamily="34" charset="-122"/>
                <a:ea typeface="微软雅黑" pitchFamily="34" charset="-122"/>
              </a:rPr>
              <a:t>的规定</a:t>
            </a:r>
            <a:endParaRPr lang="en-US" altLang="zh-CN" b="1" dirty="0" smtClean="0">
              <a:solidFill>
                <a:srgbClr val="FF0000"/>
              </a:solidFill>
              <a:latin typeface="微软雅黑" pitchFamily="34" charset="-122"/>
              <a:ea typeface="微软雅黑" pitchFamily="34" charset="-122"/>
            </a:endParaRPr>
          </a:p>
          <a:p>
            <a:pPr>
              <a:lnSpc>
                <a:spcPct val="170000"/>
              </a:lnSpc>
              <a:spcBef>
                <a:spcPts val="0"/>
              </a:spcBef>
              <a:buNone/>
            </a:pPr>
            <a:r>
              <a:rPr lang="en-US" altLang="zh-CN" b="1" dirty="0" smtClean="0">
                <a:solidFill>
                  <a:srgbClr val="0070C0"/>
                </a:solidFill>
                <a:latin typeface="微软雅黑" pitchFamily="34" charset="-122"/>
                <a:ea typeface="微软雅黑" pitchFamily="34" charset="-122"/>
              </a:rPr>
              <a:t>         </a:t>
            </a:r>
            <a:r>
              <a:rPr lang="zh-CN" altLang="zh-CN" b="1" dirty="0" smtClean="0">
                <a:solidFill>
                  <a:srgbClr val="0070C0"/>
                </a:solidFill>
                <a:latin typeface="微软雅黑" pitchFamily="34" charset="-122"/>
                <a:ea typeface="微软雅黑" pitchFamily="34" charset="-122"/>
              </a:rPr>
              <a:t>药品上市许可持有人、药品经营企业</a:t>
            </a:r>
            <a:r>
              <a:rPr lang="zh-CN" altLang="zh-CN" b="1" dirty="0" smtClean="0">
                <a:latin typeface="微软雅黑" pitchFamily="34" charset="-122"/>
                <a:ea typeface="微软雅黑" pitchFamily="34" charset="-122"/>
              </a:rPr>
              <a:t>通过网络销售药品，应当遵守</a:t>
            </a:r>
            <a:r>
              <a:rPr lang="zh-CN" altLang="zh-CN" b="1" dirty="0" smtClean="0">
                <a:solidFill>
                  <a:srgbClr val="FF0000"/>
                </a:solidFill>
                <a:latin typeface="微软雅黑" pitchFamily="34" charset="-122"/>
                <a:ea typeface="微软雅黑" pitchFamily="34" charset="-122"/>
              </a:rPr>
              <a:t>本法药品经营的有关规定</a:t>
            </a:r>
            <a:r>
              <a:rPr lang="zh-CN" altLang="zh-CN" b="1" dirty="0" smtClean="0">
                <a:latin typeface="微软雅黑" pitchFamily="34" charset="-122"/>
                <a:ea typeface="微软雅黑" pitchFamily="34" charset="-122"/>
              </a:rPr>
              <a:t>。具体管理办法由国务院药品监督管理部门会同国务院卫生健康主管部门等部门制定。</a:t>
            </a:r>
            <a:r>
              <a:rPr lang="en-US" altLang="zh-CN" b="1" dirty="0" smtClean="0">
                <a:latin typeface="微软雅黑" pitchFamily="34" charset="-122"/>
                <a:ea typeface="微软雅黑" pitchFamily="34" charset="-122"/>
              </a:rPr>
              <a:t/>
            </a:r>
            <a:br>
              <a:rPr lang="en-US" altLang="zh-CN" b="1" dirty="0" smtClean="0">
                <a:latin typeface="微软雅黑" pitchFamily="34" charset="-122"/>
                <a:ea typeface="微软雅黑" pitchFamily="34" charset="-122"/>
              </a:rPr>
            </a:br>
            <a:r>
              <a:rPr lang="zh-CN" altLang="zh-CN" b="1" dirty="0" smtClean="0">
                <a:latin typeface="微软雅黑" pitchFamily="34" charset="-122"/>
                <a:ea typeface="微软雅黑" pitchFamily="34" charset="-122"/>
              </a:rPr>
              <a:t>　　</a:t>
            </a:r>
            <a:endParaRPr lang="en-US" altLang="zh-CN" b="1" dirty="0" smtClean="0">
              <a:latin typeface="微软雅黑" pitchFamily="34" charset="-122"/>
              <a:ea typeface="微软雅黑" pitchFamily="34" charset="-122"/>
            </a:endParaRPr>
          </a:p>
          <a:p>
            <a:pPr>
              <a:lnSpc>
                <a:spcPct val="170000"/>
              </a:lnSpc>
              <a:spcBef>
                <a:spcPts val="0"/>
              </a:spcBef>
              <a:buNone/>
            </a:pPr>
            <a:r>
              <a:rPr lang="en-US" altLang="zh-CN" b="1" dirty="0" smtClean="0">
                <a:solidFill>
                  <a:srgbClr val="FF0000"/>
                </a:solidFill>
                <a:latin typeface="微软雅黑" pitchFamily="34" charset="-122"/>
                <a:ea typeface="微软雅黑" pitchFamily="34" charset="-122"/>
              </a:rPr>
              <a:t>         2.</a:t>
            </a:r>
            <a:r>
              <a:rPr lang="zh-CN" altLang="zh-CN" b="1" dirty="0" smtClean="0">
                <a:solidFill>
                  <a:srgbClr val="FF0000"/>
                </a:solidFill>
                <a:latin typeface="微软雅黑" pitchFamily="34" charset="-122"/>
                <a:ea typeface="微软雅黑" pitchFamily="34" charset="-122"/>
              </a:rPr>
              <a:t>不得在网络上销售</a:t>
            </a:r>
            <a:r>
              <a:rPr lang="zh-CN" altLang="en-US" b="1" dirty="0" smtClean="0">
                <a:solidFill>
                  <a:srgbClr val="FF0000"/>
                </a:solidFill>
                <a:latin typeface="微软雅黑" pitchFamily="34" charset="-122"/>
                <a:ea typeface="微软雅黑" pitchFamily="34" charset="-122"/>
              </a:rPr>
              <a:t>的药品</a:t>
            </a:r>
            <a:endParaRPr lang="zh-CN" altLang="en-US" b="1" dirty="0" smtClean="0">
              <a:latin typeface="微软雅黑" pitchFamily="34" charset="-122"/>
              <a:ea typeface="微软雅黑" pitchFamily="34" charset="-122"/>
            </a:endParaRPr>
          </a:p>
          <a:p>
            <a:pPr>
              <a:lnSpc>
                <a:spcPct val="170000"/>
              </a:lnSpc>
              <a:spcBef>
                <a:spcPts val="0"/>
              </a:spcBef>
              <a:buNone/>
            </a:pPr>
            <a:r>
              <a:rPr lang="en-US" altLang="zh-CN" b="1" dirty="0" smtClean="0">
                <a:latin typeface="微软雅黑" pitchFamily="34" charset="-122"/>
                <a:ea typeface="微软雅黑" pitchFamily="34" charset="-122"/>
              </a:rPr>
              <a:t>         </a:t>
            </a:r>
            <a:r>
              <a:rPr lang="zh-CN" altLang="zh-CN" b="1" dirty="0" smtClean="0">
                <a:solidFill>
                  <a:srgbClr val="0070C0"/>
                </a:solidFill>
                <a:latin typeface="微软雅黑" pitchFamily="34" charset="-122"/>
                <a:ea typeface="微软雅黑" pitchFamily="34" charset="-122"/>
              </a:rPr>
              <a:t>疫苗、血液制品、麻醉药品、精神药品、医疗用毒性药品、放射性药品、药品类易制毒化学品</a:t>
            </a:r>
            <a:r>
              <a:rPr lang="zh-CN" altLang="zh-CN" b="1" dirty="0" smtClean="0">
                <a:latin typeface="微软雅黑" pitchFamily="34" charset="-122"/>
                <a:ea typeface="微软雅黑" pitchFamily="34" charset="-122"/>
              </a:rPr>
              <a:t>等国家实行特殊管理的药品不得在网络上销售。</a:t>
            </a:r>
            <a:r>
              <a:rPr lang="en-US" altLang="zh-CN" b="1" dirty="0" smtClean="0">
                <a:latin typeface="微软雅黑" pitchFamily="34" charset="-122"/>
                <a:ea typeface="微软雅黑" pitchFamily="34" charset="-122"/>
              </a:rPr>
              <a:t/>
            </a:r>
            <a:br>
              <a:rPr lang="en-US" altLang="zh-CN" b="1" dirty="0" smtClean="0">
                <a:latin typeface="微软雅黑" pitchFamily="34" charset="-122"/>
                <a:ea typeface="微软雅黑" pitchFamily="34" charset="-122"/>
              </a:rPr>
            </a:br>
            <a:endParaRPr lang="zh-CN" altLang="en-US" b="1" dirty="0">
              <a:latin typeface="微软雅黑" pitchFamily="34" charset="-122"/>
              <a:ea typeface="微软雅黑" pitchFamily="34" charset="-122"/>
            </a:endParaRPr>
          </a:p>
        </p:txBody>
      </p:sp>
    </p:spTree>
    <p:extLst>
      <p:ext uri="{BB962C8B-B14F-4D97-AF65-F5344CB8AC3E}">
        <p14:creationId xmlns:p14="http://schemas.microsoft.com/office/powerpoint/2010/main" xmlns="" val="226306524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79501" y="260648"/>
            <a:ext cx="6770515" cy="475252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 name="矩形 6"/>
          <p:cNvSpPr/>
          <p:nvPr/>
        </p:nvSpPr>
        <p:spPr>
          <a:xfrm>
            <a:off x="4512999" y="1988840"/>
            <a:ext cx="7202675" cy="465313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内容占位符 2"/>
          <p:cNvSpPr>
            <a:spLocks noGrp="1"/>
          </p:cNvSpPr>
          <p:nvPr>
            <p:ph idx="1"/>
          </p:nvPr>
        </p:nvSpPr>
        <p:spPr>
          <a:xfrm>
            <a:off x="1127741" y="620689"/>
            <a:ext cx="10373069" cy="5772299"/>
          </a:xfrm>
        </p:spPr>
        <p:txBody>
          <a:bodyPr>
            <a:noAutofit/>
          </a:bodyPr>
          <a:lstStyle/>
          <a:p>
            <a:pPr>
              <a:lnSpc>
                <a:spcPct val="170000"/>
              </a:lnSpc>
              <a:spcBef>
                <a:spcPts val="0"/>
              </a:spcBef>
              <a:buFont typeface="Wingdings" panose="05000000000000000000" pitchFamily="2" charset="2"/>
              <a:buChar char="Ø"/>
            </a:pPr>
            <a:r>
              <a:rPr lang="en-US" altLang="zh-CN" sz="2400" b="1" dirty="0" smtClean="0">
                <a:solidFill>
                  <a:srgbClr val="0070C0"/>
                </a:solidFill>
                <a:latin typeface="微软雅黑" pitchFamily="34" charset="-122"/>
                <a:ea typeface="微软雅黑" pitchFamily="34" charset="-122"/>
              </a:rPr>
              <a:t>3.  </a:t>
            </a:r>
            <a:r>
              <a:rPr lang="zh-CN" altLang="zh-CN" sz="2400" b="1" dirty="0" smtClean="0">
                <a:solidFill>
                  <a:srgbClr val="0070C0"/>
                </a:solidFill>
                <a:latin typeface="微软雅黑" pitchFamily="34" charset="-122"/>
                <a:ea typeface="微软雅黑" pitchFamily="34" charset="-122"/>
              </a:rPr>
              <a:t>备案</a:t>
            </a:r>
            <a:r>
              <a:rPr lang="zh-CN" altLang="en-US" sz="2400" b="1" dirty="0" smtClean="0">
                <a:solidFill>
                  <a:srgbClr val="0070C0"/>
                </a:solidFill>
                <a:latin typeface="微软雅黑" pitchFamily="34" charset="-122"/>
                <a:ea typeface="微软雅黑" pitchFamily="34" charset="-122"/>
              </a:rPr>
              <a:t>规定    </a:t>
            </a:r>
            <a:r>
              <a:rPr lang="zh-CN" altLang="zh-CN" sz="2400" b="1" dirty="0" smtClean="0">
                <a:solidFill>
                  <a:srgbClr val="FF0000"/>
                </a:solidFill>
                <a:latin typeface="微软雅黑" pitchFamily="34" charset="-122"/>
                <a:ea typeface="微软雅黑" pitchFamily="34" charset="-122"/>
              </a:rPr>
              <a:t>药品网络交易第三方平台提供者</a:t>
            </a:r>
            <a:r>
              <a:rPr lang="zh-CN" altLang="zh-CN" sz="2400" b="1" dirty="0" smtClean="0">
                <a:latin typeface="微软雅黑" pitchFamily="34" charset="-122"/>
                <a:ea typeface="微软雅黑" pitchFamily="34" charset="-122"/>
              </a:rPr>
              <a:t>应当按照国务院药品监督管理部门的规定，向所在地</a:t>
            </a:r>
            <a:r>
              <a:rPr lang="zh-CN" altLang="en-US" sz="2400" b="1" dirty="0" smtClean="0">
                <a:solidFill>
                  <a:srgbClr val="0070C0"/>
                </a:solidFill>
                <a:latin typeface="微软雅黑" pitchFamily="34" charset="-122"/>
                <a:ea typeface="微软雅黑" pitchFamily="34" charset="-122"/>
              </a:rPr>
              <a:t>省级</a:t>
            </a:r>
            <a:r>
              <a:rPr lang="zh-CN" altLang="zh-CN" sz="2400" b="1" dirty="0" smtClean="0">
                <a:solidFill>
                  <a:srgbClr val="0070C0"/>
                </a:solidFill>
                <a:latin typeface="微软雅黑" pitchFamily="34" charset="-122"/>
                <a:ea typeface="微软雅黑" pitchFamily="34" charset="-122"/>
              </a:rPr>
              <a:t>药品监督管理部门备案</a:t>
            </a:r>
            <a:r>
              <a:rPr lang="zh-CN" altLang="en-US" sz="2400" b="1" dirty="0" smtClean="0">
                <a:solidFill>
                  <a:srgbClr val="0070C0"/>
                </a:solidFill>
                <a:latin typeface="微软雅黑" pitchFamily="34" charset="-122"/>
                <a:ea typeface="微软雅黑" pitchFamily="34" charset="-122"/>
              </a:rPr>
              <a:t>。</a:t>
            </a:r>
            <a:endParaRPr lang="en-US" altLang="zh-CN" sz="2400" b="1" dirty="0" smtClean="0">
              <a:solidFill>
                <a:srgbClr val="0070C0"/>
              </a:solidFill>
              <a:latin typeface="微软雅黑" pitchFamily="34" charset="-122"/>
              <a:ea typeface="微软雅黑" pitchFamily="34" charset="-122"/>
            </a:endParaRPr>
          </a:p>
          <a:p>
            <a:pPr>
              <a:lnSpc>
                <a:spcPct val="170000"/>
              </a:lnSpc>
              <a:spcBef>
                <a:spcPts val="0"/>
              </a:spcBef>
              <a:buFont typeface="Wingdings" panose="05000000000000000000" pitchFamily="2" charset="2"/>
              <a:buChar char="Ø"/>
            </a:pPr>
            <a:r>
              <a:rPr lang="en-US" altLang="zh-CN" sz="2400" b="1" dirty="0" smtClean="0">
                <a:solidFill>
                  <a:srgbClr val="0070C0"/>
                </a:solidFill>
                <a:latin typeface="微软雅黑" pitchFamily="34" charset="-122"/>
                <a:ea typeface="微软雅黑" pitchFamily="34" charset="-122"/>
              </a:rPr>
              <a:t> 4.  </a:t>
            </a:r>
            <a:r>
              <a:rPr lang="zh-CN" altLang="en-US" sz="2400" b="1" dirty="0" smtClean="0">
                <a:solidFill>
                  <a:srgbClr val="0070C0"/>
                </a:solidFill>
                <a:latin typeface="微软雅黑" pitchFamily="34" charset="-122"/>
                <a:ea typeface="微软雅黑" pitchFamily="34" charset="-122"/>
              </a:rPr>
              <a:t>对进入平台资质的审核规定    </a:t>
            </a:r>
            <a:r>
              <a:rPr lang="zh-CN" altLang="zh-CN" sz="2400" b="1" dirty="0" smtClean="0">
                <a:solidFill>
                  <a:srgbClr val="FF0000"/>
                </a:solidFill>
                <a:latin typeface="微软雅黑" pitchFamily="34" charset="-122"/>
                <a:ea typeface="微软雅黑" pitchFamily="34" charset="-122"/>
              </a:rPr>
              <a:t>第三方平台提供者</a:t>
            </a:r>
            <a:r>
              <a:rPr lang="zh-CN" altLang="zh-CN" sz="2400" b="1" dirty="0" smtClean="0">
                <a:latin typeface="微软雅黑" pitchFamily="34" charset="-122"/>
                <a:ea typeface="微软雅黑" pitchFamily="34" charset="-122"/>
              </a:rPr>
              <a:t>应当依法对申请</a:t>
            </a:r>
            <a:r>
              <a:rPr lang="zh-CN" altLang="zh-CN" sz="2400" b="1" dirty="0" smtClean="0">
                <a:solidFill>
                  <a:srgbClr val="FF0000"/>
                </a:solidFill>
                <a:latin typeface="微软雅黑" pitchFamily="34" charset="-122"/>
                <a:ea typeface="微软雅黑" pitchFamily="34" charset="-122"/>
              </a:rPr>
              <a:t>进入平台经营的</a:t>
            </a:r>
            <a:r>
              <a:rPr lang="zh-CN" altLang="zh-CN" sz="2400" b="1" dirty="0" smtClean="0">
                <a:latin typeface="微软雅黑" pitchFamily="34" charset="-122"/>
                <a:ea typeface="微软雅黑" pitchFamily="34" charset="-122"/>
              </a:rPr>
              <a:t>药品上市许可持有人、药品经营企业的资质等进行</a:t>
            </a:r>
            <a:r>
              <a:rPr lang="zh-CN" altLang="zh-CN" sz="2400" b="1" dirty="0" smtClean="0">
                <a:solidFill>
                  <a:srgbClr val="0070C0"/>
                </a:solidFill>
                <a:latin typeface="微软雅黑" pitchFamily="34" charset="-122"/>
                <a:ea typeface="微软雅黑" pitchFamily="34" charset="-122"/>
              </a:rPr>
              <a:t>审核</a:t>
            </a:r>
            <a:r>
              <a:rPr lang="zh-CN" altLang="zh-CN" sz="2400" b="1" dirty="0" smtClean="0">
                <a:latin typeface="微软雅黑" pitchFamily="34" charset="-122"/>
                <a:ea typeface="微软雅黑" pitchFamily="34" charset="-122"/>
              </a:rPr>
              <a:t>，保证其符合法定要求，并对发生在平台的药品经营行为进行管理。</a:t>
            </a:r>
            <a:endParaRPr lang="en-US" altLang="zh-CN" sz="2400" b="1" dirty="0">
              <a:latin typeface="微软雅黑" pitchFamily="34" charset="-122"/>
              <a:ea typeface="微软雅黑" pitchFamily="34" charset="-122"/>
            </a:endParaRPr>
          </a:p>
          <a:p>
            <a:pPr>
              <a:lnSpc>
                <a:spcPct val="170000"/>
              </a:lnSpc>
              <a:spcBef>
                <a:spcPts val="0"/>
              </a:spcBef>
              <a:buFont typeface="Wingdings" panose="05000000000000000000" pitchFamily="2" charset="2"/>
              <a:buChar char="Ø"/>
            </a:pPr>
            <a:r>
              <a:rPr lang="en-US" altLang="zh-CN" sz="2400" b="1" dirty="0" smtClean="0">
                <a:solidFill>
                  <a:srgbClr val="0070C0"/>
                </a:solidFill>
                <a:latin typeface="微软雅黑" pitchFamily="34" charset="-122"/>
                <a:ea typeface="微软雅黑" pitchFamily="34" charset="-122"/>
              </a:rPr>
              <a:t>5.  </a:t>
            </a:r>
            <a:r>
              <a:rPr lang="zh-CN" altLang="en-US" sz="2400" b="1" dirty="0" smtClean="0">
                <a:solidFill>
                  <a:srgbClr val="0070C0"/>
                </a:solidFill>
                <a:latin typeface="微软雅黑" pitchFamily="34" charset="-122"/>
                <a:ea typeface="微软雅黑" pitchFamily="34" charset="-122"/>
              </a:rPr>
              <a:t>对</a:t>
            </a:r>
            <a:r>
              <a:rPr lang="zh-CN" altLang="zh-CN" sz="2400" b="1" dirty="0" smtClean="0">
                <a:solidFill>
                  <a:srgbClr val="0070C0"/>
                </a:solidFill>
                <a:latin typeface="微软雅黑" pitchFamily="34" charset="-122"/>
                <a:ea typeface="微软雅黑" pitchFamily="34" charset="-122"/>
              </a:rPr>
              <a:t>违反本法规定</a:t>
            </a:r>
            <a:r>
              <a:rPr lang="zh-CN" altLang="en-US" sz="2400" b="1" dirty="0" smtClean="0">
                <a:solidFill>
                  <a:srgbClr val="0070C0"/>
                </a:solidFill>
                <a:latin typeface="微软雅黑" pitchFamily="34" charset="-122"/>
                <a:ea typeface="微软雅黑" pitchFamily="34" charset="-122"/>
              </a:rPr>
              <a:t>处理措施</a:t>
            </a:r>
            <a:r>
              <a:rPr lang="en-US" altLang="zh-CN" sz="2400" b="1" dirty="0" smtClean="0">
                <a:solidFill>
                  <a:srgbClr val="0070C0"/>
                </a:solidFill>
                <a:latin typeface="微软雅黑" pitchFamily="34" charset="-122"/>
                <a:ea typeface="微软雅黑" pitchFamily="34" charset="-122"/>
              </a:rPr>
              <a:t>    </a:t>
            </a:r>
            <a:r>
              <a:rPr lang="zh-CN" altLang="zh-CN" sz="2400" b="1" dirty="0" smtClean="0">
                <a:solidFill>
                  <a:srgbClr val="FF0000"/>
                </a:solidFill>
                <a:latin typeface="微软雅黑" pitchFamily="34" charset="-122"/>
                <a:ea typeface="微软雅黑" pitchFamily="34" charset="-122"/>
              </a:rPr>
              <a:t>第三方平台提供者</a:t>
            </a:r>
            <a:r>
              <a:rPr lang="zh-CN" altLang="zh-CN" sz="2400" b="1" dirty="0" smtClean="0">
                <a:latin typeface="微软雅黑" pitchFamily="34" charset="-122"/>
                <a:ea typeface="微软雅黑" pitchFamily="34" charset="-122"/>
              </a:rPr>
              <a:t>发现进入平台经营的药品上市许可持有人、药品经营企业有违反本法规定行为的，应当</a:t>
            </a:r>
            <a:r>
              <a:rPr lang="zh-CN" altLang="zh-CN" sz="2400" b="1" dirty="0" smtClean="0">
                <a:solidFill>
                  <a:srgbClr val="FF0000"/>
                </a:solidFill>
                <a:latin typeface="微软雅黑" pitchFamily="34" charset="-122"/>
                <a:ea typeface="微软雅黑" pitchFamily="34" charset="-122"/>
              </a:rPr>
              <a:t>及时制止</a:t>
            </a:r>
            <a:r>
              <a:rPr lang="zh-CN" altLang="zh-CN" sz="2400" b="1" dirty="0" smtClean="0">
                <a:latin typeface="微软雅黑" pitchFamily="34" charset="-122"/>
                <a:ea typeface="微软雅黑" pitchFamily="34" charset="-122"/>
              </a:rPr>
              <a:t>并立即报告所在地县级人民政府药品监督管理部门；</a:t>
            </a:r>
            <a:r>
              <a:rPr lang="zh-CN" altLang="zh-CN" sz="2400" b="1" dirty="0" smtClean="0">
                <a:solidFill>
                  <a:srgbClr val="FF0000"/>
                </a:solidFill>
                <a:latin typeface="微软雅黑" pitchFamily="34" charset="-122"/>
                <a:ea typeface="微软雅黑" pitchFamily="34" charset="-122"/>
              </a:rPr>
              <a:t>发现严重违法行为的，应当立即停止提供网络交易平台服务。</a:t>
            </a: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r>
              <a:rPr lang="en-US" altLang="zh-CN" sz="2400" b="1" dirty="0" smtClean="0">
                <a:latin typeface="微软雅黑" pitchFamily="34" charset="-122"/>
                <a:ea typeface="微软雅黑" pitchFamily="34" charset="-122"/>
              </a:rPr>
              <a:t/>
            </a:r>
            <a:br>
              <a:rPr lang="en-US" altLang="zh-CN" sz="2400" b="1" dirty="0" smtClean="0">
                <a:latin typeface="微软雅黑" pitchFamily="34" charset="-122"/>
                <a:ea typeface="微软雅黑" pitchFamily="34" charset="-122"/>
              </a:rPr>
            </a:br>
            <a:endParaRPr lang="zh-CN" altLang="en-US" sz="2400" b="1" dirty="0">
              <a:latin typeface="微软雅黑" pitchFamily="34" charset="-122"/>
              <a:ea typeface="微软雅黑" pitchFamily="34" charset="-122"/>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AutoShape 51"/>
          <p:cNvSpPr>
            <a:spLocks noChangeArrowheads="1"/>
          </p:cNvSpPr>
          <p:nvPr/>
        </p:nvSpPr>
        <p:spPr bwMode="gray">
          <a:xfrm>
            <a:off x="1488406" y="5516563"/>
            <a:ext cx="8869025" cy="512762"/>
          </a:xfrm>
          <a:prstGeom prst="roundRect">
            <a:avLst>
              <a:gd name="adj" fmla="val 16667"/>
            </a:avLst>
          </a:prstGeom>
          <a:solidFill>
            <a:srgbClr val="FFFFFF">
              <a:alpha val="30196"/>
            </a:srgbClr>
          </a:solidFill>
          <a:ln w="9525">
            <a:noFill/>
            <a:round/>
            <a:headEnd/>
            <a:tailEnd/>
          </a:ln>
        </p:spPr>
        <p:txBody>
          <a:bodyPr wrap="none" anchor="ctr"/>
          <a:lstStyle/>
          <a:p>
            <a:endParaRPr lang="zh-CN" altLang="en-US"/>
          </a:p>
        </p:txBody>
      </p:sp>
      <p:sp>
        <p:nvSpPr>
          <p:cNvPr id="75781" name="Rectangle 90"/>
          <p:cNvSpPr>
            <a:spLocks noChangeArrowheads="1"/>
          </p:cNvSpPr>
          <p:nvPr/>
        </p:nvSpPr>
        <p:spPr bwMode="gray">
          <a:xfrm>
            <a:off x="1871621" y="5229227"/>
            <a:ext cx="4062942" cy="396875"/>
          </a:xfrm>
          <a:prstGeom prst="rect">
            <a:avLst/>
          </a:prstGeom>
          <a:noFill/>
          <a:ln w="9525">
            <a:noFill/>
            <a:miter lim="800000"/>
            <a:headEnd/>
            <a:tailEnd/>
          </a:ln>
        </p:spPr>
        <p:txBody>
          <a:bodyPr>
            <a:spAutoFit/>
          </a:bodyPr>
          <a:lstStyle/>
          <a:p>
            <a:pPr algn="ctr">
              <a:spcBef>
                <a:spcPct val="50000"/>
              </a:spcBef>
              <a:buClr>
                <a:srgbClr val="1F3F5F"/>
              </a:buClr>
            </a:pPr>
            <a:r>
              <a:rPr lang="en-US" altLang="zh-CN" sz="2000" b="1">
                <a:solidFill>
                  <a:schemeClr val="bg1"/>
                </a:solidFill>
                <a:latin typeface="黑体" pitchFamily="49" charset="-122"/>
                <a:ea typeface="黑体" pitchFamily="49" charset="-122"/>
              </a:rPr>
              <a:t>4</a:t>
            </a:r>
          </a:p>
        </p:txBody>
      </p:sp>
      <p:sp>
        <p:nvSpPr>
          <p:cNvPr id="7" name="矩形 6"/>
          <p:cNvSpPr/>
          <p:nvPr/>
        </p:nvSpPr>
        <p:spPr>
          <a:xfrm>
            <a:off x="1992063" y="188640"/>
            <a:ext cx="8355103" cy="980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defRPr/>
            </a:pP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9" name="矩形 8"/>
          <p:cNvSpPr/>
          <p:nvPr/>
        </p:nvSpPr>
        <p:spPr>
          <a:xfrm>
            <a:off x="911661" y="1462762"/>
            <a:ext cx="10155772" cy="5173378"/>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矩形 7"/>
          <p:cNvSpPr/>
          <p:nvPr/>
        </p:nvSpPr>
        <p:spPr>
          <a:xfrm>
            <a:off x="3877493" y="367992"/>
            <a:ext cx="3776376" cy="738664"/>
          </a:xfrm>
          <a:prstGeom prst="rect">
            <a:avLst/>
          </a:prstGeom>
        </p:spPr>
        <p:txBody>
          <a:bodyPr wrap="none">
            <a:spAutoFit/>
          </a:bodyPr>
          <a:lstStyle/>
          <a:p>
            <a:pPr>
              <a:lnSpc>
                <a:spcPct val="150000"/>
              </a:lnSpc>
              <a:spcBef>
                <a:spcPts val="0"/>
              </a:spcBef>
              <a:buNone/>
            </a:pPr>
            <a:r>
              <a:rPr lang="zh-CN" altLang="en-US" sz="2800" b="1" dirty="0">
                <a:solidFill>
                  <a:srgbClr val="FF0000"/>
                </a:solidFill>
                <a:latin typeface="微软雅黑" pitchFamily="34" charset="-122"/>
                <a:ea typeface="微软雅黑" pitchFamily="34" charset="-122"/>
              </a:rPr>
              <a:t>（六）</a:t>
            </a:r>
            <a:r>
              <a:rPr lang="zh-CN" altLang="zh-CN" sz="2800" b="1" dirty="0">
                <a:solidFill>
                  <a:srgbClr val="FF0000"/>
                </a:solidFill>
                <a:latin typeface="微软雅黑" pitchFamily="34" charset="-122"/>
                <a:ea typeface="微软雅黑" pitchFamily="34" charset="-122"/>
              </a:rPr>
              <a:t>药品进口的</a:t>
            </a:r>
            <a:r>
              <a:rPr lang="zh-CN" altLang="en-US" sz="2800" b="1" dirty="0">
                <a:solidFill>
                  <a:srgbClr val="FF0000"/>
                </a:solidFill>
                <a:latin typeface="微软雅黑" pitchFamily="34" charset="-122"/>
                <a:ea typeface="微软雅黑" pitchFamily="34" charset="-122"/>
              </a:rPr>
              <a:t>规定</a:t>
            </a:r>
            <a:endParaRPr lang="en-US" altLang="zh-CN" sz="2800" b="1" dirty="0">
              <a:solidFill>
                <a:srgbClr val="FF0000"/>
              </a:solidFill>
              <a:latin typeface="微软雅黑" pitchFamily="34" charset="-122"/>
              <a:ea typeface="微软雅黑" pitchFamily="34" charset="-122"/>
            </a:endParaRPr>
          </a:p>
        </p:txBody>
      </p:sp>
      <p:sp>
        <p:nvSpPr>
          <p:cNvPr id="10" name="内容占位符 2"/>
          <p:cNvSpPr>
            <a:spLocks noGrp="1"/>
          </p:cNvSpPr>
          <p:nvPr>
            <p:ph idx="1"/>
          </p:nvPr>
        </p:nvSpPr>
        <p:spPr>
          <a:xfrm>
            <a:off x="1631929" y="1700808"/>
            <a:ext cx="8571183" cy="1512590"/>
          </a:xfrm>
        </p:spPr>
        <p:txBody>
          <a:bodyPr>
            <a:normAutofit fontScale="85000" lnSpcReduction="10000"/>
          </a:bodyPr>
          <a:lstStyle/>
          <a:p>
            <a:pPr>
              <a:lnSpc>
                <a:spcPct val="150000"/>
              </a:lnSpc>
              <a:spcBef>
                <a:spcPts val="0"/>
              </a:spcBef>
              <a:buNone/>
            </a:pPr>
            <a:r>
              <a:rPr lang="en-US" altLang="zh-CN" b="1" dirty="0" smtClean="0">
                <a:latin typeface="微软雅黑" pitchFamily="34" charset="-122"/>
                <a:ea typeface="微软雅黑" pitchFamily="34" charset="-122"/>
              </a:rPr>
              <a:t>1.    </a:t>
            </a:r>
            <a:r>
              <a:rPr lang="zh-CN" altLang="zh-CN" b="1" dirty="0" smtClean="0">
                <a:latin typeface="微软雅黑" pitchFamily="34" charset="-122"/>
                <a:ea typeface="微软雅黑" pitchFamily="34" charset="-122"/>
              </a:rPr>
              <a:t>药品应当从</a:t>
            </a:r>
            <a:r>
              <a:rPr lang="zh-CN" altLang="zh-CN" b="1" dirty="0" smtClean="0">
                <a:solidFill>
                  <a:srgbClr val="0070C0"/>
                </a:solidFill>
                <a:latin typeface="微软雅黑" pitchFamily="34" charset="-122"/>
                <a:ea typeface="微软雅黑" pitchFamily="34" charset="-122"/>
              </a:rPr>
              <a:t>允许药品进口的口岸进口</a:t>
            </a:r>
            <a:r>
              <a:rPr lang="zh-CN" altLang="zh-CN" b="1" dirty="0" smtClean="0">
                <a:latin typeface="微软雅黑" pitchFamily="34" charset="-122"/>
                <a:ea typeface="微软雅黑" pitchFamily="34" charset="-122"/>
              </a:rPr>
              <a:t>，并由进口药品的企业向口岸所在地药品监督管理部门备案。</a:t>
            </a:r>
            <a:endParaRPr lang="zh-CN" altLang="en-US" b="1" dirty="0">
              <a:latin typeface="微软雅黑" pitchFamily="34" charset="-122"/>
              <a:ea typeface="微软雅黑" pitchFamily="34" charset="-122"/>
            </a:endParaRPr>
          </a:p>
        </p:txBody>
      </p:sp>
      <p:sp>
        <p:nvSpPr>
          <p:cNvPr id="3" name="矩形 2"/>
          <p:cNvSpPr/>
          <p:nvPr/>
        </p:nvSpPr>
        <p:spPr>
          <a:xfrm>
            <a:off x="1693444" y="3503058"/>
            <a:ext cx="8683617" cy="3010055"/>
          </a:xfrm>
          <a:prstGeom prst="rect">
            <a:avLst/>
          </a:prstGeom>
        </p:spPr>
        <p:txBody>
          <a:bodyPr wrap="square">
            <a:spAutoFit/>
          </a:bodyPr>
          <a:lstStyle/>
          <a:p>
            <a:pPr>
              <a:lnSpc>
                <a:spcPct val="120000"/>
              </a:lnSpc>
            </a:pPr>
            <a:r>
              <a:rPr lang="en-US" altLang="zh-CN" sz="2800" b="1" dirty="0" smtClean="0">
                <a:latin typeface="微软雅黑" pitchFamily="34" charset="-122"/>
                <a:ea typeface="微软雅黑" pitchFamily="34" charset="-122"/>
              </a:rPr>
              <a:t>       </a:t>
            </a:r>
            <a:r>
              <a:rPr lang="zh-CN" altLang="zh-CN" sz="2800" b="1" dirty="0" smtClean="0">
                <a:solidFill>
                  <a:srgbClr val="FF0000"/>
                </a:solidFill>
                <a:latin typeface="微软雅黑" pitchFamily="34" charset="-122"/>
                <a:ea typeface="微软雅黑" pitchFamily="34" charset="-122"/>
              </a:rPr>
              <a:t>海</a:t>
            </a:r>
            <a:r>
              <a:rPr lang="zh-CN" altLang="zh-CN" sz="2800" b="1" dirty="0">
                <a:solidFill>
                  <a:srgbClr val="FF0000"/>
                </a:solidFill>
                <a:latin typeface="微软雅黑" pitchFamily="34" charset="-122"/>
                <a:ea typeface="微软雅黑" pitchFamily="34" charset="-122"/>
              </a:rPr>
              <a:t>关</a:t>
            </a:r>
            <a:r>
              <a:rPr lang="zh-CN" altLang="zh-CN" sz="2800" b="1" dirty="0">
                <a:latin typeface="微软雅黑" pitchFamily="34" charset="-122"/>
                <a:ea typeface="微软雅黑" pitchFamily="34" charset="-122"/>
              </a:rPr>
              <a:t>凭药品监督管理部门出具的</a:t>
            </a:r>
            <a:r>
              <a:rPr lang="zh-CN" altLang="zh-CN" sz="2800" b="1" dirty="0">
                <a:solidFill>
                  <a:srgbClr val="FF0000"/>
                </a:solidFill>
                <a:latin typeface="微软雅黑" pitchFamily="34" charset="-122"/>
                <a:ea typeface="微软雅黑" pitchFamily="34" charset="-122"/>
              </a:rPr>
              <a:t>进口药品通关单</a:t>
            </a:r>
            <a:r>
              <a:rPr lang="zh-CN" altLang="zh-CN" sz="2800" b="1" dirty="0">
                <a:latin typeface="微软雅黑" pitchFamily="34" charset="-122"/>
                <a:ea typeface="微软雅黑" pitchFamily="34" charset="-122"/>
              </a:rPr>
              <a:t>办理通关手续。无进口药品通关单的，海关不得放行</a:t>
            </a:r>
            <a:r>
              <a:rPr lang="zh-CN" altLang="zh-CN" sz="2800" b="1" dirty="0" smtClean="0">
                <a:latin typeface="微软雅黑" pitchFamily="34" charset="-122"/>
                <a:ea typeface="微软雅黑" pitchFamily="34" charset="-122"/>
              </a:rPr>
              <a:t>。</a:t>
            </a:r>
            <a:endParaRPr lang="en-US" altLang="zh-CN" sz="2800" b="1" dirty="0" smtClean="0">
              <a:latin typeface="微软雅黑" pitchFamily="34" charset="-122"/>
              <a:ea typeface="微软雅黑" pitchFamily="34" charset="-122"/>
            </a:endParaRPr>
          </a:p>
          <a:p>
            <a:pPr>
              <a:lnSpc>
                <a:spcPct val="120000"/>
              </a:lnSpc>
            </a:pPr>
            <a:r>
              <a:rPr lang="en-US" altLang="zh-CN" sz="2800" b="1" dirty="0" smtClean="0">
                <a:latin typeface="微软雅黑" pitchFamily="34" charset="-122"/>
                <a:ea typeface="微软雅黑" pitchFamily="34" charset="-122"/>
              </a:rPr>
              <a:t>        </a:t>
            </a:r>
            <a:r>
              <a:rPr lang="zh-CN" altLang="zh-CN" sz="2800" b="1" dirty="0" smtClean="0">
                <a:latin typeface="微软雅黑" pitchFamily="34" charset="-122"/>
                <a:ea typeface="微软雅黑" pitchFamily="34" charset="-122"/>
              </a:rPr>
              <a:t>口</a:t>
            </a:r>
            <a:r>
              <a:rPr lang="zh-CN" altLang="zh-CN" sz="2800" b="1" dirty="0">
                <a:latin typeface="微软雅黑" pitchFamily="34" charset="-122"/>
                <a:ea typeface="微软雅黑" pitchFamily="34" charset="-122"/>
              </a:rPr>
              <a:t>岸所在地药品监督管理部门应当通知</a:t>
            </a:r>
            <a:r>
              <a:rPr lang="zh-CN" altLang="zh-CN" sz="2800" b="1" dirty="0">
                <a:solidFill>
                  <a:srgbClr val="0070C0"/>
                </a:solidFill>
                <a:latin typeface="微软雅黑" pitchFamily="34" charset="-122"/>
                <a:ea typeface="微软雅黑" pitchFamily="34" charset="-122"/>
              </a:rPr>
              <a:t>药品检验机构</a:t>
            </a:r>
            <a:r>
              <a:rPr lang="zh-CN" altLang="zh-CN" sz="2800" b="1" dirty="0">
                <a:latin typeface="微软雅黑" pitchFamily="34" charset="-122"/>
                <a:ea typeface="微软雅黑" pitchFamily="34" charset="-122"/>
              </a:rPr>
              <a:t>按照国务院药品监督管理部门的规定对进口药品进行</a:t>
            </a:r>
            <a:r>
              <a:rPr lang="zh-CN" altLang="zh-CN" sz="2800" b="1" dirty="0">
                <a:solidFill>
                  <a:srgbClr val="FF0000"/>
                </a:solidFill>
                <a:latin typeface="微软雅黑" pitchFamily="34" charset="-122"/>
                <a:ea typeface="微软雅黑" pitchFamily="34" charset="-122"/>
              </a:rPr>
              <a:t>抽查检验</a:t>
            </a:r>
            <a:r>
              <a:rPr lang="zh-CN" altLang="zh-CN" sz="2800" b="1" dirty="0">
                <a:latin typeface="微软雅黑" pitchFamily="34" charset="-122"/>
                <a:ea typeface="微软雅黑" pitchFamily="34" charset="-122"/>
              </a:rPr>
              <a:t>。</a:t>
            </a:r>
            <a:r>
              <a:rPr lang="en-US" altLang="zh-CN" b="1" dirty="0">
                <a:latin typeface="微软雅黑" pitchFamily="34" charset="-122"/>
                <a:ea typeface="微软雅黑" pitchFamily="34" charset="-122"/>
              </a:rPr>
              <a:t/>
            </a:r>
            <a:br>
              <a:rPr lang="en-US" altLang="zh-CN" b="1" dirty="0">
                <a:latin typeface="微软雅黑" pitchFamily="34" charset="-122"/>
                <a:ea typeface="微软雅黑" pitchFamily="34" charset="-122"/>
              </a:rPr>
            </a:br>
            <a:endParaRPr lang="zh-CN" altLang="en-US" dirty="0"/>
          </a:p>
        </p:txBody>
      </p:sp>
    </p:spTree>
    <p:extLst>
      <p:ext uri="{BB962C8B-B14F-4D97-AF65-F5344CB8AC3E}">
        <p14:creationId xmlns:p14="http://schemas.microsoft.com/office/powerpoint/2010/main" xmlns="" val="214485020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83688" y="620688"/>
            <a:ext cx="10155772" cy="568863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内容占位符 2"/>
          <p:cNvSpPr>
            <a:spLocks noGrp="1"/>
          </p:cNvSpPr>
          <p:nvPr>
            <p:ph idx="1"/>
          </p:nvPr>
        </p:nvSpPr>
        <p:spPr>
          <a:xfrm>
            <a:off x="1631929" y="1412776"/>
            <a:ext cx="9076587" cy="4351338"/>
          </a:xfrm>
        </p:spPr>
        <p:txBody>
          <a:bodyPr>
            <a:normAutofit fontScale="85000" lnSpcReduction="20000"/>
          </a:bodyPr>
          <a:lstStyle/>
          <a:p>
            <a:pPr>
              <a:buNone/>
            </a:pPr>
            <a:r>
              <a:rPr lang="en-US" altLang="zh-CN" b="1" dirty="0" smtClean="0">
                <a:solidFill>
                  <a:srgbClr val="FF0000"/>
                </a:solidFill>
                <a:latin typeface="微软雅黑" pitchFamily="34" charset="-122"/>
                <a:ea typeface="微软雅黑" pitchFamily="34" charset="-122"/>
              </a:rPr>
              <a:t>  2. </a:t>
            </a:r>
            <a:r>
              <a:rPr lang="zh-CN" altLang="zh-CN" b="1" dirty="0" smtClean="0">
                <a:solidFill>
                  <a:srgbClr val="FF0000"/>
                </a:solidFill>
                <a:latin typeface="微软雅黑" pitchFamily="34" charset="-122"/>
                <a:ea typeface="微软雅黑" pitchFamily="34" charset="-122"/>
              </a:rPr>
              <a:t>进口、出口</a:t>
            </a:r>
            <a:r>
              <a:rPr lang="zh-CN" altLang="en-US" b="1" dirty="0" smtClean="0">
                <a:solidFill>
                  <a:srgbClr val="FF0000"/>
                </a:solidFill>
                <a:latin typeface="微软雅黑" pitchFamily="34" charset="-122"/>
                <a:ea typeface="微软雅黑" pitchFamily="34" charset="-122"/>
              </a:rPr>
              <a:t>特殊管理的</a:t>
            </a:r>
            <a:r>
              <a:rPr lang="zh-CN" altLang="zh-CN" b="1" dirty="0" smtClean="0">
                <a:solidFill>
                  <a:srgbClr val="FF0000"/>
                </a:solidFill>
                <a:latin typeface="微软雅黑" pitchFamily="34" charset="-122"/>
                <a:ea typeface="微软雅黑" pitchFamily="34" charset="-122"/>
              </a:rPr>
              <a:t>药品</a:t>
            </a:r>
            <a:r>
              <a:rPr lang="zh-CN" altLang="en-US" b="1" dirty="0" smtClean="0">
                <a:solidFill>
                  <a:srgbClr val="FF0000"/>
                </a:solidFill>
                <a:latin typeface="微软雅黑" pitchFamily="34" charset="-122"/>
                <a:ea typeface="微软雅黑" pitchFamily="34" charset="-122"/>
              </a:rPr>
              <a:t>规定</a:t>
            </a:r>
            <a:endParaRPr lang="en-US" altLang="zh-CN" b="1" dirty="0" smtClean="0">
              <a:solidFill>
                <a:srgbClr val="FF0000"/>
              </a:solidFill>
              <a:latin typeface="微软雅黑" pitchFamily="34" charset="-122"/>
              <a:ea typeface="微软雅黑" pitchFamily="34" charset="-122"/>
            </a:endParaRPr>
          </a:p>
          <a:p>
            <a:pPr>
              <a:lnSpc>
                <a:spcPct val="120000"/>
              </a:lnSpc>
              <a:buNone/>
            </a:pPr>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进口、出口</a:t>
            </a:r>
            <a:r>
              <a:rPr lang="zh-CN" altLang="zh-CN" b="1" dirty="0" smtClean="0">
                <a:solidFill>
                  <a:srgbClr val="0070C0"/>
                </a:solidFill>
                <a:latin typeface="微软雅黑" pitchFamily="34" charset="-122"/>
                <a:ea typeface="微软雅黑" pitchFamily="34" charset="-122"/>
              </a:rPr>
              <a:t>麻醉药</a:t>
            </a:r>
            <a:r>
              <a:rPr lang="zh-CN" altLang="zh-CN" b="1" dirty="0">
                <a:solidFill>
                  <a:srgbClr val="0070C0"/>
                </a:solidFill>
                <a:latin typeface="微软雅黑" pitchFamily="34" charset="-122"/>
                <a:ea typeface="微软雅黑" pitchFamily="34" charset="-122"/>
              </a:rPr>
              <a:t>品</a:t>
            </a:r>
            <a:r>
              <a:rPr lang="zh-CN" altLang="zh-CN" b="1" dirty="0" smtClean="0">
                <a:solidFill>
                  <a:srgbClr val="0070C0"/>
                </a:solidFill>
                <a:latin typeface="微软雅黑" pitchFamily="34" charset="-122"/>
                <a:ea typeface="微软雅黑" pitchFamily="34" charset="-122"/>
              </a:rPr>
              <a:t>和国家规定范围内的精神药品</a:t>
            </a:r>
            <a:r>
              <a:rPr lang="zh-CN" altLang="zh-CN" b="1" dirty="0" smtClean="0">
                <a:latin typeface="微软雅黑" pitchFamily="34" charset="-122"/>
                <a:ea typeface="微软雅黑" pitchFamily="34" charset="-122"/>
              </a:rPr>
              <a:t>，</a:t>
            </a:r>
            <a:r>
              <a:rPr lang="zh-CN" altLang="zh-CN" b="1" dirty="0">
                <a:latin typeface="微软雅黑" pitchFamily="34" charset="-122"/>
                <a:ea typeface="微软雅黑" pitchFamily="34" charset="-122"/>
              </a:rPr>
              <a:t>应当持有国务院药品监督管理部门颁发的</a:t>
            </a:r>
            <a:r>
              <a:rPr lang="zh-CN" altLang="zh-CN" b="1" dirty="0">
                <a:solidFill>
                  <a:srgbClr val="FF0000"/>
                </a:solidFill>
                <a:latin typeface="微软雅黑" pitchFamily="34" charset="-122"/>
                <a:ea typeface="微软雅黑" pitchFamily="34" charset="-122"/>
              </a:rPr>
              <a:t>进口准许证、出口准许证。</a:t>
            </a:r>
            <a:r>
              <a:rPr lang="en-US" altLang="zh-CN" b="1" dirty="0" smtClean="0">
                <a:latin typeface="微软雅黑" pitchFamily="34" charset="-122"/>
                <a:ea typeface="微软雅黑" pitchFamily="34" charset="-122"/>
              </a:rPr>
              <a:t/>
            </a:r>
            <a:br>
              <a:rPr lang="en-US" altLang="zh-CN" b="1" dirty="0" smtClean="0">
                <a:latin typeface="微软雅黑" pitchFamily="34" charset="-122"/>
                <a:ea typeface="微软雅黑" pitchFamily="34" charset="-122"/>
              </a:rPr>
            </a:br>
            <a:endParaRPr lang="en-US" altLang="zh-CN" b="1" dirty="0" smtClean="0">
              <a:latin typeface="微软雅黑" pitchFamily="34" charset="-122"/>
              <a:ea typeface="微软雅黑" pitchFamily="34" charset="-122"/>
            </a:endParaRPr>
          </a:p>
          <a:p>
            <a:pPr>
              <a:buNone/>
            </a:pPr>
            <a:r>
              <a:rPr lang="en-US" altLang="zh-CN" b="1" dirty="0" smtClean="0">
                <a:solidFill>
                  <a:srgbClr val="FF0000"/>
                </a:solidFill>
                <a:latin typeface="微软雅黑" pitchFamily="34" charset="-122"/>
                <a:ea typeface="微软雅黑" pitchFamily="34" charset="-122"/>
              </a:rPr>
              <a:t>  3. </a:t>
            </a:r>
            <a:r>
              <a:rPr lang="zh-CN" altLang="zh-CN" b="1" dirty="0" smtClean="0">
                <a:solidFill>
                  <a:srgbClr val="FF0000"/>
                </a:solidFill>
                <a:latin typeface="微软雅黑" pitchFamily="34" charset="-122"/>
                <a:ea typeface="微软雅黑" pitchFamily="34" charset="-122"/>
              </a:rPr>
              <a:t>禁止</a:t>
            </a:r>
            <a:r>
              <a:rPr lang="zh-CN" altLang="en-US" b="1" dirty="0" smtClean="0">
                <a:solidFill>
                  <a:srgbClr val="FF0000"/>
                </a:solidFill>
                <a:latin typeface="微软雅黑" pitchFamily="34" charset="-122"/>
                <a:ea typeface="微软雅黑" pitchFamily="34" charset="-122"/>
              </a:rPr>
              <a:t>性规定</a:t>
            </a:r>
            <a:endParaRPr lang="en-US" altLang="zh-CN" b="1" dirty="0" smtClean="0">
              <a:solidFill>
                <a:srgbClr val="FF0000"/>
              </a:solidFill>
              <a:latin typeface="微软雅黑" pitchFamily="34" charset="-122"/>
              <a:ea typeface="微软雅黑" pitchFamily="34" charset="-122"/>
            </a:endParaRPr>
          </a:p>
          <a:p>
            <a:pPr>
              <a:lnSpc>
                <a:spcPct val="130000"/>
              </a:lnSpc>
              <a:buNone/>
            </a:pPr>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禁</a:t>
            </a:r>
            <a:r>
              <a:rPr lang="zh-CN" altLang="zh-CN" b="1" dirty="0">
                <a:latin typeface="微软雅黑" pitchFamily="34" charset="-122"/>
                <a:ea typeface="微软雅黑" pitchFamily="34" charset="-122"/>
              </a:rPr>
              <a:t>止进口</a:t>
            </a:r>
            <a:r>
              <a:rPr lang="zh-CN" altLang="zh-CN" b="1" dirty="0" smtClean="0">
                <a:solidFill>
                  <a:srgbClr val="0070C0"/>
                </a:solidFill>
                <a:latin typeface="微软雅黑" pitchFamily="34" charset="-122"/>
                <a:ea typeface="微软雅黑" pitchFamily="34" charset="-122"/>
              </a:rPr>
              <a:t>疗效不确切、不良反应大</a:t>
            </a:r>
            <a:r>
              <a:rPr lang="zh-CN" altLang="zh-CN" b="1" dirty="0">
                <a:solidFill>
                  <a:srgbClr val="0070C0"/>
                </a:solidFill>
                <a:latin typeface="微软雅黑" pitchFamily="34" charset="-122"/>
                <a:ea typeface="微软雅黑" pitchFamily="34" charset="-122"/>
              </a:rPr>
              <a:t>或者因其他原因</a:t>
            </a:r>
            <a:r>
              <a:rPr lang="zh-CN" altLang="zh-CN" b="1" dirty="0" smtClean="0">
                <a:solidFill>
                  <a:srgbClr val="0070C0"/>
                </a:solidFill>
                <a:latin typeface="微软雅黑" pitchFamily="34" charset="-122"/>
                <a:ea typeface="微软雅黑" pitchFamily="34" charset="-122"/>
              </a:rPr>
              <a:t>危害人体健康</a:t>
            </a:r>
            <a:r>
              <a:rPr lang="zh-CN" altLang="zh-CN" b="1" dirty="0" smtClean="0">
                <a:latin typeface="微软雅黑" pitchFamily="34" charset="-122"/>
                <a:ea typeface="微软雅黑" pitchFamily="34" charset="-122"/>
              </a:rPr>
              <a:t>的</a:t>
            </a:r>
            <a:r>
              <a:rPr lang="zh-CN" altLang="zh-CN" b="1" dirty="0">
                <a:latin typeface="微软雅黑" pitchFamily="34" charset="-122"/>
                <a:ea typeface="微软雅黑" pitchFamily="34" charset="-122"/>
              </a:rPr>
              <a:t>药品。</a:t>
            </a:r>
            <a:r>
              <a:rPr lang="en-US" altLang="zh-CN" b="1" dirty="0" smtClean="0">
                <a:latin typeface="微软雅黑" pitchFamily="34" charset="-122"/>
                <a:ea typeface="微软雅黑" pitchFamily="34" charset="-122"/>
              </a:rPr>
              <a:t/>
            </a:r>
            <a:br>
              <a:rPr lang="en-US" altLang="zh-CN" b="1" dirty="0" smtClean="0">
                <a:latin typeface="微软雅黑" pitchFamily="34" charset="-122"/>
                <a:ea typeface="微软雅黑" pitchFamily="34" charset="-122"/>
              </a:rPr>
            </a:br>
            <a:endParaRPr lang="zh-CN" altLang="en-US" b="1" dirty="0">
              <a:latin typeface="微软雅黑" pitchFamily="34" charset="-122"/>
              <a:ea typeface="微软雅黑" pitchFamily="34" charset="-122"/>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AutoShape 51"/>
          <p:cNvSpPr>
            <a:spLocks noChangeArrowheads="1"/>
          </p:cNvSpPr>
          <p:nvPr/>
        </p:nvSpPr>
        <p:spPr bwMode="gray">
          <a:xfrm>
            <a:off x="1488406" y="5516563"/>
            <a:ext cx="8869025" cy="512762"/>
          </a:xfrm>
          <a:prstGeom prst="roundRect">
            <a:avLst>
              <a:gd name="adj" fmla="val 16667"/>
            </a:avLst>
          </a:prstGeom>
          <a:solidFill>
            <a:srgbClr val="FFFFFF">
              <a:alpha val="30196"/>
            </a:srgbClr>
          </a:solidFill>
          <a:ln w="9525">
            <a:noFill/>
            <a:round/>
            <a:headEnd/>
            <a:tailEnd/>
          </a:ln>
        </p:spPr>
        <p:txBody>
          <a:bodyPr wrap="none" anchor="ctr"/>
          <a:lstStyle/>
          <a:p>
            <a:endParaRPr lang="zh-CN" altLang="en-US"/>
          </a:p>
        </p:txBody>
      </p:sp>
      <p:sp>
        <p:nvSpPr>
          <p:cNvPr id="75781" name="Rectangle 90"/>
          <p:cNvSpPr>
            <a:spLocks noChangeArrowheads="1"/>
          </p:cNvSpPr>
          <p:nvPr/>
        </p:nvSpPr>
        <p:spPr bwMode="gray">
          <a:xfrm>
            <a:off x="1871621" y="5229227"/>
            <a:ext cx="4062942" cy="396875"/>
          </a:xfrm>
          <a:prstGeom prst="rect">
            <a:avLst/>
          </a:prstGeom>
          <a:noFill/>
          <a:ln w="9525">
            <a:noFill/>
            <a:miter lim="800000"/>
            <a:headEnd/>
            <a:tailEnd/>
          </a:ln>
        </p:spPr>
        <p:txBody>
          <a:bodyPr>
            <a:spAutoFit/>
          </a:bodyPr>
          <a:lstStyle/>
          <a:p>
            <a:pPr algn="ctr">
              <a:spcBef>
                <a:spcPct val="50000"/>
              </a:spcBef>
              <a:buClr>
                <a:srgbClr val="1F3F5F"/>
              </a:buClr>
            </a:pPr>
            <a:r>
              <a:rPr lang="en-US" altLang="zh-CN" sz="2000" b="1">
                <a:solidFill>
                  <a:schemeClr val="bg1"/>
                </a:solidFill>
                <a:latin typeface="黑体" pitchFamily="49" charset="-122"/>
                <a:ea typeface="黑体" pitchFamily="49" charset="-122"/>
              </a:rPr>
              <a:t>4</a:t>
            </a:r>
          </a:p>
        </p:txBody>
      </p:sp>
      <p:sp>
        <p:nvSpPr>
          <p:cNvPr id="7" name="矩形 6"/>
          <p:cNvSpPr/>
          <p:nvPr/>
        </p:nvSpPr>
        <p:spPr>
          <a:xfrm>
            <a:off x="1689868" y="360040"/>
            <a:ext cx="8355103" cy="980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defRPr/>
            </a:pP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9" name="矩形 8"/>
          <p:cNvSpPr/>
          <p:nvPr/>
        </p:nvSpPr>
        <p:spPr>
          <a:xfrm>
            <a:off x="911661" y="1462762"/>
            <a:ext cx="10155772" cy="491856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矩形 10"/>
          <p:cNvSpPr/>
          <p:nvPr/>
        </p:nvSpPr>
        <p:spPr>
          <a:xfrm>
            <a:off x="2542567" y="346032"/>
            <a:ext cx="6647974" cy="738664"/>
          </a:xfrm>
          <a:prstGeom prst="rect">
            <a:avLst/>
          </a:prstGeom>
        </p:spPr>
        <p:txBody>
          <a:bodyPr wrap="none">
            <a:spAutoFit/>
          </a:bodyPr>
          <a:lstStyle/>
          <a:p>
            <a:pPr>
              <a:lnSpc>
                <a:spcPct val="150000"/>
              </a:lnSpc>
              <a:spcBef>
                <a:spcPts val="0"/>
              </a:spcBef>
              <a:buNone/>
            </a:pPr>
            <a:r>
              <a:rPr lang="zh-CN" altLang="en-US" sz="2800" b="1" dirty="0">
                <a:solidFill>
                  <a:srgbClr val="FF0000"/>
                </a:solidFill>
                <a:latin typeface="微软雅黑" pitchFamily="34" charset="-122"/>
                <a:ea typeface="微软雅黑" pitchFamily="34" charset="-122"/>
              </a:rPr>
              <a:t>（七）</a:t>
            </a:r>
            <a:r>
              <a:rPr lang="zh-CN" altLang="zh-CN" sz="2800" b="1" dirty="0">
                <a:solidFill>
                  <a:srgbClr val="FF0000"/>
                </a:solidFill>
                <a:latin typeface="微软雅黑" pitchFamily="34" charset="-122"/>
                <a:ea typeface="微软雅黑" pitchFamily="34" charset="-122"/>
              </a:rPr>
              <a:t>指定药品检验机构进行检验</a:t>
            </a:r>
            <a:r>
              <a:rPr lang="zh-CN" altLang="en-US" sz="2800" b="1" dirty="0">
                <a:solidFill>
                  <a:srgbClr val="FF0000"/>
                </a:solidFill>
                <a:latin typeface="微软雅黑" pitchFamily="34" charset="-122"/>
                <a:ea typeface="微软雅黑" pitchFamily="34" charset="-122"/>
              </a:rPr>
              <a:t>的规定</a:t>
            </a:r>
            <a:endParaRPr lang="en-US" altLang="zh-CN" sz="2800" b="1" dirty="0">
              <a:solidFill>
                <a:srgbClr val="FF0000"/>
              </a:solidFill>
              <a:latin typeface="微软雅黑" pitchFamily="34" charset="-122"/>
              <a:ea typeface="微软雅黑" pitchFamily="34" charset="-122"/>
            </a:endParaRPr>
          </a:p>
        </p:txBody>
      </p:sp>
      <p:sp>
        <p:nvSpPr>
          <p:cNvPr id="12" name="内容占位符 2"/>
          <p:cNvSpPr>
            <a:spLocks noGrp="1"/>
          </p:cNvSpPr>
          <p:nvPr>
            <p:ph idx="1"/>
          </p:nvPr>
        </p:nvSpPr>
        <p:spPr>
          <a:xfrm>
            <a:off x="1166461" y="1953324"/>
            <a:ext cx="9401918" cy="2088232"/>
          </a:xfrm>
        </p:spPr>
        <p:txBody>
          <a:bodyPr>
            <a:normAutofit fontScale="70000" lnSpcReduction="20000"/>
          </a:bodyPr>
          <a:lstStyle/>
          <a:p>
            <a:pPr>
              <a:lnSpc>
                <a:spcPct val="150000"/>
              </a:lnSpc>
              <a:spcBef>
                <a:spcPts val="0"/>
              </a:spcBef>
              <a:buNone/>
            </a:pPr>
            <a:r>
              <a:rPr lang="en-US" altLang="zh-CN" b="1" dirty="0" smtClean="0">
                <a:solidFill>
                  <a:srgbClr val="0D6FB8"/>
                </a:solidFill>
                <a:latin typeface="微软雅黑" pitchFamily="34" charset="-122"/>
                <a:ea typeface="微软雅黑" pitchFamily="34" charset="-122"/>
              </a:rPr>
              <a:t>          </a:t>
            </a:r>
            <a:r>
              <a:rPr lang="zh-CN" altLang="zh-CN" sz="3300" b="1" dirty="0" smtClean="0">
                <a:latin typeface="微软雅黑" pitchFamily="34" charset="-122"/>
                <a:ea typeface="微软雅黑" pitchFamily="34" charset="-122"/>
              </a:rPr>
              <a:t>国务院药品监督管理部门对下列药品在</a:t>
            </a:r>
            <a:r>
              <a:rPr lang="zh-CN" altLang="zh-CN" sz="3300" b="1" dirty="0" smtClean="0">
                <a:solidFill>
                  <a:srgbClr val="FF0000"/>
                </a:solidFill>
                <a:latin typeface="微软雅黑" pitchFamily="34" charset="-122"/>
                <a:ea typeface="微软雅黑" pitchFamily="34" charset="-122"/>
              </a:rPr>
              <a:t>销售前或者进口时，</a:t>
            </a:r>
            <a:r>
              <a:rPr lang="zh-CN" altLang="zh-CN" sz="3300" b="1" dirty="0" smtClean="0">
                <a:solidFill>
                  <a:srgbClr val="3333CC"/>
                </a:solidFill>
                <a:latin typeface="微软雅黑" pitchFamily="34" charset="-122"/>
                <a:ea typeface="微软雅黑" pitchFamily="34" charset="-122"/>
              </a:rPr>
              <a:t>应当指定药品检验机构进行检验；</a:t>
            </a:r>
            <a:r>
              <a:rPr lang="zh-CN" altLang="zh-CN" sz="3300" b="1" dirty="0" smtClean="0">
                <a:latin typeface="微软雅黑" pitchFamily="34" charset="-122"/>
                <a:ea typeface="微软雅黑" pitchFamily="34" charset="-122"/>
              </a:rPr>
              <a:t>未经检验或者检验不合格的，不得销售或者进口</a:t>
            </a:r>
            <a:r>
              <a:rPr lang="en-US" altLang="zh-CN" sz="3300" b="1" dirty="0" smtClean="0">
                <a:latin typeface="微软雅黑" pitchFamily="34" charset="-122"/>
                <a:ea typeface="微软雅黑" pitchFamily="34" charset="-122"/>
              </a:rPr>
              <a:t>:</a:t>
            </a:r>
            <a:r>
              <a:rPr lang="en-US" altLang="zh-CN" b="1" dirty="0" smtClean="0">
                <a:latin typeface="微软雅黑" pitchFamily="34" charset="-122"/>
                <a:ea typeface="微软雅黑" pitchFamily="34" charset="-122"/>
              </a:rPr>
              <a:t/>
            </a:r>
            <a:br>
              <a:rPr lang="en-US" altLang="zh-CN" b="1" dirty="0" smtClean="0">
                <a:latin typeface="微软雅黑" pitchFamily="34" charset="-122"/>
                <a:ea typeface="微软雅黑" pitchFamily="34" charset="-122"/>
              </a:rPr>
            </a:br>
            <a:endParaRPr lang="zh-CN" altLang="zh-CN" b="1" dirty="0">
              <a:solidFill>
                <a:srgbClr val="0D6FB8"/>
              </a:solidFill>
              <a:latin typeface="微软雅黑" pitchFamily="34" charset="-122"/>
              <a:ea typeface="微软雅黑" pitchFamily="34" charset="-122"/>
            </a:endParaRPr>
          </a:p>
        </p:txBody>
      </p:sp>
      <p:sp>
        <p:nvSpPr>
          <p:cNvPr id="13" name="矩形 12"/>
          <p:cNvSpPr/>
          <p:nvPr/>
        </p:nvSpPr>
        <p:spPr>
          <a:xfrm>
            <a:off x="2746499" y="4208385"/>
            <a:ext cx="7142559" cy="1892826"/>
          </a:xfrm>
          <a:prstGeom prst="rect">
            <a:avLst/>
          </a:prstGeom>
        </p:spPr>
        <p:txBody>
          <a:bodyPr wrap="square">
            <a:spAutoFit/>
          </a:bodyPr>
          <a:lstStyle/>
          <a:p>
            <a:pPr marL="285750" indent="-285750">
              <a:lnSpc>
                <a:spcPct val="150000"/>
              </a:lnSpc>
              <a:spcBef>
                <a:spcPts val="0"/>
              </a:spcBef>
            </a:pPr>
            <a:r>
              <a:rPr lang="en-US" altLang="zh-CN" sz="2600" b="1" dirty="0">
                <a:solidFill>
                  <a:srgbClr val="0D6FB8"/>
                </a:solidFill>
                <a:latin typeface="微软雅黑" pitchFamily="34" charset="-122"/>
                <a:ea typeface="微软雅黑" pitchFamily="34" charset="-122"/>
              </a:rPr>
              <a:t>1.</a:t>
            </a:r>
            <a:r>
              <a:rPr lang="zh-CN" altLang="zh-CN" sz="2600" b="1" dirty="0">
                <a:solidFill>
                  <a:srgbClr val="0D6FB8"/>
                </a:solidFill>
                <a:latin typeface="微软雅黑" pitchFamily="34" charset="-122"/>
                <a:ea typeface="微软雅黑" pitchFamily="34" charset="-122"/>
              </a:rPr>
              <a:t>首次在中国境内销售的药品；</a:t>
            </a:r>
            <a:endParaRPr lang="en-US" altLang="zh-CN" sz="2600" b="1" dirty="0">
              <a:solidFill>
                <a:srgbClr val="0D6FB8"/>
              </a:solidFill>
              <a:latin typeface="微软雅黑" pitchFamily="34" charset="-122"/>
              <a:ea typeface="微软雅黑" pitchFamily="34" charset="-122"/>
            </a:endParaRPr>
          </a:p>
          <a:p>
            <a:pPr marL="285750" indent="-285750">
              <a:lnSpc>
                <a:spcPct val="150000"/>
              </a:lnSpc>
              <a:spcBef>
                <a:spcPts val="0"/>
              </a:spcBef>
            </a:pPr>
            <a:r>
              <a:rPr lang="en-US" altLang="zh-CN" sz="2600" b="1" dirty="0">
                <a:solidFill>
                  <a:srgbClr val="0D6FB8"/>
                </a:solidFill>
                <a:latin typeface="微软雅黑" pitchFamily="34" charset="-122"/>
                <a:ea typeface="微软雅黑" pitchFamily="34" charset="-122"/>
              </a:rPr>
              <a:t>2.</a:t>
            </a:r>
            <a:r>
              <a:rPr lang="zh-CN" altLang="zh-CN" sz="2600" b="1" dirty="0">
                <a:solidFill>
                  <a:srgbClr val="0D6FB8"/>
                </a:solidFill>
                <a:latin typeface="微软雅黑" pitchFamily="34" charset="-122"/>
                <a:ea typeface="微软雅黑" pitchFamily="34" charset="-122"/>
              </a:rPr>
              <a:t>国务院药品监督管理部门规定的生物制品；</a:t>
            </a:r>
            <a:endParaRPr lang="en-US" altLang="zh-CN" sz="2600" b="1" dirty="0">
              <a:solidFill>
                <a:srgbClr val="0D6FB8"/>
              </a:solidFill>
              <a:latin typeface="微软雅黑" pitchFamily="34" charset="-122"/>
              <a:ea typeface="微软雅黑" pitchFamily="34" charset="-122"/>
            </a:endParaRPr>
          </a:p>
          <a:p>
            <a:pPr marL="285750" indent="-285750">
              <a:lnSpc>
                <a:spcPct val="150000"/>
              </a:lnSpc>
              <a:spcBef>
                <a:spcPts val="0"/>
              </a:spcBef>
            </a:pPr>
            <a:r>
              <a:rPr lang="en-US" altLang="zh-CN" sz="2600" b="1" dirty="0">
                <a:solidFill>
                  <a:srgbClr val="0D6FB8"/>
                </a:solidFill>
                <a:latin typeface="微软雅黑" pitchFamily="34" charset="-122"/>
                <a:ea typeface="微软雅黑" pitchFamily="34" charset="-122"/>
              </a:rPr>
              <a:t>3.</a:t>
            </a:r>
            <a:r>
              <a:rPr lang="zh-CN" altLang="zh-CN" sz="2600" b="1" dirty="0">
                <a:solidFill>
                  <a:srgbClr val="0D6FB8"/>
                </a:solidFill>
                <a:latin typeface="微软雅黑" pitchFamily="34" charset="-122"/>
                <a:ea typeface="微软雅黑" pitchFamily="34" charset="-122"/>
              </a:rPr>
              <a:t>国务院规定的其他药品。</a:t>
            </a:r>
          </a:p>
        </p:txBody>
      </p:sp>
    </p:spTree>
    <p:extLst>
      <p:ext uri="{BB962C8B-B14F-4D97-AF65-F5344CB8AC3E}">
        <p14:creationId xmlns:p14="http://schemas.microsoft.com/office/powerpoint/2010/main" xmlns="" val="230755073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767608" y="1556792"/>
            <a:ext cx="10518338" cy="4351338"/>
          </a:xfrm>
        </p:spPr>
        <p:txBody>
          <a:bodyPr>
            <a:normAutofit lnSpcReduction="10000"/>
          </a:bodyPr>
          <a:lstStyle/>
          <a:p>
            <a:pPr fontAlgn="t">
              <a:buNone/>
            </a:pPr>
            <a:r>
              <a:rPr lang="zh-CN" altLang="zh-CN" b="1" dirty="0" smtClean="0">
                <a:solidFill>
                  <a:srgbClr val="FF0000"/>
                </a:solidFill>
                <a:latin typeface="微软雅黑" pitchFamily="34" charset="-122"/>
                <a:ea typeface="微软雅黑" pitchFamily="34" charset="-122"/>
              </a:rPr>
              <a:t>药品经营</a:t>
            </a:r>
            <a:r>
              <a:rPr lang="zh-CN" altLang="en-US" b="1" dirty="0" smtClean="0">
                <a:solidFill>
                  <a:srgbClr val="FF0000"/>
                </a:solidFill>
                <a:latin typeface="微软雅黑" pitchFamily="34" charset="-122"/>
                <a:ea typeface="微软雅黑" pitchFamily="34" charset="-122"/>
                <a:cs typeface="宋体" pitchFamily="2" charset="-122"/>
              </a:rPr>
              <a:t>的禁止性规定</a:t>
            </a:r>
            <a:endParaRPr lang="zh-CN" altLang="zh-CN" dirty="0" smtClean="0">
              <a:latin typeface="微软雅黑" pitchFamily="34" charset="-122"/>
              <a:ea typeface="微软雅黑" pitchFamily="34" charset="-122"/>
            </a:endParaRPr>
          </a:p>
          <a:p>
            <a:pPr>
              <a:buNone/>
            </a:pPr>
            <a:endParaRPr lang="en-US" altLang="zh-CN" b="1" dirty="0" smtClean="0">
              <a:latin typeface="微软雅黑" pitchFamily="34" charset="-122"/>
              <a:ea typeface="微软雅黑" pitchFamily="34" charset="-122"/>
            </a:endParaRPr>
          </a:p>
          <a:p>
            <a:pPr>
              <a:buNone/>
            </a:pPr>
            <a:r>
              <a:rPr lang="en-US" altLang="zh-CN" b="1" dirty="0" smtClean="0">
                <a:latin typeface="微软雅黑" pitchFamily="34" charset="-122"/>
                <a:ea typeface="微软雅黑" pitchFamily="34" charset="-122"/>
              </a:rPr>
              <a:t>1.</a:t>
            </a:r>
            <a:r>
              <a:rPr lang="zh-CN" altLang="zh-CN" b="1" dirty="0" smtClean="0">
                <a:solidFill>
                  <a:srgbClr val="0070C0"/>
                </a:solidFill>
                <a:latin typeface="微软雅黑" pitchFamily="34" charset="-122"/>
                <a:ea typeface="微软雅黑" pitchFamily="34" charset="-122"/>
              </a:rPr>
              <a:t>无药品经营许可证</a:t>
            </a:r>
            <a:r>
              <a:rPr lang="zh-CN" altLang="zh-CN" b="1" dirty="0" smtClean="0">
                <a:latin typeface="微软雅黑" pitchFamily="34" charset="-122"/>
                <a:ea typeface="微软雅黑" pitchFamily="34" charset="-122"/>
              </a:rPr>
              <a:t>的不得经营药品。</a:t>
            </a:r>
            <a:endParaRPr lang="en-US" altLang="zh-CN" b="1" dirty="0" smtClean="0">
              <a:latin typeface="微软雅黑" pitchFamily="34" charset="-122"/>
              <a:ea typeface="微软雅黑" pitchFamily="34" charset="-122"/>
            </a:endParaRPr>
          </a:p>
          <a:p>
            <a:pPr>
              <a:buNone/>
            </a:pPr>
            <a:r>
              <a:rPr lang="en-US" altLang="zh-CN" b="1" dirty="0" smtClean="0">
                <a:latin typeface="微软雅黑" pitchFamily="34" charset="-122"/>
                <a:ea typeface="微软雅黑" pitchFamily="34" charset="-122"/>
              </a:rPr>
              <a:t>2.</a:t>
            </a:r>
            <a:r>
              <a:rPr lang="zh-CN" altLang="zh-CN" b="1" dirty="0" smtClean="0">
                <a:solidFill>
                  <a:srgbClr val="0070C0"/>
                </a:solidFill>
                <a:latin typeface="微软雅黑" pitchFamily="34" charset="-122"/>
                <a:ea typeface="微软雅黑" pitchFamily="34" charset="-122"/>
              </a:rPr>
              <a:t>不符合规定要求的药品</a:t>
            </a:r>
            <a:r>
              <a:rPr lang="zh-CN" altLang="zh-CN" b="1" dirty="0" smtClean="0">
                <a:latin typeface="微软雅黑" pitchFamily="34" charset="-122"/>
                <a:ea typeface="微软雅黑" pitchFamily="34" charset="-122"/>
              </a:rPr>
              <a:t>，经营企业不得购进和销售。</a:t>
            </a:r>
            <a:endParaRPr lang="en-US" altLang="zh-CN" b="1" dirty="0" smtClean="0">
              <a:latin typeface="微软雅黑" pitchFamily="34" charset="-122"/>
              <a:ea typeface="微软雅黑" pitchFamily="34" charset="-122"/>
            </a:endParaRPr>
          </a:p>
          <a:p>
            <a:pPr>
              <a:buNone/>
            </a:pPr>
            <a:r>
              <a:rPr lang="en-US" altLang="zh-CN" b="1" dirty="0" smtClean="0">
                <a:latin typeface="微软雅黑" pitchFamily="34" charset="-122"/>
                <a:ea typeface="微软雅黑" pitchFamily="34" charset="-122"/>
              </a:rPr>
              <a:t>3.</a:t>
            </a:r>
            <a:r>
              <a:rPr lang="zh-CN" altLang="zh-CN" b="1" dirty="0" smtClean="0">
                <a:latin typeface="微软雅黑" pitchFamily="34" charset="-122"/>
                <a:ea typeface="微软雅黑" pitchFamily="34" charset="-122"/>
              </a:rPr>
              <a:t>特殊管理的药品</a:t>
            </a:r>
            <a:r>
              <a:rPr lang="zh-CN" altLang="zh-CN" b="1" dirty="0" smtClean="0">
                <a:solidFill>
                  <a:srgbClr val="0070C0"/>
                </a:solidFill>
                <a:latin typeface="微软雅黑" pitchFamily="34" charset="-122"/>
                <a:ea typeface="微软雅黑" pitchFamily="34" charset="-122"/>
              </a:rPr>
              <a:t>不得在网上销售。</a:t>
            </a:r>
            <a:r>
              <a:rPr lang="zh-CN" altLang="zh-CN" b="1" dirty="0" smtClean="0">
                <a:latin typeface="微软雅黑" pitchFamily="34" charset="-122"/>
                <a:ea typeface="微软雅黑" pitchFamily="34" charset="-122"/>
              </a:rPr>
              <a:t>　</a:t>
            </a:r>
            <a:endParaRPr lang="en-US" altLang="zh-CN" b="1" dirty="0" smtClean="0">
              <a:latin typeface="微软雅黑" pitchFamily="34" charset="-122"/>
              <a:ea typeface="微软雅黑" pitchFamily="34" charset="-122"/>
            </a:endParaRPr>
          </a:p>
          <a:p>
            <a:pPr>
              <a:buNone/>
            </a:pPr>
            <a:r>
              <a:rPr lang="en-US" altLang="zh-CN" b="1" dirty="0" smtClean="0">
                <a:latin typeface="微软雅黑" pitchFamily="34" charset="-122"/>
                <a:ea typeface="微软雅黑" pitchFamily="34" charset="-122"/>
              </a:rPr>
              <a:t>4. </a:t>
            </a:r>
            <a:r>
              <a:rPr lang="zh-CN" altLang="zh-CN" b="1" dirty="0" smtClean="0">
                <a:latin typeface="微软雅黑" pitchFamily="34" charset="-122"/>
                <a:ea typeface="微软雅黑" pitchFamily="34" charset="-122"/>
              </a:rPr>
              <a:t>零售企业</a:t>
            </a:r>
            <a:r>
              <a:rPr lang="zh-CN" altLang="zh-CN" b="1" dirty="0" smtClean="0">
                <a:solidFill>
                  <a:srgbClr val="0070C0"/>
                </a:solidFill>
                <a:latin typeface="微软雅黑" pitchFamily="34" charset="-122"/>
                <a:ea typeface="微软雅黑" pitchFamily="34" charset="-122"/>
              </a:rPr>
              <a:t>不得擅自更改或者代用处方所列药品</a:t>
            </a:r>
            <a:r>
              <a:rPr lang="zh-CN" altLang="zh-CN" b="1" dirty="0" smtClean="0">
                <a:latin typeface="微软雅黑" pitchFamily="34" charset="-122"/>
                <a:ea typeface="微软雅黑" pitchFamily="34" charset="-122"/>
              </a:rPr>
              <a:t>。</a:t>
            </a:r>
            <a:endParaRPr lang="en-US" altLang="zh-CN" b="1" dirty="0" smtClean="0">
              <a:latin typeface="微软雅黑" pitchFamily="34" charset="-122"/>
              <a:ea typeface="微软雅黑" pitchFamily="34" charset="-122"/>
            </a:endParaRPr>
          </a:p>
          <a:p>
            <a:pPr>
              <a:buNone/>
            </a:pPr>
            <a:r>
              <a:rPr lang="en-US" altLang="zh-CN" b="1" dirty="0" smtClean="0">
                <a:latin typeface="微软雅黑" pitchFamily="34" charset="-122"/>
                <a:ea typeface="微软雅黑" pitchFamily="34" charset="-122"/>
              </a:rPr>
              <a:t>5.</a:t>
            </a:r>
            <a:r>
              <a:rPr lang="zh-CN" altLang="zh-CN" b="1" dirty="0" smtClean="0">
                <a:latin typeface="微软雅黑" pitchFamily="34" charset="-122"/>
                <a:ea typeface="微软雅黑" pitchFamily="34" charset="-122"/>
              </a:rPr>
              <a:t>禁止在药品购销中</a:t>
            </a:r>
            <a:r>
              <a:rPr lang="zh-CN" altLang="zh-CN" b="1" dirty="0" smtClean="0">
                <a:solidFill>
                  <a:srgbClr val="0070C0"/>
                </a:solidFill>
                <a:latin typeface="微软雅黑" pitchFamily="34" charset="-122"/>
                <a:ea typeface="微软雅黑" pitchFamily="34" charset="-122"/>
              </a:rPr>
              <a:t>给予、收受回扣或者其他不正当利益。</a:t>
            </a:r>
            <a:endParaRPr lang="en-US" altLang="zh-CN" b="1" dirty="0" smtClean="0">
              <a:solidFill>
                <a:srgbClr val="0070C0"/>
              </a:solidFill>
              <a:latin typeface="微软雅黑" pitchFamily="34" charset="-122"/>
              <a:ea typeface="微软雅黑" pitchFamily="34" charset="-122"/>
            </a:endParaRPr>
          </a:p>
          <a:p>
            <a:pPr>
              <a:buNone/>
            </a:pPr>
            <a:r>
              <a:rPr lang="en-US" altLang="zh-CN" b="1" dirty="0" smtClean="0">
                <a:latin typeface="微软雅黑" pitchFamily="34" charset="-122"/>
                <a:ea typeface="微软雅黑" pitchFamily="34" charset="-122"/>
              </a:rPr>
              <a:t>6.</a:t>
            </a:r>
            <a:r>
              <a:rPr lang="zh-CN" altLang="zh-CN" b="1" dirty="0" smtClean="0">
                <a:solidFill>
                  <a:srgbClr val="0070C0"/>
                </a:solidFill>
                <a:latin typeface="微软雅黑" pitchFamily="34" charset="-122"/>
                <a:ea typeface="微软雅黑" pitchFamily="34" charset="-122"/>
              </a:rPr>
              <a:t>不得限制或者排斥非本地区药品</a:t>
            </a:r>
            <a:r>
              <a:rPr lang="zh-CN" altLang="zh-CN" b="1" dirty="0" smtClean="0">
                <a:latin typeface="微软雅黑" pitchFamily="34" charset="-122"/>
                <a:ea typeface="微软雅黑" pitchFamily="34" charset="-122"/>
              </a:rPr>
              <a:t>进入本地区。 </a:t>
            </a:r>
            <a:endParaRPr lang="zh-CN" altLang="en-US" dirty="0">
              <a:latin typeface="微软雅黑" pitchFamily="34" charset="-122"/>
              <a:ea typeface="微软雅黑" pitchFamily="34" charset="-122"/>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3"/>
          <p:cNvSpPr>
            <a:spLocks noChangeArrowheads="1"/>
          </p:cNvSpPr>
          <p:nvPr/>
        </p:nvSpPr>
        <p:spPr bwMode="grayWhite">
          <a:xfrm>
            <a:off x="5601709" y="1915356"/>
            <a:ext cx="1141910" cy="852488"/>
          </a:xfrm>
          <a:prstGeom prst="pentagon">
            <a:avLst/>
          </a:prstGeom>
          <a:solidFill>
            <a:srgbClr val="0099CC">
              <a:alpha val="50195"/>
            </a:srgbClr>
          </a:solidFill>
          <a:ln w="76200" algn="ctr">
            <a:solidFill>
              <a:srgbClr val="0099CC"/>
            </a:solidFill>
            <a:miter lim="800000"/>
            <a:headEnd/>
            <a:tailEnd/>
          </a:ln>
        </p:spPr>
        <p:txBody>
          <a:bodyPr wrap="none" anchor="ctr"/>
          <a:lstStyle/>
          <a:p>
            <a:pPr algn="ctr"/>
            <a:endParaRPr lang="zh-CN" altLang="en-US"/>
          </a:p>
        </p:txBody>
      </p:sp>
      <p:sp>
        <p:nvSpPr>
          <p:cNvPr id="82947" name="Line 5"/>
          <p:cNvSpPr>
            <a:spLocks noChangeShapeType="1"/>
          </p:cNvSpPr>
          <p:nvPr/>
        </p:nvSpPr>
        <p:spPr bwMode="gray">
          <a:xfrm flipV="1">
            <a:off x="4650793" y="2823407"/>
            <a:ext cx="1137959" cy="665163"/>
          </a:xfrm>
          <a:prstGeom prst="line">
            <a:avLst/>
          </a:prstGeom>
          <a:noFill/>
          <a:ln w="76200">
            <a:solidFill>
              <a:srgbClr val="B2B2B2"/>
            </a:solidFill>
            <a:round/>
            <a:headEnd/>
            <a:tailEnd/>
          </a:ln>
        </p:spPr>
        <p:txBody>
          <a:bodyPr/>
          <a:lstStyle/>
          <a:p>
            <a:endParaRPr lang="zh-CN" altLang="en-US"/>
          </a:p>
        </p:txBody>
      </p:sp>
      <p:sp>
        <p:nvSpPr>
          <p:cNvPr id="82948" name="Line 6"/>
          <p:cNvSpPr>
            <a:spLocks noChangeShapeType="1"/>
          </p:cNvSpPr>
          <p:nvPr/>
        </p:nvSpPr>
        <p:spPr bwMode="gray">
          <a:xfrm flipH="1" flipV="1">
            <a:off x="6617548" y="2823406"/>
            <a:ext cx="1135984" cy="673100"/>
          </a:xfrm>
          <a:prstGeom prst="line">
            <a:avLst/>
          </a:prstGeom>
          <a:noFill/>
          <a:ln w="76200">
            <a:solidFill>
              <a:srgbClr val="B2B2B2"/>
            </a:solidFill>
            <a:round/>
            <a:headEnd/>
            <a:tailEnd/>
          </a:ln>
        </p:spPr>
        <p:txBody>
          <a:bodyPr/>
          <a:lstStyle/>
          <a:p>
            <a:endParaRPr lang="zh-CN" altLang="en-US"/>
          </a:p>
        </p:txBody>
      </p:sp>
      <p:sp>
        <p:nvSpPr>
          <p:cNvPr id="82949" name="Line 7"/>
          <p:cNvSpPr>
            <a:spLocks noChangeShapeType="1"/>
          </p:cNvSpPr>
          <p:nvPr/>
        </p:nvSpPr>
        <p:spPr bwMode="gray">
          <a:xfrm flipH="1">
            <a:off x="5479962" y="5399919"/>
            <a:ext cx="1422448" cy="0"/>
          </a:xfrm>
          <a:prstGeom prst="line">
            <a:avLst/>
          </a:prstGeom>
          <a:noFill/>
          <a:ln w="76200">
            <a:solidFill>
              <a:srgbClr val="B2B2B2"/>
            </a:solidFill>
            <a:round/>
            <a:headEnd/>
            <a:tailEnd/>
          </a:ln>
        </p:spPr>
        <p:txBody>
          <a:bodyPr/>
          <a:lstStyle/>
          <a:p>
            <a:endParaRPr lang="zh-CN" altLang="en-US"/>
          </a:p>
        </p:txBody>
      </p:sp>
      <p:sp>
        <p:nvSpPr>
          <p:cNvPr id="82950" name="Line 8"/>
          <p:cNvSpPr>
            <a:spLocks noChangeShapeType="1"/>
          </p:cNvSpPr>
          <p:nvPr/>
        </p:nvSpPr>
        <p:spPr bwMode="gray">
          <a:xfrm flipH="1">
            <a:off x="7567740" y="4058483"/>
            <a:ext cx="450442" cy="1025525"/>
          </a:xfrm>
          <a:prstGeom prst="line">
            <a:avLst/>
          </a:prstGeom>
          <a:noFill/>
          <a:ln w="76200">
            <a:solidFill>
              <a:srgbClr val="B2B2B2"/>
            </a:solidFill>
            <a:round/>
            <a:headEnd/>
            <a:tailEnd/>
          </a:ln>
        </p:spPr>
        <p:txBody>
          <a:bodyPr/>
          <a:lstStyle/>
          <a:p>
            <a:endParaRPr lang="zh-CN" altLang="en-US"/>
          </a:p>
        </p:txBody>
      </p:sp>
      <p:sp>
        <p:nvSpPr>
          <p:cNvPr id="82951" name="Line 9"/>
          <p:cNvSpPr>
            <a:spLocks noChangeShapeType="1"/>
          </p:cNvSpPr>
          <p:nvPr/>
        </p:nvSpPr>
        <p:spPr bwMode="gray">
          <a:xfrm>
            <a:off x="4311601" y="4058483"/>
            <a:ext cx="452418" cy="1025525"/>
          </a:xfrm>
          <a:prstGeom prst="line">
            <a:avLst/>
          </a:prstGeom>
          <a:noFill/>
          <a:ln w="76200">
            <a:solidFill>
              <a:srgbClr val="B2B2B2"/>
            </a:solidFill>
            <a:round/>
            <a:headEnd/>
            <a:tailEnd/>
          </a:ln>
        </p:spPr>
        <p:txBody>
          <a:bodyPr/>
          <a:lstStyle/>
          <a:p>
            <a:endParaRPr lang="zh-CN" altLang="en-US"/>
          </a:p>
        </p:txBody>
      </p:sp>
      <p:sp>
        <p:nvSpPr>
          <p:cNvPr id="82952" name="AutoShape 10"/>
          <p:cNvSpPr>
            <a:spLocks noChangeArrowheads="1"/>
          </p:cNvSpPr>
          <p:nvPr/>
        </p:nvSpPr>
        <p:spPr bwMode="grayWhite">
          <a:xfrm>
            <a:off x="4252475" y="5066546"/>
            <a:ext cx="1134008" cy="841375"/>
          </a:xfrm>
          <a:prstGeom prst="pentagon">
            <a:avLst/>
          </a:prstGeom>
          <a:solidFill>
            <a:srgbClr val="CC3300">
              <a:alpha val="50195"/>
            </a:srgbClr>
          </a:solidFill>
          <a:ln w="76200" algn="ctr">
            <a:solidFill>
              <a:srgbClr val="CC3300"/>
            </a:solidFill>
            <a:miter lim="800000"/>
            <a:headEnd/>
            <a:tailEnd/>
          </a:ln>
        </p:spPr>
        <p:txBody>
          <a:bodyPr wrap="none" anchor="ctr"/>
          <a:lstStyle/>
          <a:p>
            <a:pPr algn="ctr"/>
            <a:endParaRPr lang="zh-CN" altLang="en-US"/>
          </a:p>
        </p:txBody>
      </p:sp>
      <p:sp>
        <p:nvSpPr>
          <p:cNvPr id="82953" name="AutoShape 11"/>
          <p:cNvSpPr>
            <a:spLocks noChangeArrowheads="1"/>
          </p:cNvSpPr>
          <p:nvPr/>
        </p:nvSpPr>
        <p:spPr bwMode="grayWhite">
          <a:xfrm>
            <a:off x="3364955" y="3159956"/>
            <a:ext cx="1216984" cy="895350"/>
          </a:xfrm>
          <a:prstGeom prst="pentagon">
            <a:avLst/>
          </a:prstGeom>
          <a:solidFill>
            <a:srgbClr val="FCC704">
              <a:alpha val="50195"/>
            </a:srgbClr>
          </a:solidFill>
          <a:ln w="76200" algn="ctr">
            <a:solidFill>
              <a:schemeClr val="accent1"/>
            </a:solidFill>
            <a:miter lim="800000"/>
            <a:headEnd/>
            <a:tailEnd/>
          </a:ln>
        </p:spPr>
        <p:txBody>
          <a:bodyPr wrap="none" anchor="ctr"/>
          <a:lstStyle/>
          <a:p>
            <a:pPr algn="ctr"/>
            <a:endParaRPr lang="zh-CN" altLang="en-US"/>
          </a:p>
        </p:txBody>
      </p:sp>
      <p:sp>
        <p:nvSpPr>
          <p:cNvPr id="82954" name="AutoShape 12"/>
          <p:cNvSpPr>
            <a:spLocks noChangeArrowheads="1"/>
          </p:cNvSpPr>
          <p:nvPr/>
        </p:nvSpPr>
        <p:spPr bwMode="grayWhite">
          <a:xfrm>
            <a:off x="7830586" y="3166306"/>
            <a:ext cx="1193277" cy="882650"/>
          </a:xfrm>
          <a:prstGeom prst="pentagon">
            <a:avLst/>
          </a:prstGeom>
          <a:solidFill>
            <a:schemeClr val="accent2">
              <a:alpha val="50195"/>
            </a:schemeClr>
          </a:solidFill>
          <a:ln w="76200" algn="ctr">
            <a:solidFill>
              <a:schemeClr val="accent2"/>
            </a:solidFill>
            <a:miter lim="800000"/>
            <a:headEnd/>
            <a:tailEnd/>
          </a:ln>
        </p:spPr>
        <p:txBody>
          <a:bodyPr wrap="none" anchor="ctr"/>
          <a:lstStyle/>
          <a:p>
            <a:pPr algn="ctr"/>
            <a:endParaRPr lang="zh-CN" altLang="en-US"/>
          </a:p>
        </p:txBody>
      </p:sp>
      <p:sp>
        <p:nvSpPr>
          <p:cNvPr id="82955" name="AutoShape 13"/>
          <p:cNvSpPr>
            <a:spLocks noChangeArrowheads="1"/>
          </p:cNvSpPr>
          <p:nvPr/>
        </p:nvSpPr>
        <p:spPr bwMode="grayWhite">
          <a:xfrm>
            <a:off x="6992296" y="5061781"/>
            <a:ext cx="1135983" cy="839788"/>
          </a:xfrm>
          <a:prstGeom prst="pentagon">
            <a:avLst/>
          </a:prstGeom>
          <a:solidFill>
            <a:srgbClr val="339966">
              <a:alpha val="50195"/>
            </a:srgbClr>
          </a:solidFill>
          <a:ln w="76200" algn="ctr">
            <a:solidFill>
              <a:srgbClr val="008000"/>
            </a:solidFill>
            <a:miter lim="800000"/>
            <a:headEnd/>
            <a:tailEnd/>
          </a:ln>
        </p:spPr>
        <p:txBody>
          <a:bodyPr wrap="none" anchor="ctr"/>
          <a:lstStyle/>
          <a:p>
            <a:pPr algn="ctr"/>
            <a:endParaRPr lang="zh-CN" altLang="en-US"/>
          </a:p>
        </p:txBody>
      </p:sp>
      <p:grpSp>
        <p:nvGrpSpPr>
          <p:cNvPr id="2" name="Group 14"/>
          <p:cNvGrpSpPr>
            <a:grpSpLocks/>
          </p:cNvGrpSpPr>
          <p:nvPr/>
        </p:nvGrpSpPr>
        <p:grpSpPr bwMode="auto">
          <a:xfrm>
            <a:off x="3628065" y="3390146"/>
            <a:ext cx="634174" cy="496887"/>
            <a:chOff x="523" y="2809"/>
            <a:chExt cx="876" cy="882"/>
          </a:xfrm>
        </p:grpSpPr>
        <p:sp>
          <p:nvSpPr>
            <p:cNvPr id="82978" name="Oval 15"/>
            <p:cNvSpPr>
              <a:spLocks noChangeArrowheads="1"/>
            </p:cNvSpPr>
            <p:nvPr/>
          </p:nvSpPr>
          <p:spPr bwMode="gray">
            <a:xfrm>
              <a:off x="523" y="2809"/>
              <a:ext cx="876" cy="876"/>
            </a:xfrm>
            <a:prstGeom prst="ellipse">
              <a:avLst/>
            </a:prstGeom>
            <a:solidFill>
              <a:srgbClr val="292929">
                <a:alpha val="50195"/>
              </a:srgbClr>
            </a:solidFill>
            <a:ln w="19050" algn="ctr">
              <a:solidFill>
                <a:srgbClr val="FFFFFF"/>
              </a:solidFill>
              <a:round/>
              <a:headEnd/>
              <a:tailEnd/>
            </a:ln>
          </p:spPr>
          <p:txBody>
            <a:bodyPr wrap="none" anchor="ctr"/>
            <a:lstStyle/>
            <a:p>
              <a:pPr algn="ctr"/>
              <a:endParaRPr lang="zh-CN" altLang="en-US"/>
            </a:p>
          </p:txBody>
        </p:sp>
        <p:sp>
          <p:nvSpPr>
            <p:cNvPr id="82979" name="Line 16"/>
            <p:cNvSpPr>
              <a:spLocks noChangeShapeType="1"/>
            </p:cNvSpPr>
            <p:nvPr/>
          </p:nvSpPr>
          <p:spPr bwMode="gray">
            <a:xfrm>
              <a:off x="964" y="2809"/>
              <a:ext cx="0" cy="870"/>
            </a:xfrm>
            <a:prstGeom prst="line">
              <a:avLst/>
            </a:prstGeom>
            <a:noFill/>
            <a:ln w="19050">
              <a:solidFill>
                <a:srgbClr val="FFFFFF"/>
              </a:solidFill>
              <a:round/>
              <a:headEnd/>
              <a:tailEnd/>
            </a:ln>
          </p:spPr>
          <p:txBody>
            <a:bodyPr/>
            <a:lstStyle/>
            <a:p>
              <a:endParaRPr lang="zh-CN" altLang="en-US"/>
            </a:p>
          </p:txBody>
        </p:sp>
        <p:sp>
          <p:nvSpPr>
            <p:cNvPr id="82980" name="Line 17"/>
            <p:cNvSpPr>
              <a:spLocks noChangeShapeType="1"/>
            </p:cNvSpPr>
            <p:nvPr/>
          </p:nvSpPr>
          <p:spPr bwMode="gray">
            <a:xfrm>
              <a:off x="523" y="3244"/>
              <a:ext cx="876" cy="0"/>
            </a:xfrm>
            <a:prstGeom prst="line">
              <a:avLst/>
            </a:prstGeom>
            <a:noFill/>
            <a:ln w="19050">
              <a:solidFill>
                <a:srgbClr val="FFFFFF"/>
              </a:solidFill>
              <a:round/>
              <a:headEnd/>
              <a:tailEnd/>
            </a:ln>
          </p:spPr>
          <p:txBody>
            <a:bodyPr/>
            <a:lstStyle/>
            <a:p>
              <a:endParaRPr lang="zh-CN" altLang="en-US"/>
            </a:p>
          </p:txBody>
        </p:sp>
        <p:sp>
          <p:nvSpPr>
            <p:cNvPr id="82981" name="Freeform 18"/>
            <p:cNvSpPr>
              <a:spLocks/>
            </p:cNvSpPr>
            <p:nvPr/>
          </p:nvSpPr>
          <p:spPr bwMode="gray">
            <a:xfrm>
              <a:off x="1023" y="2815"/>
              <a:ext cx="182" cy="864"/>
            </a:xfrm>
            <a:custGeom>
              <a:avLst/>
              <a:gdLst>
                <a:gd name="T0" fmla="*/ 0 w 182"/>
                <a:gd name="T1" fmla="*/ 0 h 864"/>
                <a:gd name="T2" fmla="*/ 182 w 182"/>
                <a:gd name="T3" fmla="*/ 435 h 864"/>
                <a:gd name="T4" fmla="*/ 6 w 182"/>
                <a:gd name="T5" fmla="*/ 864 h 864"/>
                <a:gd name="T6" fmla="*/ 0 60000 65536"/>
                <a:gd name="T7" fmla="*/ 0 60000 65536"/>
                <a:gd name="T8" fmla="*/ 0 60000 65536"/>
                <a:gd name="T9" fmla="*/ 0 w 182"/>
                <a:gd name="T10" fmla="*/ 0 h 864"/>
                <a:gd name="T11" fmla="*/ 182 w 182"/>
                <a:gd name="T12" fmla="*/ 864 h 864"/>
              </a:gdLst>
              <a:ahLst/>
              <a:cxnLst>
                <a:cxn ang="T6">
                  <a:pos x="T0" y="T1"/>
                </a:cxn>
                <a:cxn ang="T7">
                  <a:pos x="T2" y="T3"/>
                </a:cxn>
                <a:cxn ang="T8">
                  <a:pos x="T4" y="T5"/>
                </a:cxn>
              </a:cxnLst>
              <a:rect l="T9" t="T10" r="T11" b="T12"/>
              <a:pathLst>
                <a:path w="182" h="864">
                  <a:moveTo>
                    <a:pt x="0" y="0"/>
                  </a:moveTo>
                  <a:cubicBezTo>
                    <a:pt x="59" y="89"/>
                    <a:pt x="182" y="177"/>
                    <a:pt x="182" y="435"/>
                  </a:cubicBezTo>
                  <a:cubicBezTo>
                    <a:pt x="182" y="693"/>
                    <a:pt x="70" y="800"/>
                    <a:pt x="6" y="864"/>
                  </a:cubicBezTo>
                </a:path>
              </a:pathLst>
            </a:custGeom>
            <a:noFill/>
            <a:ln w="19050">
              <a:solidFill>
                <a:srgbClr val="FFFFFF"/>
              </a:solidFill>
              <a:round/>
              <a:headEnd/>
              <a:tailEnd/>
            </a:ln>
          </p:spPr>
          <p:txBody>
            <a:bodyPr/>
            <a:lstStyle/>
            <a:p>
              <a:endParaRPr lang="zh-CN" altLang="en-US"/>
            </a:p>
          </p:txBody>
        </p:sp>
        <p:sp>
          <p:nvSpPr>
            <p:cNvPr id="82982" name="Freeform 19"/>
            <p:cNvSpPr>
              <a:spLocks/>
            </p:cNvSpPr>
            <p:nvPr/>
          </p:nvSpPr>
          <p:spPr bwMode="gray">
            <a:xfrm>
              <a:off x="726" y="2821"/>
              <a:ext cx="197" cy="870"/>
            </a:xfrm>
            <a:custGeom>
              <a:avLst/>
              <a:gdLst>
                <a:gd name="T0" fmla="*/ 167 w 197"/>
                <a:gd name="T1" fmla="*/ 0 h 870"/>
                <a:gd name="T2" fmla="*/ 0 w 197"/>
                <a:gd name="T3" fmla="*/ 436 h 870"/>
                <a:gd name="T4" fmla="*/ 197 w 197"/>
                <a:gd name="T5" fmla="*/ 870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path w="197" h="870">
                  <a:moveTo>
                    <a:pt x="167" y="0"/>
                  </a:moveTo>
                  <a:cubicBezTo>
                    <a:pt x="117" y="64"/>
                    <a:pt x="0" y="178"/>
                    <a:pt x="0" y="436"/>
                  </a:cubicBezTo>
                  <a:cubicBezTo>
                    <a:pt x="0" y="694"/>
                    <a:pt x="124" y="769"/>
                    <a:pt x="197" y="870"/>
                  </a:cubicBezTo>
                </a:path>
              </a:pathLst>
            </a:custGeom>
            <a:noFill/>
            <a:ln w="19050">
              <a:solidFill>
                <a:srgbClr val="FFFFFF"/>
              </a:solidFill>
              <a:round/>
              <a:headEnd/>
              <a:tailEnd/>
            </a:ln>
          </p:spPr>
          <p:txBody>
            <a:bodyPr/>
            <a:lstStyle/>
            <a:p>
              <a:endParaRPr lang="zh-CN" altLang="en-US"/>
            </a:p>
          </p:txBody>
        </p:sp>
        <p:sp>
          <p:nvSpPr>
            <p:cNvPr id="82983" name="Freeform 20"/>
            <p:cNvSpPr>
              <a:spLocks/>
            </p:cNvSpPr>
            <p:nvPr/>
          </p:nvSpPr>
          <p:spPr bwMode="gray">
            <a:xfrm rot="5400000">
              <a:off x="892" y="3171"/>
              <a:ext cx="114" cy="653"/>
            </a:xfrm>
            <a:custGeom>
              <a:avLst/>
              <a:gdLst>
                <a:gd name="T0" fmla="*/ 1 w 197"/>
                <a:gd name="T1" fmla="*/ 0 h 870"/>
                <a:gd name="T2" fmla="*/ 0 w 197"/>
                <a:gd name="T3" fmla="*/ 2 h 870"/>
                <a:gd name="T4" fmla="*/ 1 w 197"/>
                <a:gd name="T5" fmla="*/ 2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path w="197" h="870">
                  <a:moveTo>
                    <a:pt x="167" y="0"/>
                  </a:moveTo>
                  <a:cubicBezTo>
                    <a:pt x="117" y="64"/>
                    <a:pt x="0" y="178"/>
                    <a:pt x="0" y="436"/>
                  </a:cubicBezTo>
                  <a:cubicBezTo>
                    <a:pt x="0" y="694"/>
                    <a:pt x="124" y="769"/>
                    <a:pt x="197" y="870"/>
                  </a:cubicBezTo>
                </a:path>
              </a:pathLst>
            </a:custGeom>
            <a:noFill/>
            <a:ln w="19050">
              <a:solidFill>
                <a:srgbClr val="FFFFFF"/>
              </a:solidFill>
              <a:round/>
              <a:headEnd/>
              <a:tailEnd/>
            </a:ln>
          </p:spPr>
          <p:txBody>
            <a:bodyPr rot="10800000" vert="eaVert"/>
            <a:lstStyle/>
            <a:p>
              <a:endParaRPr lang="zh-CN" altLang="en-US"/>
            </a:p>
          </p:txBody>
        </p:sp>
        <p:sp>
          <p:nvSpPr>
            <p:cNvPr id="82984" name="Freeform 21"/>
            <p:cNvSpPr>
              <a:spLocks/>
            </p:cNvSpPr>
            <p:nvPr/>
          </p:nvSpPr>
          <p:spPr bwMode="gray">
            <a:xfrm rot="16200000" flipV="1">
              <a:off x="900" y="2668"/>
              <a:ext cx="114" cy="653"/>
            </a:xfrm>
            <a:custGeom>
              <a:avLst/>
              <a:gdLst>
                <a:gd name="T0" fmla="*/ 1 w 197"/>
                <a:gd name="T1" fmla="*/ 0 h 870"/>
                <a:gd name="T2" fmla="*/ 0 w 197"/>
                <a:gd name="T3" fmla="*/ 2 h 870"/>
                <a:gd name="T4" fmla="*/ 1 w 197"/>
                <a:gd name="T5" fmla="*/ 2 h 870"/>
                <a:gd name="T6" fmla="*/ 0 60000 65536"/>
                <a:gd name="T7" fmla="*/ 0 60000 65536"/>
                <a:gd name="T8" fmla="*/ 0 60000 65536"/>
                <a:gd name="T9" fmla="*/ 0 w 197"/>
                <a:gd name="T10" fmla="*/ 0 h 870"/>
                <a:gd name="T11" fmla="*/ 197 w 197"/>
                <a:gd name="T12" fmla="*/ 870 h 870"/>
              </a:gdLst>
              <a:ahLst/>
              <a:cxnLst>
                <a:cxn ang="T6">
                  <a:pos x="T0" y="T1"/>
                </a:cxn>
                <a:cxn ang="T7">
                  <a:pos x="T2" y="T3"/>
                </a:cxn>
                <a:cxn ang="T8">
                  <a:pos x="T4" y="T5"/>
                </a:cxn>
              </a:cxnLst>
              <a:rect l="T9" t="T10" r="T11" b="T12"/>
              <a:pathLst>
                <a:path w="197" h="870">
                  <a:moveTo>
                    <a:pt x="167" y="0"/>
                  </a:moveTo>
                  <a:cubicBezTo>
                    <a:pt x="117" y="64"/>
                    <a:pt x="0" y="178"/>
                    <a:pt x="0" y="436"/>
                  </a:cubicBezTo>
                  <a:cubicBezTo>
                    <a:pt x="0" y="694"/>
                    <a:pt x="124" y="769"/>
                    <a:pt x="197" y="870"/>
                  </a:cubicBezTo>
                </a:path>
              </a:pathLst>
            </a:custGeom>
            <a:noFill/>
            <a:ln w="19050">
              <a:solidFill>
                <a:srgbClr val="FFFFFF"/>
              </a:solidFill>
              <a:round/>
              <a:headEnd/>
              <a:tailEnd/>
            </a:ln>
          </p:spPr>
          <p:txBody>
            <a:bodyPr rot="10800000" vert="eaVert"/>
            <a:lstStyle/>
            <a:p>
              <a:endParaRPr lang="zh-CN" altLang="en-US"/>
            </a:p>
          </p:txBody>
        </p:sp>
      </p:grpSp>
      <p:grpSp>
        <p:nvGrpSpPr>
          <p:cNvPr id="3" name="Group 22"/>
          <p:cNvGrpSpPr>
            <a:grpSpLocks/>
          </p:cNvGrpSpPr>
          <p:nvPr/>
        </p:nvGrpSpPr>
        <p:grpSpPr bwMode="auto">
          <a:xfrm>
            <a:off x="4498646" y="5325306"/>
            <a:ext cx="551198" cy="368300"/>
            <a:chOff x="2640" y="3304"/>
            <a:chExt cx="294" cy="252"/>
          </a:xfrm>
        </p:grpSpPr>
        <p:sp>
          <p:nvSpPr>
            <p:cNvPr id="82972" name="AutoShape 23"/>
            <p:cNvSpPr>
              <a:spLocks noChangeArrowheads="1"/>
            </p:cNvSpPr>
            <p:nvPr/>
          </p:nvSpPr>
          <p:spPr bwMode="gray">
            <a:xfrm>
              <a:off x="2700" y="3304"/>
              <a:ext cx="176" cy="176"/>
            </a:xfrm>
            <a:prstGeom prst="roundRect">
              <a:avLst>
                <a:gd name="adj" fmla="val 6250"/>
              </a:avLst>
            </a:prstGeom>
            <a:solidFill>
              <a:srgbClr val="292929">
                <a:alpha val="50195"/>
              </a:srgbClr>
            </a:solidFill>
            <a:ln w="19050" algn="ctr">
              <a:solidFill>
                <a:srgbClr val="FFFFFF"/>
              </a:solidFill>
              <a:round/>
              <a:headEnd/>
              <a:tailEnd/>
            </a:ln>
          </p:spPr>
          <p:txBody>
            <a:bodyPr wrap="none" anchor="ctr"/>
            <a:lstStyle/>
            <a:p>
              <a:pPr algn="ctr"/>
              <a:endParaRPr lang="zh-CN" altLang="en-US"/>
            </a:p>
          </p:txBody>
        </p:sp>
        <p:sp>
          <p:nvSpPr>
            <p:cNvPr id="82973" name="AutoShape 24"/>
            <p:cNvSpPr>
              <a:spLocks noChangeArrowheads="1"/>
            </p:cNvSpPr>
            <p:nvPr/>
          </p:nvSpPr>
          <p:spPr bwMode="gray">
            <a:xfrm>
              <a:off x="2640" y="3478"/>
              <a:ext cx="294" cy="78"/>
            </a:xfrm>
            <a:prstGeom prst="roundRect">
              <a:avLst>
                <a:gd name="adj" fmla="val 16667"/>
              </a:avLst>
            </a:prstGeom>
            <a:solidFill>
              <a:srgbClr val="292929">
                <a:alpha val="50195"/>
              </a:srgbClr>
            </a:solidFill>
            <a:ln w="19050" algn="ctr">
              <a:solidFill>
                <a:srgbClr val="FFFFFF"/>
              </a:solidFill>
              <a:round/>
              <a:headEnd/>
              <a:tailEnd/>
            </a:ln>
          </p:spPr>
          <p:txBody>
            <a:bodyPr wrap="none" anchor="ctr"/>
            <a:lstStyle/>
            <a:p>
              <a:pPr algn="ctr"/>
              <a:endParaRPr lang="zh-CN" altLang="en-US"/>
            </a:p>
          </p:txBody>
        </p:sp>
        <p:sp>
          <p:nvSpPr>
            <p:cNvPr id="82974" name="Line 25"/>
            <p:cNvSpPr>
              <a:spLocks noChangeShapeType="1"/>
            </p:cNvSpPr>
            <p:nvPr/>
          </p:nvSpPr>
          <p:spPr bwMode="gray">
            <a:xfrm flipH="1">
              <a:off x="2847" y="3517"/>
              <a:ext cx="45" cy="0"/>
            </a:xfrm>
            <a:prstGeom prst="line">
              <a:avLst/>
            </a:prstGeom>
            <a:noFill/>
            <a:ln w="19050">
              <a:solidFill>
                <a:srgbClr val="FFFFFF"/>
              </a:solidFill>
              <a:round/>
              <a:headEnd/>
              <a:tailEnd/>
            </a:ln>
          </p:spPr>
          <p:txBody>
            <a:bodyPr/>
            <a:lstStyle/>
            <a:p>
              <a:endParaRPr lang="zh-CN" altLang="en-US"/>
            </a:p>
          </p:txBody>
        </p:sp>
        <p:sp>
          <p:nvSpPr>
            <p:cNvPr id="82975" name="Line 26"/>
            <p:cNvSpPr>
              <a:spLocks noChangeShapeType="1"/>
            </p:cNvSpPr>
            <p:nvPr/>
          </p:nvSpPr>
          <p:spPr bwMode="gray">
            <a:xfrm flipH="1">
              <a:off x="2759" y="3359"/>
              <a:ext cx="73" cy="0"/>
            </a:xfrm>
            <a:prstGeom prst="line">
              <a:avLst/>
            </a:prstGeom>
            <a:noFill/>
            <a:ln w="19050">
              <a:solidFill>
                <a:srgbClr val="FFFFFF"/>
              </a:solidFill>
              <a:round/>
              <a:headEnd/>
              <a:tailEnd/>
            </a:ln>
          </p:spPr>
          <p:txBody>
            <a:bodyPr/>
            <a:lstStyle/>
            <a:p>
              <a:endParaRPr lang="zh-CN" altLang="en-US"/>
            </a:p>
          </p:txBody>
        </p:sp>
        <p:sp>
          <p:nvSpPr>
            <p:cNvPr id="82976" name="Line 27"/>
            <p:cNvSpPr>
              <a:spLocks noChangeShapeType="1"/>
            </p:cNvSpPr>
            <p:nvPr/>
          </p:nvSpPr>
          <p:spPr bwMode="gray">
            <a:xfrm flipH="1">
              <a:off x="2787" y="3385"/>
              <a:ext cx="45" cy="0"/>
            </a:xfrm>
            <a:prstGeom prst="line">
              <a:avLst/>
            </a:prstGeom>
            <a:noFill/>
            <a:ln w="19050">
              <a:solidFill>
                <a:srgbClr val="FFFFFF"/>
              </a:solidFill>
              <a:round/>
              <a:headEnd/>
              <a:tailEnd/>
            </a:ln>
          </p:spPr>
          <p:txBody>
            <a:bodyPr/>
            <a:lstStyle/>
            <a:p>
              <a:endParaRPr lang="zh-CN" altLang="en-US"/>
            </a:p>
          </p:txBody>
        </p:sp>
        <p:sp>
          <p:nvSpPr>
            <p:cNvPr id="82977" name="Line 28"/>
            <p:cNvSpPr>
              <a:spLocks noChangeShapeType="1"/>
            </p:cNvSpPr>
            <p:nvPr/>
          </p:nvSpPr>
          <p:spPr bwMode="gray">
            <a:xfrm flipH="1">
              <a:off x="2800" y="3434"/>
              <a:ext cx="32" cy="0"/>
            </a:xfrm>
            <a:prstGeom prst="line">
              <a:avLst/>
            </a:prstGeom>
            <a:noFill/>
            <a:ln w="19050">
              <a:solidFill>
                <a:srgbClr val="FFFFFF"/>
              </a:solidFill>
              <a:round/>
              <a:headEnd/>
              <a:tailEnd/>
            </a:ln>
          </p:spPr>
          <p:txBody>
            <a:bodyPr/>
            <a:lstStyle/>
            <a:p>
              <a:endParaRPr lang="zh-CN" altLang="en-US"/>
            </a:p>
          </p:txBody>
        </p:sp>
      </p:grpSp>
      <p:sp>
        <p:nvSpPr>
          <p:cNvPr id="82958" name="AutoShape 29"/>
          <p:cNvSpPr>
            <a:spLocks noChangeArrowheads="1"/>
          </p:cNvSpPr>
          <p:nvPr/>
        </p:nvSpPr>
        <p:spPr bwMode="gray">
          <a:xfrm>
            <a:off x="5956828" y="2270958"/>
            <a:ext cx="484028" cy="373063"/>
          </a:xfrm>
          <a:prstGeom prst="cube">
            <a:avLst>
              <a:gd name="adj" fmla="val 25000"/>
            </a:avLst>
          </a:prstGeom>
          <a:solidFill>
            <a:srgbClr val="292929">
              <a:alpha val="50195"/>
            </a:srgbClr>
          </a:solidFill>
          <a:ln w="19050">
            <a:solidFill>
              <a:srgbClr val="FFFFFF"/>
            </a:solidFill>
            <a:miter lim="800000"/>
            <a:headEnd/>
            <a:tailEnd/>
          </a:ln>
        </p:spPr>
        <p:txBody>
          <a:bodyPr wrap="none" anchor="ctr"/>
          <a:lstStyle/>
          <a:p>
            <a:pPr algn="ctr"/>
            <a:endParaRPr lang="zh-CN" altLang="en-US"/>
          </a:p>
        </p:txBody>
      </p:sp>
      <p:grpSp>
        <p:nvGrpSpPr>
          <p:cNvPr id="4" name="Group 30"/>
          <p:cNvGrpSpPr>
            <a:grpSpLocks/>
          </p:cNvGrpSpPr>
          <p:nvPr/>
        </p:nvGrpSpPr>
        <p:grpSpPr bwMode="auto">
          <a:xfrm>
            <a:off x="8104989" y="3396496"/>
            <a:ext cx="620346" cy="458787"/>
            <a:chOff x="3422" y="1347"/>
            <a:chExt cx="330" cy="313"/>
          </a:xfrm>
        </p:grpSpPr>
        <p:sp>
          <p:nvSpPr>
            <p:cNvPr id="82970" name="AutoShape 31"/>
            <p:cNvSpPr>
              <a:spLocks noChangeArrowheads="1"/>
            </p:cNvSpPr>
            <p:nvPr/>
          </p:nvSpPr>
          <p:spPr bwMode="gray">
            <a:xfrm>
              <a:off x="3422" y="1411"/>
              <a:ext cx="330" cy="249"/>
            </a:xfrm>
            <a:prstGeom prst="roundRect">
              <a:avLst>
                <a:gd name="adj" fmla="val 16667"/>
              </a:avLst>
            </a:prstGeom>
            <a:solidFill>
              <a:srgbClr val="292929">
                <a:alpha val="50195"/>
              </a:srgbClr>
            </a:solidFill>
            <a:ln w="19050" algn="ctr">
              <a:solidFill>
                <a:srgbClr val="FFFFFF"/>
              </a:solidFill>
              <a:round/>
              <a:headEnd/>
              <a:tailEnd/>
            </a:ln>
          </p:spPr>
          <p:txBody>
            <a:bodyPr wrap="none" anchor="ctr"/>
            <a:lstStyle/>
            <a:p>
              <a:pPr algn="ctr"/>
              <a:endParaRPr lang="zh-CN" altLang="en-US"/>
            </a:p>
          </p:txBody>
        </p:sp>
        <p:sp>
          <p:nvSpPr>
            <p:cNvPr id="82971" name="AutoShape 32"/>
            <p:cNvSpPr>
              <a:spLocks noChangeArrowheads="1"/>
            </p:cNvSpPr>
            <p:nvPr/>
          </p:nvSpPr>
          <p:spPr bwMode="gray">
            <a:xfrm>
              <a:off x="3522" y="1347"/>
              <a:ext cx="122" cy="11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646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solidFill>
              <a:srgbClr val="292929">
                <a:alpha val="50195"/>
              </a:srgbClr>
            </a:solidFill>
            <a:ln w="12700" algn="ctr">
              <a:solidFill>
                <a:srgbClr val="FFFFFF"/>
              </a:solidFill>
              <a:miter lim="800000"/>
              <a:headEnd/>
              <a:tailEnd/>
            </a:ln>
          </p:spPr>
          <p:txBody>
            <a:bodyPr wrap="none" anchor="ctr"/>
            <a:lstStyle/>
            <a:p>
              <a:endParaRPr lang="zh-CN" altLang="en-US"/>
            </a:p>
          </p:txBody>
        </p:sp>
      </p:grpSp>
      <p:grpSp>
        <p:nvGrpSpPr>
          <p:cNvPr id="5" name="Group 33"/>
          <p:cNvGrpSpPr>
            <a:grpSpLocks/>
          </p:cNvGrpSpPr>
          <p:nvPr/>
        </p:nvGrpSpPr>
        <p:grpSpPr bwMode="auto">
          <a:xfrm>
            <a:off x="7300843" y="5282444"/>
            <a:ext cx="507736" cy="487362"/>
            <a:chOff x="984" y="878"/>
            <a:chExt cx="3312" cy="4086"/>
          </a:xfrm>
        </p:grpSpPr>
        <p:sp>
          <p:nvSpPr>
            <p:cNvPr id="82968" name="Freeform 34"/>
            <p:cNvSpPr>
              <a:spLocks/>
            </p:cNvSpPr>
            <p:nvPr/>
          </p:nvSpPr>
          <p:spPr bwMode="gray">
            <a:xfrm>
              <a:off x="984" y="1002"/>
              <a:ext cx="3312" cy="3962"/>
            </a:xfrm>
            <a:custGeom>
              <a:avLst/>
              <a:gdLst>
                <a:gd name="T0" fmla="*/ 1376 w 3312"/>
                <a:gd name="T1" fmla="*/ 696 h 3962"/>
                <a:gd name="T2" fmla="*/ 1639 w 3312"/>
                <a:gd name="T3" fmla="*/ 920 h 3962"/>
                <a:gd name="T4" fmla="*/ 1926 w 3312"/>
                <a:gd name="T5" fmla="*/ 708 h 3962"/>
                <a:gd name="T6" fmla="*/ 2940 w 3312"/>
                <a:gd name="T7" fmla="*/ 66 h 3962"/>
                <a:gd name="T8" fmla="*/ 3204 w 3312"/>
                <a:gd name="T9" fmla="*/ 78 h 3962"/>
                <a:gd name="T10" fmla="*/ 3072 w 3312"/>
                <a:gd name="T11" fmla="*/ 444 h 3962"/>
                <a:gd name="T12" fmla="*/ 2139 w 3312"/>
                <a:gd name="T13" fmla="*/ 1081 h 3962"/>
                <a:gd name="T14" fmla="*/ 2476 w 3312"/>
                <a:gd name="T15" fmla="*/ 2372 h 3962"/>
                <a:gd name="T16" fmla="*/ 2251 w 3312"/>
                <a:gd name="T17" fmla="*/ 2435 h 3962"/>
                <a:gd name="T18" fmla="*/ 2614 w 3312"/>
                <a:gd name="T19" fmla="*/ 3589 h 3962"/>
                <a:gd name="T20" fmla="*/ 2539 w 3312"/>
                <a:gd name="T21" fmla="*/ 3925 h 3962"/>
                <a:gd name="T22" fmla="*/ 2226 w 3312"/>
                <a:gd name="T23" fmla="*/ 3689 h 3962"/>
                <a:gd name="T24" fmla="*/ 1789 w 3312"/>
                <a:gd name="T25" fmla="*/ 2534 h 3962"/>
                <a:gd name="T26" fmla="*/ 1414 w 3312"/>
                <a:gd name="T27" fmla="*/ 2534 h 3962"/>
                <a:gd name="T28" fmla="*/ 1051 w 3312"/>
                <a:gd name="T29" fmla="*/ 3689 h 3962"/>
                <a:gd name="T30" fmla="*/ 789 w 3312"/>
                <a:gd name="T31" fmla="*/ 3925 h 3962"/>
                <a:gd name="T32" fmla="*/ 676 w 3312"/>
                <a:gd name="T33" fmla="*/ 3577 h 3962"/>
                <a:gd name="T34" fmla="*/ 1001 w 3312"/>
                <a:gd name="T35" fmla="*/ 2459 h 3962"/>
                <a:gd name="T36" fmla="*/ 751 w 3312"/>
                <a:gd name="T37" fmla="*/ 2397 h 3962"/>
                <a:gd name="T38" fmla="*/ 1126 w 3312"/>
                <a:gd name="T39" fmla="*/ 1081 h 3962"/>
                <a:gd name="T40" fmla="*/ 139 w 3312"/>
                <a:gd name="T41" fmla="*/ 497 h 3962"/>
                <a:gd name="T42" fmla="*/ 60 w 3312"/>
                <a:gd name="T43" fmla="*/ 180 h 3962"/>
                <a:gd name="T44" fmla="*/ 389 w 3312"/>
                <a:gd name="T45" fmla="*/ 162 h 3962"/>
                <a:gd name="T46" fmla="*/ 1376 w 3312"/>
                <a:gd name="T47" fmla="*/ 696 h 39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312"/>
                <a:gd name="T73" fmla="*/ 0 h 3962"/>
                <a:gd name="T74" fmla="*/ 3312 w 3312"/>
                <a:gd name="T75" fmla="*/ 3962 h 396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312" h="3962">
                  <a:moveTo>
                    <a:pt x="1376" y="696"/>
                  </a:moveTo>
                  <a:cubicBezTo>
                    <a:pt x="1401" y="795"/>
                    <a:pt x="1489" y="920"/>
                    <a:pt x="1639" y="920"/>
                  </a:cubicBezTo>
                  <a:cubicBezTo>
                    <a:pt x="1801" y="920"/>
                    <a:pt x="1876" y="795"/>
                    <a:pt x="1926" y="708"/>
                  </a:cubicBezTo>
                  <a:lnTo>
                    <a:pt x="2940" y="66"/>
                  </a:lnTo>
                  <a:cubicBezTo>
                    <a:pt x="3042" y="0"/>
                    <a:pt x="3142" y="16"/>
                    <a:pt x="3204" y="78"/>
                  </a:cubicBezTo>
                  <a:cubicBezTo>
                    <a:pt x="3267" y="140"/>
                    <a:pt x="3312" y="264"/>
                    <a:pt x="3072" y="444"/>
                  </a:cubicBezTo>
                  <a:lnTo>
                    <a:pt x="2139" y="1081"/>
                  </a:lnTo>
                  <a:lnTo>
                    <a:pt x="2476" y="2372"/>
                  </a:lnTo>
                  <a:lnTo>
                    <a:pt x="2251" y="2435"/>
                  </a:lnTo>
                  <a:lnTo>
                    <a:pt x="2614" y="3589"/>
                  </a:lnTo>
                  <a:cubicBezTo>
                    <a:pt x="2651" y="3751"/>
                    <a:pt x="2639" y="3863"/>
                    <a:pt x="2539" y="3925"/>
                  </a:cubicBezTo>
                  <a:cubicBezTo>
                    <a:pt x="2401" y="3962"/>
                    <a:pt x="2289" y="3863"/>
                    <a:pt x="2226" y="3689"/>
                  </a:cubicBezTo>
                  <a:cubicBezTo>
                    <a:pt x="2101" y="3453"/>
                    <a:pt x="1876" y="2720"/>
                    <a:pt x="1789" y="2534"/>
                  </a:cubicBezTo>
                  <a:lnTo>
                    <a:pt x="1414" y="2534"/>
                  </a:lnTo>
                  <a:cubicBezTo>
                    <a:pt x="1339" y="2770"/>
                    <a:pt x="1151" y="3465"/>
                    <a:pt x="1051" y="3689"/>
                  </a:cubicBezTo>
                  <a:cubicBezTo>
                    <a:pt x="1001" y="3838"/>
                    <a:pt x="914" y="3950"/>
                    <a:pt x="789" y="3925"/>
                  </a:cubicBezTo>
                  <a:cubicBezTo>
                    <a:pt x="714" y="3875"/>
                    <a:pt x="614" y="3838"/>
                    <a:pt x="676" y="3577"/>
                  </a:cubicBezTo>
                  <a:lnTo>
                    <a:pt x="1001" y="2459"/>
                  </a:lnTo>
                  <a:lnTo>
                    <a:pt x="751" y="2397"/>
                  </a:lnTo>
                  <a:lnTo>
                    <a:pt x="1126" y="1081"/>
                  </a:lnTo>
                  <a:lnTo>
                    <a:pt x="139" y="497"/>
                  </a:lnTo>
                  <a:cubicBezTo>
                    <a:pt x="54" y="402"/>
                    <a:pt x="0" y="342"/>
                    <a:pt x="60" y="180"/>
                  </a:cubicBezTo>
                  <a:cubicBezTo>
                    <a:pt x="186" y="102"/>
                    <a:pt x="214" y="112"/>
                    <a:pt x="389" y="162"/>
                  </a:cubicBezTo>
                  <a:lnTo>
                    <a:pt x="1376" y="696"/>
                  </a:lnTo>
                  <a:close/>
                </a:path>
              </a:pathLst>
            </a:custGeom>
            <a:solidFill>
              <a:srgbClr val="292929">
                <a:alpha val="50195"/>
              </a:srgbClr>
            </a:solidFill>
            <a:ln w="19050">
              <a:solidFill>
                <a:srgbClr val="FFFFFF"/>
              </a:solidFill>
              <a:round/>
              <a:headEnd/>
              <a:tailEnd/>
            </a:ln>
          </p:spPr>
          <p:txBody>
            <a:bodyPr/>
            <a:lstStyle/>
            <a:p>
              <a:endParaRPr lang="zh-CN" altLang="en-US"/>
            </a:p>
          </p:txBody>
        </p:sp>
        <p:sp>
          <p:nvSpPr>
            <p:cNvPr id="82969" name="Oval 35"/>
            <p:cNvSpPr>
              <a:spLocks noChangeArrowheads="1"/>
            </p:cNvSpPr>
            <p:nvPr/>
          </p:nvSpPr>
          <p:spPr bwMode="gray">
            <a:xfrm>
              <a:off x="2208" y="878"/>
              <a:ext cx="862" cy="845"/>
            </a:xfrm>
            <a:prstGeom prst="ellipse">
              <a:avLst/>
            </a:prstGeom>
            <a:solidFill>
              <a:srgbClr val="292929">
                <a:alpha val="50195"/>
              </a:srgbClr>
            </a:solidFill>
            <a:ln w="19050">
              <a:solidFill>
                <a:srgbClr val="FFFFFF"/>
              </a:solidFill>
              <a:round/>
              <a:headEnd/>
              <a:tailEnd/>
            </a:ln>
          </p:spPr>
          <p:txBody>
            <a:bodyPr wrap="none" anchor="ctr"/>
            <a:lstStyle/>
            <a:p>
              <a:pPr algn="ctr"/>
              <a:endParaRPr lang="zh-CN" altLang="en-US"/>
            </a:p>
          </p:txBody>
        </p:sp>
      </p:grpSp>
      <p:sp>
        <p:nvSpPr>
          <p:cNvPr id="82961" name="Rectangle 36"/>
          <p:cNvSpPr>
            <a:spLocks noChangeArrowheads="1"/>
          </p:cNvSpPr>
          <p:nvPr/>
        </p:nvSpPr>
        <p:spPr bwMode="auto">
          <a:xfrm>
            <a:off x="5132656" y="3818769"/>
            <a:ext cx="2307528" cy="519112"/>
          </a:xfrm>
          <a:prstGeom prst="rect">
            <a:avLst/>
          </a:prstGeom>
          <a:noFill/>
          <a:ln w="9525" algn="ctr">
            <a:noFill/>
            <a:miter lim="800000"/>
            <a:headEnd/>
            <a:tailEnd/>
          </a:ln>
        </p:spPr>
        <p:txBody>
          <a:bodyPr wrap="square">
            <a:spAutoFit/>
          </a:bodyPr>
          <a:lstStyle/>
          <a:p>
            <a:pPr algn="ctr"/>
            <a:r>
              <a:rPr lang="zh-CN" altLang="en-US" sz="2800" b="1">
                <a:solidFill>
                  <a:srgbClr val="CC0000"/>
                </a:solidFill>
              </a:rPr>
              <a:t>主要内容</a:t>
            </a:r>
            <a:endParaRPr lang="zh-CN" altLang="en-US" sz="2800">
              <a:solidFill>
                <a:srgbClr val="000000"/>
              </a:solidFill>
            </a:endParaRPr>
          </a:p>
        </p:txBody>
      </p:sp>
      <p:sp>
        <p:nvSpPr>
          <p:cNvPr id="82962" name="AutoShape 37"/>
          <p:cNvSpPr>
            <a:spLocks/>
          </p:cNvSpPr>
          <p:nvPr/>
        </p:nvSpPr>
        <p:spPr bwMode="auto">
          <a:xfrm>
            <a:off x="424034" y="2132857"/>
            <a:ext cx="4152573" cy="561975"/>
          </a:xfrm>
          <a:prstGeom prst="accentCallout2">
            <a:avLst>
              <a:gd name="adj1" fmla="val 18750"/>
              <a:gd name="adj2" fmla="val 104532"/>
              <a:gd name="adj3" fmla="val 18750"/>
              <a:gd name="adj4" fmla="val 118509"/>
              <a:gd name="adj5" fmla="val 46093"/>
              <a:gd name="adj6" fmla="val 133051"/>
            </a:avLst>
          </a:prstGeom>
          <a:noFill/>
          <a:ln w="9525">
            <a:solidFill>
              <a:schemeClr val="folHlink"/>
            </a:solidFill>
            <a:miter lim="800000"/>
            <a:headEnd/>
            <a:tailEnd/>
          </a:ln>
        </p:spPr>
        <p:txBody>
          <a:bodyPr anchor="ctr"/>
          <a:lstStyle/>
          <a:p>
            <a:pPr algn="just"/>
            <a:r>
              <a:rPr lang="zh-CN" altLang="en-US" sz="2000" b="1" dirty="0">
                <a:solidFill>
                  <a:srgbClr val="0D6FB8"/>
                </a:solidFill>
                <a:ea typeface="楷体_GB2312" pitchFamily="49" charset="-122"/>
              </a:rPr>
              <a:t>医疗机构配备药学技术人员的规定</a:t>
            </a:r>
            <a:endParaRPr lang="en-US" altLang="zh-CN" sz="2000" b="1" dirty="0">
              <a:solidFill>
                <a:srgbClr val="0D6FB8"/>
              </a:solidFill>
              <a:ea typeface="楷体_GB2312" pitchFamily="49" charset="-122"/>
            </a:endParaRPr>
          </a:p>
        </p:txBody>
      </p:sp>
      <p:sp>
        <p:nvSpPr>
          <p:cNvPr id="82963" name="AutoShape 38"/>
          <p:cNvSpPr>
            <a:spLocks/>
          </p:cNvSpPr>
          <p:nvPr/>
        </p:nvSpPr>
        <p:spPr bwMode="auto">
          <a:xfrm>
            <a:off x="424034" y="3580398"/>
            <a:ext cx="2390205" cy="1152128"/>
          </a:xfrm>
          <a:prstGeom prst="accentCallout2">
            <a:avLst>
              <a:gd name="adj1" fmla="val 18750"/>
              <a:gd name="adj2" fmla="val 104532"/>
              <a:gd name="adj3" fmla="val 18750"/>
              <a:gd name="adj4" fmla="val 113125"/>
              <a:gd name="adj5" fmla="val -6"/>
              <a:gd name="adj6" fmla="val 142038"/>
            </a:avLst>
          </a:prstGeom>
          <a:noFill/>
          <a:ln w="9525">
            <a:solidFill>
              <a:schemeClr val="accent1"/>
            </a:solidFill>
            <a:miter lim="800000"/>
            <a:headEnd/>
            <a:tailEnd/>
          </a:ln>
        </p:spPr>
        <p:txBody>
          <a:bodyPr anchor="ctr"/>
          <a:lstStyle/>
          <a:p>
            <a:pPr algn="r"/>
            <a:r>
              <a:rPr lang="zh-CN" altLang="en-US" sz="2000" b="1" dirty="0">
                <a:solidFill>
                  <a:srgbClr val="0D6FB8"/>
                </a:solidFill>
                <a:ea typeface="楷体_GB2312" pitchFamily="49" charset="-122"/>
              </a:rPr>
              <a:t>医疗</a:t>
            </a:r>
            <a:r>
              <a:rPr lang="zh-CN" altLang="en-US" sz="2000" b="1" dirty="0" smtClean="0">
                <a:solidFill>
                  <a:srgbClr val="0D6FB8"/>
                </a:solidFill>
                <a:ea typeface="楷体_GB2312" pitchFamily="49" charset="-122"/>
              </a:rPr>
              <a:t>机构购进、</a:t>
            </a:r>
            <a:endParaRPr lang="en-US" altLang="zh-CN" sz="2000" b="1" dirty="0" smtClean="0">
              <a:solidFill>
                <a:srgbClr val="0D6FB8"/>
              </a:solidFill>
              <a:ea typeface="楷体_GB2312" pitchFamily="49" charset="-122"/>
            </a:endParaRPr>
          </a:p>
          <a:p>
            <a:pPr algn="r"/>
            <a:r>
              <a:rPr lang="zh-CN" altLang="en-US" sz="2000" b="1" dirty="0" smtClean="0">
                <a:solidFill>
                  <a:srgbClr val="0D6FB8"/>
                </a:solidFill>
                <a:ea typeface="楷体_GB2312" pitchFamily="49" charset="-122"/>
              </a:rPr>
              <a:t>保管药品的规定</a:t>
            </a:r>
            <a:endParaRPr lang="en-US" altLang="zh-CN" sz="2000" b="1" dirty="0">
              <a:solidFill>
                <a:srgbClr val="0D6FB8"/>
              </a:solidFill>
              <a:ea typeface="楷体_GB2312" pitchFamily="49" charset="-122"/>
            </a:endParaRPr>
          </a:p>
        </p:txBody>
      </p:sp>
      <p:sp>
        <p:nvSpPr>
          <p:cNvPr id="82964" name="AutoShape 39"/>
          <p:cNvSpPr>
            <a:spLocks/>
          </p:cNvSpPr>
          <p:nvPr/>
        </p:nvSpPr>
        <p:spPr bwMode="auto">
          <a:xfrm>
            <a:off x="675987" y="5547532"/>
            <a:ext cx="3050597" cy="936651"/>
          </a:xfrm>
          <a:prstGeom prst="accentCallout2">
            <a:avLst>
              <a:gd name="adj1" fmla="val 18750"/>
              <a:gd name="adj2" fmla="val 104532"/>
              <a:gd name="adj3" fmla="val 18750"/>
              <a:gd name="adj4" fmla="val 117847"/>
              <a:gd name="adj5" fmla="val -2606"/>
              <a:gd name="adj6" fmla="val 131917"/>
            </a:avLst>
          </a:prstGeom>
          <a:noFill/>
          <a:ln w="9525">
            <a:solidFill>
              <a:schemeClr val="tx2"/>
            </a:solidFill>
            <a:miter lim="800000"/>
            <a:headEnd/>
            <a:tailEnd/>
          </a:ln>
        </p:spPr>
        <p:txBody>
          <a:bodyPr anchor="ctr"/>
          <a:lstStyle/>
          <a:p>
            <a:pPr algn="just"/>
            <a:r>
              <a:rPr lang="zh-CN" altLang="en-US" sz="2000" b="1" dirty="0">
                <a:solidFill>
                  <a:srgbClr val="0D6FB8"/>
                </a:solidFill>
                <a:ea typeface="楷体_GB2312" pitchFamily="49" charset="-122"/>
              </a:rPr>
              <a:t>医疗</a:t>
            </a:r>
            <a:r>
              <a:rPr lang="zh-CN" altLang="en-US" sz="2000" b="1" dirty="0" smtClean="0">
                <a:solidFill>
                  <a:srgbClr val="0D6FB8"/>
                </a:solidFill>
                <a:ea typeface="楷体_GB2312" pitchFamily="49" charset="-122"/>
              </a:rPr>
              <a:t>机构调配处方的规定</a:t>
            </a:r>
            <a:endParaRPr lang="en-US" altLang="zh-CN" sz="2000" b="1" dirty="0" smtClean="0">
              <a:solidFill>
                <a:srgbClr val="0D6FB8"/>
              </a:solidFill>
              <a:ea typeface="楷体_GB2312" pitchFamily="49" charset="-122"/>
            </a:endParaRPr>
          </a:p>
          <a:p>
            <a:pPr algn="just"/>
            <a:endParaRPr lang="en-US" altLang="zh-CN" b="1" dirty="0" smtClean="0">
              <a:solidFill>
                <a:srgbClr val="000000"/>
              </a:solidFill>
              <a:ea typeface="楷体_GB2312" pitchFamily="49" charset="-122"/>
            </a:endParaRPr>
          </a:p>
          <a:p>
            <a:pPr algn="just"/>
            <a:endParaRPr lang="en-US" altLang="zh-CN" b="1" dirty="0">
              <a:solidFill>
                <a:srgbClr val="000000"/>
              </a:solidFill>
              <a:ea typeface="楷体_GB2312" pitchFamily="49" charset="-122"/>
            </a:endParaRPr>
          </a:p>
        </p:txBody>
      </p:sp>
      <p:sp>
        <p:nvSpPr>
          <p:cNvPr id="82965" name="AutoShape 40"/>
          <p:cNvSpPr>
            <a:spLocks/>
          </p:cNvSpPr>
          <p:nvPr/>
        </p:nvSpPr>
        <p:spPr bwMode="auto">
          <a:xfrm>
            <a:off x="8962971" y="5579609"/>
            <a:ext cx="3112837" cy="561975"/>
          </a:xfrm>
          <a:prstGeom prst="accentCallout2">
            <a:avLst>
              <a:gd name="adj1" fmla="val 18750"/>
              <a:gd name="adj2" fmla="val -4532"/>
              <a:gd name="adj3" fmla="val 18750"/>
              <a:gd name="adj4" fmla="val -19829"/>
              <a:gd name="adj5" fmla="val -14583"/>
              <a:gd name="adj6" fmla="val -35977"/>
            </a:avLst>
          </a:prstGeom>
          <a:noFill/>
          <a:ln w="9525">
            <a:solidFill>
              <a:schemeClr val="hlink"/>
            </a:solidFill>
            <a:miter lim="800000"/>
            <a:headEnd/>
            <a:tailEnd/>
          </a:ln>
        </p:spPr>
        <p:txBody>
          <a:bodyPr anchor="ctr"/>
          <a:lstStyle/>
          <a:p>
            <a:pPr algn="just"/>
            <a:r>
              <a:rPr lang="zh-CN" altLang="en-US" sz="2000" b="1" dirty="0">
                <a:solidFill>
                  <a:srgbClr val="0D6FB8"/>
                </a:solidFill>
                <a:ea typeface="楷体_GB2312" pitchFamily="49" charset="-122"/>
              </a:rPr>
              <a:t>医疗</a:t>
            </a:r>
            <a:r>
              <a:rPr lang="zh-CN" altLang="en-US" sz="2000" b="1" dirty="0" smtClean="0">
                <a:solidFill>
                  <a:srgbClr val="0D6FB8"/>
                </a:solidFill>
                <a:ea typeface="楷体_GB2312" pitchFamily="49" charset="-122"/>
              </a:rPr>
              <a:t>机构配制制剂的</a:t>
            </a:r>
            <a:r>
              <a:rPr lang="zh-CN" altLang="en-US" sz="2000" b="1" dirty="0">
                <a:solidFill>
                  <a:srgbClr val="0D6FB8"/>
                </a:solidFill>
                <a:ea typeface="楷体_GB2312" pitchFamily="49" charset="-122"/>
              </a:rPr>
              <a:t>规定</a:t>
            </a:r>
            <a:endParaRPr lang="en-US" altLang="zh-CN" sz="2000" b="1" dirty="0">
              <a:solidFill>
                <a:srgbClr val="0D6FB8"/>
              </a:solidFill>
              <a:ea typeface="楷体_GB2312" pitchFamily="49" charset="-122"/>
            </a:endParaRPr>
          </a:p>
        </p:txBody>
      </p:sp>
      <p:sp>
        <p:nvSpPr>
          <p:cNvPr id="82966" name="AutoShape 41"/>
          <p:cNvSpPr>
            <a:spLocks/>
          </p:cNvSpPr>
          <p:nvPr/>
        </p:nvSpPr>
        <p:spPr bwMode="auto">
          <a:xfrm>
            <a:off x="9337285" y="2341600"/>
            <a:ext cx="1985502" cy="560388"/>
          </a:xfrm>
          <a:prstGeom prst="accentCallout2">
            <a:avLst>
              <a:gd name="adj1" fmla="val 18750"/>
              <a:gd name="adj2" fmla="val -4532"/>
              <a:gd name="adj3" fmla="val 18750"/>
              <a:gd name="adj4" fmla="val -12750"/>
              <a:gd name="adj5" fmla="val 236919"/>
              <a:gd name="adj6" fmla="val -41089"/>
            </a:avLst>
          </a:prstGeom>
          <a:noFill/>
          <a:ln w="9525">
            <a:solidFill>
              <a:schemeClr val="accent2"/>
            </a:solidFill>
            <a:miter lim="800000"/>
            <a:headEnd/>
            <a:tailEnd/>
          </a:ln>
        </p:spPr>
        <p:txBody>
          <a:bodyPr anchor="ctr"/>
          <a:lstStyle/>
          <a:p>
            <a:pPr algn="just"/>
            <a:r>
              <a:rPr lang="zh-CN" altLang="en-US" sz="2000" b="1" dirty="0">
                <a:solidFill>
                  <a:srgbClr val="0D6FB8"/>
                </a:solidFill>
                <a:ea typeface="楷体_GB2312" pitchFamily="49" charset="-122"/>
              </a:rPr>
              <a:t>医疗</a:t>
            </a:r>
            <a:r>
              <a:rPr lang="zh-CN" altLang="en-US" sz="2000" b="1" dirty="0" smtClean="0">
                <a:solidFill>
                  <a:srgbClr val="0D6FB8"/>
                </a:solidFill>
                <a:ea typeface="楷体_GB2312" pitchFamily="49" charset="-122"/>
              </a:rPr>
              <a:t>机构的</a:t>
            </a:r>
            <a:r>
              <a:rPr lang="zh-CN" altLang="zh-CN" sz="2000" dirty="0" smtClean="0">
                <a:solidFill>
                  <a:srgbClr val="0D6FB8"/>
                </a:solidFill>
                <a:latin typeface="微软雅黑" pitchFamily="34" charset="-122"/>
                <a:ea typeface="微软雅黑" pitchFamily="34" charset="-122"/>
              </a:rPr>
              <a:t>用药原则</a:t>
            </a:r>
            <a:endParaRPr lang="en-US" altLang="zh-CN" sz="2000" dirty="0" smtClean="0">
              <a:solidFill>
                <a:srgbClr val="0D6FB8"/>
              </a:solidFill>
              <a:latin typeface="微软雅黑" pitchFamily="34" charset="-122"/>
              <a:ea typeface="微软雅黑" pitchFamily="34" charset="-122"/>
            </a:endParaRPr>
          </a:p>
          <a:p>
            <a:pPr algn="just"/>
            <a:endParaRPr lang="en-US" altLang="zh-CN" sz="2000" b="1" dirty="0" smtClean="0">
              <a:solidFill>
                <a:srgbClr val="0D6FB8"/>
              </a:solidFill>
              <a:ea typeface="楷体_GB2312" pitchFamily="49" charset="-122"/>
            </a:endParaRPr>
          </a:p>
          <a:p>
            <a:pPr algn="just"/>
            <a:endParaRPr lang="en-US" altLang="zh-CN" b="1" dirty="0">
              <a:solidFill>
                <a:srgbClr val="000000"/>
              </a:solidFill>
              <a:ea typeface="楷体_GB2312" pitchFamily="49" charset="-122"/>
            </a:endParaRPr>
          </a:p>
        </p:txBody>
      </p:sp>
      <p:sp>
        <p:nvSpPr>
          <p:cNvPr id="6" name="矩形 5"/>
          <p:cNvSpPr/>
          <p:nvPr/>
        </p:nvSpPr>
        <p:spPr>
          <a:xfrm>
            <a:off x="4030428" y="1111527"/>
            <a:ext cx="3791423" cy="523220"/>
          </a:xfrm>
          <a:prstGeom prst="rect">
            <a:avLst/>
          </a:prstGeom>
        </p:spPr>
        <p:txBody>
          <a:bodyPr wrap="none">
            <a:spAutoFit/>
          </a:bodyPr>
          <a:lstStyle/>
          <a:p>
            <a:r>
              <a:rPr lang="zh-CN" altLang="en-US" sz="2800" b="1" dirty="0">
                <a:solidFill>
                  <a:srgbClr val="FF0000"/>
                </a:solidFill>
                <a:ea typeface="黑体" pitchFamily="49" charset="-122"/>
              </a:rPr>
              <a:t>八</a:t>
            </a:r>
            <a:r>
              <a:rPr lang="zh-CN" altLang="en-US" sz="2800" b="1" dirty="0" smtClean="0">
                <a:solidFill>
                  <a:srgbClr val="FF0000"/>
                </a:solidFill>
                <a:ea typeface="黑体" pitchFamily="49" charset="-122"/>
              </a:rPr>
              <a:t>、</a:t>
            </a:r>
            <a:r>
              <a:rPr lang="zh-CN" altLang="en-US" sz="2800" b="1" dirty="0">
                <a:solidFill>
                  <a:srgbClr val="FF0000"/>
                </a:solidFill>
                <a:ea typeface="黑体" pitchFamily="49" charset="-122"/>
              </a:rPr>
              <a:t>医疗机构药事管理</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4242</TotalTime>
  <Words>11643</Words>
  <Application>Microsoft Office PowerPoint</Application>
  <PresentationFormat>自定义</PresentationFormat>
  <Paragraphs>1019</Paragraphs>
  <Slides>172</Slides>
  <Notes>48</Notes>
  <HiddenSlides>0</HiddenSlides>
  <MMClips>0</MMClips>
  <ScaleCrop>false</ScaleCrop>
  <HeadingPairs>
    <vt:vector size="4" baseType="variant">
      <vt:variant>
        <vt:lpstr>主题</vt:lpstr>
      </vt:variant>
      <vt:variant>
        <vt:i4>1</vt:i4>
      </vt:variant>
      <vt:variant>
        <vt:lpstr>幻灯片标题</vt:lpstr>
      </vt:variant>
      <vt:variant>
        <vt:i4>172</vt:i4>
      </vt:variant>
    </vt:vector>
  </HeadingPairs>
  <TitlesOfParts>
    <vt:vector size="173"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关键点</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lpstr>幻灯片 77</vt:lpstr>
      <vt:lpstr>幻灯片 78</vt:lpstr>
      <vt:lpstr>幻灯片 79</vt:lpstr>
      <vt:lpstr>幻灯片 80</vt:lpstr>
      <vt:lpstr>幻灯片 81</vt:lpstr>
      <vt:lpstr>幻灯片 82</vt:lpstr>
      <vt:lpstr>幻灯片 83</vt:lpstr>
      <vt:lpstr>幻灯片 84</vt:lpstr>
      <vt:lpstr>幻灯片 85</vt:lpstr>
      <vt:lpstr>幻灯片 86</vt:lpstr>
      <vt:lpstr>幻灯片 87</vt:lpstr>
      <vt:lpstr>幻灯片 88</vt:lpstr>
      <vt:lpstr>幻灯片 89</vt:lpstr>
      <vt:lpstr>幻灯片 90</vt:lpstr>
      <vt:lpstr>幻灯片 91</vt:lpstr>
      <vt:lpstr>幻灯片 92</vt:lpstr>
      <vt:lpstr>幻灯片 93</vt:lpstr>
      <vt:lpstr>幻灯片 94</vt:lpstr>
      <vt:lpstr>幻灯片 95</vt:lpstr>
      <vt:lpstr>幻灯片 96</vt:lpstr>
      <vt:lpstr>幻灯片 97</vt:lpstr>
      <vt:lpstr>幻灯片 98</vt:lpstr>
      <vt:lpstr>幻灯片 99</vt:lpstr>
      <vt:lpstr>幻灯片 100</vt:lpstr>
      <vt:lpstr>幻灯片 101</vt:lpstr>
      <vt:lpstr>幻灯片 102</vt:lpstr>
      <vt:lpstr>幻灯片 103</vt:lpstr>
      <vt:lpstr>幻灯片 104</vt:lpstr>
      <vt:lpstr>幻灯片 105</vt:lpstr>
      <vt:lpstr>幻灯片 106</vt:lpstr>
      <vt:lpstr>幻灯片 107</vt:lpstr>
      <vt:lpstr>幻灯片 108</vt:lpstr>
      <vt:lpstr>幻灯片 109</vt:lpstr>
      <vt:lpstr>幻灯片 110</vt:lpstr>
      <vt:lpstr>幻灯片 111</vt:lpstr>
      <vt:lpstr>幻灯片 112</vt:lpstr>
      <vt:lpstr>幻灯片 113</vt:lpstr>
      <vt:lpstr>幻灯片 114</vt:lpstr>
      <vt:lpstr>幻灯片 115</vt:lpstr>
      <vt:lpstr>幻灯片 116</vt:lpstr>
      <vt:lpstr>+</vt:lpstr>
      <vt:lpstr>幻灯片 118</vt:lpstr>
      <vt:lpstr>幻灯片 119</vt:lpstr>
      <vt:lpstr>幻灯片 120</vt:lpstr>
      <vt:lpstr>幻灯片 121</vt:lpstr>
      <vt:lpstr>幻灯片 122</vt:lpstr>
      <vt:lpstr>幻灯片 123</vt:lpstr>
      <vt:lpstr>幻灯片 124</vt:lpstr>
      <vt:lpstr>幻灯片 125</vt:lpstr>
      <vt:lpstr>幻灯片 126</vt:lpstr>
      <vt:lpstr>幻灯片 127</vt:lpstr>
      <vt:lpstr>幻灯片 128</vt:lpstr>
      <vt:lpstr>幻灯片 129</vt:lpstr>
      <vt:lpstr>幻灯片 130</vt:lpstr>
      <vt:lpstr>幻灯片 131</vt:lpstr>
      <vt:lpstr>幻灯片 132</vt:lpstr>
      <vt:lpstr>幻灯片 133</vt:lpstr>
      <vt:lpstr>幻灯片 134</vt:lpstr>
      <vt:lpstr>幻灯片 135</vt:lpstr>
      <vt:lpstr>幻灯片 136</vt:lpstr>
      <vt:lpstr>幻灯片 137</vt:lpstr>
      <vt:lpstr>幻灯片 138</vt:lpstr>
      <vt:lpstr>幻灯片 139</vt:lpstr>
      <vt:lpstr>幻灯片 140</vt:lpstr>
      <vt:lpstr>幻灯片 141</vt:lpstr>
      <vt:lpstr>幻灯片 142</vt:lpstr>
      <vt:lpstr>幻灯片 143</vt:lpstr>
      <vt:lpstr>幻灯片 144</vt:lpstr>
      <vt:lpstr>幻灯片 145</vt:lpstr>
      <vt:lpstr>幻灯片 146</vt:lpstr>
      <vt:lpstr>幻灯片 147</vt:lpstr>
      <vt:lpstr>幻灯片 148</vt:lpstr>
      <vt:lpstr>幻灯片 149</vt:lpstr>
      <vt:lpstr>幻灯片 150</vt:lpstr>
      <vt:lpstr>幻灯片 151</vt:lpstr>
      <vt:lpstr>幻灯片 152</vt:lpstr>
      <vt:lpstr>幻灯片 153</vt:lpstr>
      <vt:lpstr>幻灯片 154</vt:lpstr>
      <vt:lpstr>幻灯片 155</vt:lpstr>
      <vt:lpstr>幻灯片 156</vt:lpstr>
      <vt:lpstr>幻灯片 157</vt:lpstr>
      <vt:lpstr>幻灯片 158</vt:lpstr>
      <vt:lpstr>幻灯片 159</vt:lpstr>
      <vt:lpstr>幻灯片 160</vt:lpstr>
      <vt:lpstr>幻灯片 161</vt:lpstr>
      <vt:lpstr>幻灯片 162</vt:lpstr>
      <vt:lpstr>幻灯片 163</vt:lpstr>
      <vt:lpstr>幻灯片 164</vt:lpstr>
      <vt:lpstr>幻灯片 165</vt:lpstr>
      <vt:lpstr>幻灯片 166</vt:lpstr>
      <vt:lpstr>幻灯片 167</vt:lpstr>
      <vt:lpstr>幻灯片 168</vt:lpstr>
      <vt:lpstr>幻灯片 169</vt:lpstr>
      <vt:lpstr>幻灯片 170</vt:lpstr>
      <vt:lpstr>幻灯片 171</vt:lpstr>
      <vt:lpstr>幻灯片 172</vt:lpstr>
    </vt:vector>
  </TitlesOfParts>
  <Company>http://www.ypppt.com/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杨世民</cp:lastModifiedBy>
  <cp:revision>637</cp:revision>
  <dcterms:created xsi:type="dcterms:W3CDTF">2015-12-27T01:24:00Z</dcterms:created>
  <dcterms:modified xsi:type="dcterms:W3CDTF">2019-12-18T02:47:51Z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